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6" r:id="rId3"/>
    <p:sldId id="257" r:id="rId4"/>
    <p:sldId id="259" r:id="rId5"/>
    <p:sldId id="260" r:id="rId6"/>
    <p:sldId id="261" r:id="rId7"/>
    <p:sldId id="264" r:id="rId8"/>
    <p:sldId id="262" r:id="rId9"/>
    <p:sldId id="263"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D31F4-E2A9-4D4F-9D48-7F9F85F21F64}" type="datetimeFigureOut">
              <a:rPr lang="es-MX" smtClean="0"/>
              <a:t>16/09/2025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2ED36-6465-4D7B-B019-D41A1E6DBA04}" type="slidenum">
              <a:rPr lang="es-MX" smtClean="0"/>
              <a:t>‹Nº›</a:t>
            </a:fld>
            <a:endParaRPr lang="es-MX"/>
          </a:p>
        </p:txBody>
      </p:sp>
    </p:spTree>
    <p:extLst>
      <p:ext uri="{BB962C8B-B14F-4D97-AF65-F5344CB8AC3E}">
        <p14:creationId xmlns:p14="http://schemas.microsoft.com/office/powerpoint/2010/main" val="92633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302ED36-6465-4D7B-B019-D41A1E6DBA04}" type="slidenum">
              <a:rPr lang="es-MX" smtClean="0"/>
              <a:t>9</a:t>
            </a:fld>
            <a:endParaRPr lang="es-MX"/>
          </a:p>
        </p:txBody>
      </p:sp>
    </p:spTree>
    <p:extLst>
      <p:ext uri="{BB962C8B-B14F-4D97-AF65-F5344CB8AC3E}">
        <p14:creationId xmlns:p14="http://schemas.microsoft.com/office/powerpoint/2010/main" val="201845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2C669-78F8-9BD7-1606-E6DBC25D5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4CF2677-04C1-8B5F-5DD9-34A939304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DD8AAB1-07C1-4637-1795-2C66C4E9131D}"/>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5" name="Marcador de pie de página 4">
            <a:extLst>
              <a:ext uri="{FF2B5EF4-FFF2-40B4-BE49-F238E27FC236}">
                <a16:creationId xmlns:a16="http://schemas.microsoft.com/office/drawing/2014/main" id="{19390ADD-AF98-0D19-DA84-65FE5544D4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D9247A-1F28-22D5-2F22-24905889E598}"/>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250372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C387E-03BE-A3A4-B4D1-40CB4EB81CA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805755D-9BDD-8C94-4837-B9AD38DF2C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46B7C4-5D2C-D6D8-C52F-1661494CB8A1}"/>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5" name="Marcador de pie de página 4">
            <a:extLst>
              <a:ext uri="{FF2B5EF4-FFF2-40B4-BE49-F238E27FC236}">
                <a16:creationId xmlns:a16="http://schemas.microsoft.com/office/drawing/2014/main" id="{3DDAF8C7-629B-56DA-35C1-AAA1FE044EC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4935075-1B8B-EF35-AF90-9FBC01813F43}"/>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2582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AFFEBA6-2288-1DF2-02C8-42DF5E120A4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F9A0416-2507-1E08-2467-F983D357CE2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BF9568-2A75-F2B4-8CF8-9ED49AFCA53E}"/>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5" name="Marcador de pie de página 4">
            <a:extLst>
              <a:ext uri="{FF2B5EF4-FFF2-40B4-BE49-F238E27FC236}">
                <a16:creationId xmlns:a16="http://schemas.microsoft.com/office/drawing/2014/main" id="{FA7E17E0-E187-11AC-9095-1DD81ACE06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9234F61-9CC7-5A8F-9A8F-D340BD737E5D}"/>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411363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2B465-978E-82E1-7259-747D816DC24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889974F-EB6C-413F-FE18-2FF6904E82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01F4445-CEAD-46E5-AB70-9A73590FDF36}"/>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5" name="Marcador de pie de página 4">
            <a:extLst>
              <a:ext uri="{FF2B5EF4-FFF2-40B4-BE49-F238E27FC236}">
                <a16:creationId xmlns:a16="http://schemas.microsoft.com/office/drawing/2014/main" id="{21FA9FCB-6DC9-C5A1-B421-1256ED546E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218BD5F-EC2A-49CF-6777-E35023F8BC8B}"/>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251192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4E99D-1579-767A-451D-7AED0F3D281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F6C8832-4313-15DE-C765-12B09E8AD5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F078FF-500D-C7CD-3862-8AA75DC12541}"/>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5" name="Marcador de pie de página 4">
            <a:extLst>
              <a:ext uri="{FF2B5EF4-FFF2-40B4-BE49-F238E27FC236}">
                <a16:creationId xmlns:a16="http://schemas.microsoft.com/office/drawing/2014/main" id="{223B1F70-5974-A375-F970-8E9199ECAA6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D0402A7-AAB8-4BB7-6CB7-6C34D7DE091D}"/>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108865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47D8B-120D-0819-6F92-C5A97CC9CF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FBB47DB-01E7-03F7-FB83-314AB65A7A1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D4FB30E-FCE8-AA0C-9AB4-2F9AAB28FC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FA64420-6D4C-B123-D8F4-C090B0C4AF41}"/>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6" name="Marcador de pie de página 5">
            <a:extLst>
              <a:ext uri="{FF2B5EF4-FFF2-40B4-BE49-F238E27FC236}">
                <a16:creationId xmlns:a16="http://schemas.microsoft.com/office/drawing/2014/main" id="{8ADEEBC8-37E5-1667-B7C5-D69078436B2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AAEE776-E7DF-3352-C567-5E4351D3D07F}"/>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306779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643D1-3D28-14B0-996C-F89F49CF15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D7BFB67-FBB8-62A9-4E7C-C0DA6F15A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1FC45E4-8A68-460D-4D18-899C42C3E7B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FACB0A8-18FC-4A9D-ED72-7BE173926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E7AAC6-99B3-AF40-5781-F2C2D0F9CB0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55AE193-79F8-3932-75E1-E9C366CDF16C}"/>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8" name="Marcador de pie de página 7">
            <a:extLst>
              <a:ext uri="{FF2B5EF4-FFF2-40B4-BE49-F238E27FC236}">
                <a16:creationId xmlns:a16="http://schemas.microsoft.com/office/drawing/2014/main" id="{B373F009-F2E2-CC49-49F7-44FB7F17FD3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85BB037-E00A-45C8-9DE9-77FAEE794803}"/>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44409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26BA7-DACF-5E09-7D13-35D1ACF1628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1854CAB-4809-D84D-43A2-38452C4B9ADD}"/>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4" name="Marcador de pie de página 3">
            <a:extLst>
              <a:ext uri="{FF2B5EF4-FFF2-40B4-BE49-F238E27FC236}">
                <a16:creationId xmlns:a16="http://schemas.microsoft.com/office/drawing/2014/main" id="{951671C9-CAC1-7FB6-18D2-A8EC1FE6EF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ED13B75-CCEA-0335-552B-B991B84E1F66}"/>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104002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4125FF-6F69-AF8C-5515-68E38D4B9051}"/>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3" name="Marcador de pie de página 2">
            <a:extLst>
              <a:ext uri="{FF2B5EF4-FFF2-40B4-BE49-F238E27FC236}">
                <a16:creationId xmlns:a16="http://schemas.microsoft.com/office/drawing/2014/main" id="{82C75532-6F1B-DCD6-A1FC-80A883D0580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92D3862-5E37-C35C-0EC1-1E1E5201513D}"/>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25042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B6EBF-BFDF-F8DC-85D3-7CCE684394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84FE433-9FC6-A73B-2045-DA432265C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EDADD4D-015A-0D44-3E03-C3A818144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69DB44-AF28-FBB0-7BBB-04BC9E714038}"/>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6" name="Marcador de pie de página 5">
            <a:extLst>
              <a:ext uri="{FF2B5EF4-FFF2-40B4-BE49-F238E27FC236}">
                <a16:creationId xmlns:a16="http://schemas.microsoft.com/office/drawing/2014/main" id="{02690419-C942-B1BD-260B-F41A3189A2F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1D38603-73A1-D474-3AFB-E9D85DCCD0F1}"/>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73151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60C58-A701-E19D-FBDD-A9EE249CDB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813E687-463D-4A05-20FB-44748A096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5AFEFF0-CACE-DE7B-3B0E-D81006B86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3EF134-A46E-E794-A682-86375C65F025}"/>
              </a:ext>
            </a:extLst>
          </p:cNvPr>
          <p:cNvSpPr>
            <a:spLocks noGrp="1"/>
          </p:cNvSpPr>
          <p:nvPr>
            <p:ph type="dt" sz="half" idx="10"/>
          </p:nvPr>
        </p:nvSpPr>
        <p:spPr/>
        <p:txBody>
          <a:bodyPr/>
          <a:lstStyle/>
          <a:p>
            <a:fld id="{BD5CC331-FE4D-4A89-A4C6-9E05164A9ED8}" type="datetimeFigureOut">
              <a:rPr lang="es-MX" smtClean="0"/>
              <a:t>16/09/2025</a:t>
            </a:fld>
            <a:endParaRPr lang="es-MX"/>
          </a:p>
        </p:txBody>
      </p:sp>
      <p:sp>
        <p:nvSpPr>
          <p:cNvPr id="6" name="Marcador de pie de página 5">
            <a:extLst>
              <a:ext uri="{FF2B5EF4-FFF2-40B4-BE49-F238E27FC236}">
                <a16:creationId xmlns:a16="http://schemas.microsoft.com/office/drawing/2014/main" id="{124DF0A9-C64C-2840-0690-3F25CAB20A0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82B51EC-353F-2715-7AC1-0FD3D920CC88}"/>
              </a:ext>
            </a:extLst>
          </p:cNvPr>
          <p:cNvSpPr>
            <a:spLocks noGrp="1"/>
          </p:cNvSpPr>
          <p:nvPr>
            <p:ph type="sldNum" sz="quarter" idx="12"/>
          </p:nvPr>
        </p:nvSpPr>
        <p:spPr/>
        <p:txBody>
          <a:bodyPr/>
          <a:lstStyle/>
          <a:p>
            <a:fld id="{08C9BF94-6D69-4CFF-BA79-853469031DAE}" type="slidenum">
              <a:rPr lang="es-MX" smtClean="0"/>
              <a:t>‹Nº›</a:t>
            </a:fld>
            <a:endParaRPr lang="es-MX"/>
          </a:p>
        </p:txBody>
      </p:sp>
    </p:spTree>
    <p:extLst>
      <p:ext uri="{BB962C8B-B14F-4D97-AF65-F5344CB8AC3E}">
        <p14:creationId xmlns:p14="http://schemas.microsoft.com/office/powerpoint/2010/main" val="214918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EA9FE9-E8A3-93A2-DBA5-A317A86D9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E2231BB-E78C-22E8-07ED-DFD28AB37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4512DCB-56F9-3B0F-595B-1BBE59981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CC331-FE4D-4A89-A4C6-9E05164A9ED8}" type="datetimeFigureOut">
              <a:rPr lang="es-MX" smtClean="0"/>
              <a:t>16/09/2025</a:t>
            </a:fld>
            <a:endParaRPr lang="es-MX"/>
          </a:p>
        </p:txBody>
      </p:sp>
      <p:sp>
        <p:nvSpPr>
          <p:cNvPr id="5" name="Marcador de pie de página 4">
            <a:extLst>
              <a:ext uri="{FF2B5EF4-FFF2-40B4-BE49-F238E27FC236}">
                <a16:creationId xmlns:a16="http://schemas.microsoft.com/office/drawing/2014/main" id="{40E9DDD0-7F05-678F-A19A-383B79449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E3AF71F-43F4-FDAC-F020-7786B7536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9BF94-6D69-4CFF-BA79-853469031DAE}" type="slidenum">
              <a:rPr lang="es-MX" smtClean="0"/>
              <a:t>‹Nº›</a:t>
            </a:fld>
            <a:endParaRPr lang="es-MX"/>
          </a:p>
        </p:txBody>
      </p:sp>
    </p:spTree>
    <p:extLst>
      <p:ext uri="{BB962C8B-B14F-4D97-AF65-F5344CB8AC3E}">
        <p14:creationId xmlns:p14="http://schemas.microsoft.com/office/powerpoint/2010/main" val="230234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imontt.com/"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a:stretch/>
        </p:blipFill>
        <p:spPr>
          <a:xfrm>
            <a:off x="7100107" y="2300278"/>
            <a:ext cx="2616175" cy="2257443"/>
          </a:xfrm>
          <a:prstGeom prst="rect">
            <a:avLst/>
          </a:prstGeom>
          <a:noFill/>
          <a:ln>
            <a:noFill/>
          </a:ln>
        </p:spPr>
      </p:pic>
      <p:sp>
        <p:nvSpPr>
          <p:cNvPr id="144" name="Google Shape;144;p18"/>
          <p:cNvSpPr txBox="1"/>
          <p:nvPr/>
        </p:nvSpPr>
        <p:spPr>
          <a:xfrm>
            <a:off x="7329488" y="6135405"/>
            <a:ext cx="4824438" cy="829805"/>
          </a:xfrm>
          <a:prstGeom prst="rect">
            <a:avLst/>
          </a:prstGeom>
          <a:noFill/>
          <a:ln>
            <a:noFill/>
          </a:ln>
        </p:spPr>
        <p:txBody>
          <a:bodyPr spcFirstLastPara="1" wrap="square" lIns="85711" tIns="42844" rIns="85711" bIns="42844" anchor="t" anchorCtr="0">
            <a:spAutoFit/>
          </a:bodyPr>
          <a:lstStyle/>
          <a:p>
            <a:pPr algn="r">
              <a:lnSpc>
                <a:spcPct val="115000"/>
              </a:lnSpc>
            </a:pPr>
            <a:r>
              <a:rPr lang="en-US" sz="2000" b="1" i="1" dirty="0">
                <a:solidFill>
                  <a:srgbClr val="000000"/>
                </a:solidFill>
                <a:latin typeface="Arial"/>
                <a:ea typeface="Arial"/>
                <a:cs typeface="Arial"/>
                <a:sym typeface="Arial"/>
              </a:rPr>
              <a:t>por: José David </a:t>
            </a:r>
            <a:r>
              <a:rPr lang="en-US" sz="2000" b="1" i="1" dirty="0" err="1">
                <a:solidFill>
                  <a:srgbClr val="000000"/>
                </a:solidFill>
                <a:latin typeface="Arial"/>
                <a:ea typeface="Arial"/>
                <a:cs typeface="Arial"/>
                <a:sym typeface="Arial"/>
              </a:rPr>
              <a:t>Beltrán</a:t>
            </a:r>
            <a:r>
              <a:rPr lang="en-US" sz="2000" b="1" i="1" dirty="0">
                <a:solidFill>
                  <a:srgbClr val="000000"/>
                </a:solidFill>
                <a:latin typeface="Arial"/>
                <a:ea typeface="Arial"/>
                <a:cs typeface="Arial"/>
                <a:sym typeface="Arial"/>
              </a:rPr>
              <a:t> González</a:t>
            </a:r>
          </a:p>
          <a:p>
            <a:pPr algn="r">
              <a:lnSpc>
                <a:spcPct val="115000"/>
              </a:lnSpc>
            </a:pPr>
            <a:r>
              <a:rPr lang="en-US" sz="2200" b="1" dirty="0" err="1">
                <a:solidFill>
                  <a:srgbClr val="000000"/>
                </a:solidFill>
                <a:latin typeface="Arial"/>
                <a:ea typeface="Arial"/>
                <a:cs typeface="Arial"/>
                <a:sym typeface="Arial"/>
              </a:rPr>
              <a:t>Doctorado</a:t>
            </a:r>
            <a:r>
              <a:rPr lang="en-US" sz="2200" b="1" dirty="0">
                <a:solidFill>
                  <a:srgbClr val="000000"/>
                </a:solidFill>
                <a:latin typeface="Arial"/>
                <a:ea typeface="Arial"/>
                <a:cs typeface="Arial"/>
                <a:sym typeface="Arial"/>
              </a:rPr>
              <a:t> </a:t>
            </a:r>
            <a:r>
              <a:rPr lang="en-US" sz="2200" b="1" dirty="0" err="1">
                <a:solidFill>
                  <a:srgbClr val="000000"/>
                </a:solidFill>
                <a:latin typeface="Arial"/>
                <a:ea typeface="Arial"/>
                <a:cs typeface="Arial"/>
                <a:sym typeface="Arial"/>
              </a:rPr>
              <a:t>en</a:t>
            </a:r>
            <a:r>
              <a:rPr lang="en-US" sz="2200" b="1" dirty="0">
                <a:solidFill>
                  <a:srgbClr val="000000"/>
                </a:solidFill>
                <a:latin typeface="Arial"/>
                <a:ea typeface="Arial"/>
                <a:cs typeface="Arial"/>
                <a:sym typeface="Arial"/>
              </a:rPr>
              <a:t> </a:t>
            </a:r>
            <a:r>
              <a:rPr lang="en-US" sz="2200" b="1" dirty="0" err="1">
                <a:solidFill>
                  <a:srgbClr val="000000"/>
                </a:solidFill>
                <a:latin typeface="Arial"/>
                <a:ea typeface="Arial"/>
                <a:cs typeface="Arial"/>
                <a:sym typeface="Arial"/>
              </a:rPr>
              <a:t>educación</a:t>
            </a:r>
            <a:endParaRPr lang="en-US" sz="2200" b="1" dirty="0">
              <a:solidFill>
                <a:srgbClr val="000000"/>
              </a:solidFill>
              <a:latin typeface="Arial"/>
              <a:ea typeface="Arial"/>
              <a:cs typeface="Arial"/>
              <a:sym typeface="Arial"/>
            </a:endParaRPr>
          </a:p>
        </p:txBody>
      </p:sp>
      <p:sp>
        <p:nvSpPr>
          <p:cNvPr id="2" name="CuadroTexto 1">
            <a:extLst>
              <a:ext uri="{FF2B5EF4-FFF2-40B4-BE49-F238E27FC236}">
                <a16:creationId xmlns:a16="http://schemas.microsoft.com/office/drawing/2014/main" id="{911AE54F-4882-455F-8401-CB07B95F7710}"/>
              </a:ext>
            </a:extLst>
          </p:cNvPr>
          <p:cNvSpPr txBox="1"/>
          <p:nvPr/>
        </p:nvSpPr>
        <p:spPr>
          <a:xfrm>
            <a:off x="4814889" y="666444"/>
            <a:ext cx="7186612" cy="707886"/>
          </a:xfrm>
          <a:prstGeom prst="rect">
            <a:avLst/>
          </a:prstGeom>
          <a:noFill/>
        </p:spPr>
        <p:txBody>
          <a:bodyPr wrap="square" rtlCol="0">
            <a:spAutoFit/>
          </a:bodyPr>
          <a:lstStyle/>
          <a:p>
            <a:pPr algn="ctr"/>
            <a:r>
              <a:rPr lang="es-MX" sz="4000" b="1" dirty="0">
                <a:latin typeface="Arial" panose="020B0604020202020204" pitchFamily="34" charset="0"/>
                <a:cs typeface="Arial" panose="020B0604020202020204" pitchFamily="34" charset="0"/>
              </a:rPr>
              <a:t>UNIVERSIDAD DE NAVOJOA</a:t>
            </a:r>
          </a:p>
        </p:txBody>
      </p:sp>
      <p:pic>
        <p:nvPicPr>
          <p:cNvPr id="3" name="Imagen 2">
            <a:extLst>
              <a:ext uri="{FF2B5EF4-FFF2-40B4-BE49-F238E27FC236}">
                <a16:creationId xmlns:a16="http://schemas.microsoft.com/office/drawing/2014/main" id="{264DE3CC-7D30-4663-BAC2-8E80F5E2D3AA}"/>
              </a:ext>
            </a:extLst>
          </p:cNvPr>
          <p:cNvPicPr>
            <a:picLocks noChangeAspect="1"/>
          </p:cNvPicPr>
          <p:nvPr/>
        </p:nvPicPr>
        <p:blipFill rotWithShape="1">
          <a:blip r:embed="rId4"/>
          <a:srcRect r="16000"/>
          <a:stretch/>
        </p:blipFill>
        <p:spPr>
          <a:xfrm>
            <a:off x="0" y="19952"/>
            <a:ext cx="4672019" cy="6838048"/>
          </a:xfrm>
          <a:prstGeom prst="rect">
            <a:avLst/>
          </a:prstGeom>
        </p:spPr>
      </p:pic>
      <p:sp>
        <p:nvSpPr>
          <p:cNvPr id="6" name="CuadroTexto 5">
            <a:extLst>
              <a:ext uri="{FF2B5EF4-FFF2-40B4-BE49-F238E27FC236}">
                <a16:creationId xmlns:a16="http://schemas.microsoft.com/office/drawing/2014/main" id="{558652A5-E4AF-4BC5-BE8C-71CFD638EBEA}"/>
              </a:ext>
            </a:extLst>
          </p:cNvPr>
          <p:cNvSpPr txBox="1"/>
          <p:nvPr/>
        </p:nvSpPr>
        <p:spPr>
          <a:xfrm>
            <a:off x="0" y="6283593"/>
            <a:ext cx="4672019" cy="553998"/>
          </a:xfrm>
          <a:prstGeom prst="rect">
            <a:avLst/>
          </a:prstGeom>
          <a:noFill/>
        </p:spPr>
        <p:txBody>
          <a:bodyPr wrap="square" rtlCol="0">
            <a:spAutoFit/>
          </a:bodyPr>
          <a:lstStyle/>
          <a:p>
            <a:pPr algn="ctr"/>
            <a:r>
              <a:rPr lang="es-MX" sz="3000" b="1" dirty="0">
                <a:solidFill>
                  <a:schemeClr val="bg1"/>
                </a:solidFill>
                <a:latin typeface="Arial" panose="020B0604020202020204" pitchFamily="34" charset="0"/>
                <a:cs typeface="Arial" panose="020B0604020202020204" pitchFamily="34" charset="0"/>
              </a:rPr>
              <a:t>Jean Jacques Rousseau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96EE9-5CBF-68A3-99E1-66E77DC03310}"/>
              </a:ext>
            </a:extLst>
          </p:cNvPr>
          <p:cNvSpPr>
            <a:spLocks noGrp="1"/>
          </p:cNvSpPr>
          <p:nvPr>
            <p:ph type="ctrTitle"/>
          </p:nvPr>
        </p:nvSpPr>
        <p:spPr/>
        <p:txBody>
          <a:bodyPr/>
          <a:lstStyle/>
          <a:p>
            <a:endParaRPr lang="es-MX" dirty="0"/>
          </a:p>
        </p:txBody>
      </p:sp>
      <p:pic>
        <p:nvPicPr>
          <p:cNvPr id="6" name="Imagen 5">
            <a:extLst>
              <a:ext uri="{FF2B5EF4-FFF2-40B4-BE49-F238E27FC236}">
                <a16:creationId xmlns:a16="http://schemas.microsoft.com/office/drawing/2014/main" id="{649927EA-406D-18B4-FFB8-59972C1E0347}"/>
              </a:ext>
            </a:extLst>
          </p:cNvPr>
          <p:cNvPicPr>
            <a:picLocks noChangeAspect="1"/>
          </p:cNvPicPr>
          <p:nvPr/>
        </p:nvPicPr>
        <p:blipFill>
          <a:blip r:embed="rId2"/>
          <a:stretch>
            <a:fillRect/>
          </a:stretch>
        </p:blipFill>
        <p:spPr>
          <a:xfrm>
            <a:off x="0" y="-57152"/>
            <a:ext cx="12191999" cy="6858000"/>
          </a:xfrm>
          <a:prstGeom prst="rect">
            <a:avLst/>
          </a:prstGeom>
        </p:spPr>
      </p:pic>
      <p:sp>
        <p:nvSpPr>
          <p:cNvPr id="3" name="Subtítulo 2">
            <a:extLst>
              <a:ext uri="{FF2B5EF4-FFF2-40B4-BE49-F238E27FC236}">
                <a16:creationId xmlns:a16="http://schemas.microsoft.com/office/drawing/2014/main" id="{506AA037-8516-3850-4319-D27020D01CAE}"/>
              </a:ext>
            </a:extLst>
          </p:cNvPr>
          <p:cNvSpPr>
            <a:spLocks noGrp="1"/>
          </p:cNvSpPr>
          <p:nvPr>
            <p:ph type="subTitle" idx="1"/>
          </p:nvPr>
        </p:nvSpPr>
        <p:spPr>
          <a:xfrm>
            <a:off x="3097966" y="6341545"/>
            <a:ext cx="6345838" cy="457197"/>
          </a:xfrm>
          <a:solidFill>
            <a:schemeClr val="tx1"/>
          </a:solidFill>
        </p:spPr>
        <p:txBody>
          <a:bodyPr/>
          <a:lstStyle/>
          <a:p>
            <a:pPr algn="l"/>
            <a:r>
              <a:rPr lang="fr-FR" b="1" dirty="0">
                <a:solidFill>
                  <a:schemeClr val="bg1"/>
                </a:solidFill>
              </a:rPr>
              <a:t>Jean-Jacques Rousseau o Juan </a:t>
            </a:r>
            <a:r>
              <a:rPr lang="fr-FR" b="1" dirty="0" err="1">
                <a:solidFill>
                  <a:schemeClr val="bg1"/>
                </a:solidFill>
              </a:rPr>
              <a:t>Jacobo</a:t>
            </a:r>
            <a:r>
              <a:rPr lang="fr-FR" b="1" dirty="0">
                <a:solidFill>
                  <a:schemeClr val="bg1"/>
                </a:solidFill>
              </a:rPr>
              <a:t> Rousseau</a:t>
            </a:r>
            <a:endParaRPr lang="es-MX" b="1" dirty="0">
              <a:solidFill>
                <a:schemeClr val="bg1"/>
              </a:solidFill>
            </a:endParaRPr>
          </a:p>
        </p:txBody>
      </p:sp>
      <p:sp>
        <p:nvSpPr>
          <p:cNvPr id="8" name="CuadroTexto 7">
            <a:extLst>
              <a:ext uri="{FF2B5EF4-FFF2-40B4-BE49-F238E27FC236}">
                <a16:creationId xmlns:a16="http://schemas.microsoft.com/office/drawing/2014/main" id="{07820524-C443-8931-1CFC-6548EF58D8AD}"/>
              </a:ext>
            </a:extLst>
          </p:cNvPr>
          <p:cNvSpPr txBox="1"/>
          <p:nvPr/>
        </p:nvSpPr>
        <p:spPr>
          <a:xfrm>
            <a:off x="117423" y="1154239"/>
            <a:ext cx="3025513" cy="1015663"/>
          </a:xfrm>
          <a:prstGeom prst="rect">
            <a:avLst/>
          </a:prstGeom>
          <a:noFill/>
        </p:spPr>
        <p:txBody>
          <a:bodyPr wrap="square">
            <a:spAutoFit/>
          </a:bodyPr>
          <a:lstStyle/>
          <a:p>
            <a:r>
              <a:rPr lang="es-MX" sz="2000" b="1" dirty="0">
                <a:solidFill>
                  <a:schemeClr val="bg1"/>
                </a:solidFill>
              </a:rPr>
              <a:t>Nació el 28 de junio de 1712 en Ginebra, Suiza y murió en 1778</a:t>
            </a:r>
          </a:p>
        </p:txBody>
      </p:sp>
      <p:sp>
        <p:nvSpPr>
          <p:cNvPr id="10" name="CuadroTexto 9">
            <a:extLst>
              <a:ext uri="{FF2B5EF4-FFF2-40B4-BE49-F238E27FC236}">
                <a16:creationId xmlns:a16="http://schemas.microsoft.com/office/drawing/2014/main" id="{4EAD24BA-1482-0093-5840-1553FF41F405}"/>
              </a:ext>
            </a:extLst>
          </p:cNvPr>
          <p:cNvSpPr txBox="1"/>
          <p:nvPr/>
        </p:nvSpPr>
        <p:spPr>
          <a:xfrm>
            <a:off x="134910" y="2405998"/>
            <a:ext cx="3097966" cy="707886"/>
          </a:xfrm>
          <a:prstGeom prst="rect">
            <a:avLst/>
          </a:prstGeom>
          <a:noFill/>
        </p:spPr>
        <p:txBody>
          <a:bodyPr wrap="square">
            <a:spAutoFit/>
          </a:bodyPr>
          <a:lstStyle/>
          <a:p>
            <a:r>
              <a:rPr lang="es-MX" sz="2000" b="1" dirty="0">
                <a:solidFill>
                  <a:schemeClr val="bg1"/>
                </a:solidFill>
              </a:rPr>
              <a:t>Vivió gran parte de su vida en Francia</a:t>
            </a:r>
          </a:p>
        </p:txBody>
      </p:sp>
      <p:sp>
        <p:nvSpPr>
          <p:cNvPr id="12" name="CuadroTexto 11">
            <a:extLst>
              <a:ext uri="{FF2B5EF4-FFF2-40B4-BE49-F238E27FC236}">
                <a16:creationId xmlns:a16="http://schemas.microsoft.com/office/drawing/2014/main" id="{45DDECB3-7FD2-7780-F0B6-B484194CCC57}"/>
              </a:ext>
            </a:extLst>
          </p:cNvPr>
          <p:cNvSpPr txBox="1"/>
          <p:nvPr/>
        </p:nvSpPr>
        <p:spPr>
          <a:xfrm>
            <a:off x="64957" y="251012"/>
            <a:ext cx="3097966" cy="707886"/>
          </a:xfrm>
          <a:prstGeom prst="rect">
            <a:avLst/>
          </a:prstGeom>
          <a:noFill/>
        </p:spPr>
        <p:txBody>
          <a:bodyPr wrap="square">
            <a:spAutoFit/>
          </a:bodyPr>
          <a:lstStyle/>
          <a:p>
            <a:r>
              <a:rPr lang="es-MX" sz="2000" b="1" dirty="0">
                <a:solidFill>
                  <a:schemeClr val="bg1"/>
                </a:solidFill>
              </a:rPr>
              <a:t>Filósofo, músico, escritor, botánico y naturalista</a:t>
            </a:r>
          </a:p>
        </p:txBody>
      </p:sp>
      <p:sp>
        <p:nvSpPr>
          <p:cNvPr id="14" name="CuadroTexto 13">
            <a:extLst>
              <a:ext uri="{FF2B5EF4-FFF2-40B4-BE49-F238E27FC236}">
                <a16:creationId xmlns:a16="http://schemas.microsoft.com/office/drawing/2014/main" id="{FBB6082D-B0EB-ECDF-6893-328E4F57E3D6}"/>
              </a:ext>
            </a:extLst>
          </p:cNvPr>
          <p:cNvSpPr txBox="1"/>
          <p:nvPr/>
        </p:nvSpPr>
        <p:spPr>
          <a:xfrm>
            <a:off x="164890" y="3325217"/>
            <a:ext cx="3097966" cy="1938992"/>
          </a:xfrm>
          <a:prstGeom prst="rect">
            <a:avLst/>
          </a:prstGeom>
          <a:noFill/>
        </p:spPr>
        <p:txBody>
          <a:bodyPr wrap="square">
            <a:spAutoFit/>
          </a:bodyPr>
          <a:lstStyle/>
          <a:p>
            <a:r>
              <a:rPr lang="es-MX" sz="2000" b="1" dirty="0">
                <a:solidFill>
                  <a:schemeClr val="bg1"/>
                </a:solidFill>
              </a:rPr>
              <a:t>Participó activamente en los fundamentos doctrinarios de la ilustración que va permitir dar las bases para la revolución francesa.</a:t>
            </a:r>
          </a:p>
        </p:txBody>
      </p:sp>
      <p:sp>
        <p:nvSpPr>
          <p:cNvPr id="20" name="CuadroTexto 19">
            <a:extLst>
              <a:ext uri="{FF2B5EF4-FFF2-40B4-BE49-F238E27FC236}">
                <a16:creationId xmlns:a16="http://schemas.microsoft.com/office/drawing/2014/main" id="{B63813E0-E7C8-32FF-BDDD-E940C29DB621}"/>
              </a:ext>
            </a:extLst>
          </p:cNvPr>
          <p:cNvSpPr txBox="1"/>
          <p:nvPr/>
        </p:nvSpPr>
        <p:spPr>
          <a:xfrm>
            <a:off x="198616" y="5596135"/>
            <a:ext cx="3034260" cy="707886"/>
          </a:xfrm>
          <a:prstGeom prst="rect">
            <a:avLst/>
          </a:prstGeom>
          <a:noFill/>
        </p:spPr>
        <p:txBody>
          <a:bodyPr wrap="square">
            <a:spAutoFit/>
          </a:bodyPr>
          <a:lstStyle/>
          <a:p>
            <a:r>
              <a:rPr lang="es-MX" sz="2000" b="1" dirty="0">
                <a:solidFill>
                  <a:schemeClr val="bg1"/>
                </a:solidFill>
              </a:rPr>
              <a:t>Fue un demócrata con ideas progresistas</a:t>
            </a:r>
          </a:p>
        </p:txBody>
      </p:sp>
      <p:sp>
        <p:nvSpPr>
          <p:cNvPr id="22" name="CuadroTexto 21">
            <a:extLst>
              <a:ext uri="{FF2B5EF4-FFF2-40B4-BE49-F238E27FC236}">
                <a16:creationId xmlns:a16="http://schemas.microsoft.com/office/drawing/2014/main" id="{83BB4118-5C53-3C23-AFCF-EFBB2FBA38A8}"/>
              </a:ext>
            </a:extLst>
          </p:cNvPr>
          <p:cNvSpPr txBox="1"/>
          <p:nvPr/>
        </p:nvSpPr>
        <p:spPr>
          <a:xfrm>
            <a:off x="9335121" y="130500"/>
            <a:ext cx="2856879" cy="1323439"/>
          </a:xfrm>
          <a:prstGeom prst="rect">
            <a:avLst/>
          </a:prstGeom>
          <a:noFill/>
        </p:spPr>
        <p:txBody>
          <a:bodyPr wrap="square">
            <a:spAutoFit/>
          </a:bodyPr>
          <a:lstStyle/>
          <a:p>
            <a:r>
              <a:rPr lang="es-MX" sz="2000" b="1" dirty="0">
                <a:solidFill>
                  <a:schemeClr val="bg1"/>
                </a:solidFill>
              </a:rPr>
              <a:t>El contexto donde se desenvuelve es conocido como el siglo de las luces, XVIII.</a:t>
            </a:r>
          </a:p>
        </p:txBody>
      </p:sp>
      <p:sp>
        <p:nvSpPr>
          <p:cNvPr id="24" name="CuadroTexto 23">
            <a:extLst>
              <a:ext uri="{FF2B5EF4-FFF2-40B4-BE49-F238E27FC236}">
                <a16:creationId xmlns:a16="http://schemas.microsoft.com/office/drawing/2014/main" id="{38F882BA-A0C3-94EA-EE2A-6FAA46B6A20F}"/>
              </a:ext>
            </a:extLst>
          </p:cNvPr>
          <p:cNvSpPr txBox="1"/>
          <p:nvPr/>
        </p:nvSpPr>
        <p:spPr>
          <a:xfrm>
            <a:off x="9367596" y="1590694"/>
            <a:ext cx="2794424" cy="1938992"/>
          </a:xfrm>
          <a:prstGeom prst="rect">
            <a:avLst/>
          </a:prstGeom>
          <a:noFill/>
        </p:spPr>
        <p:txBody>
          <a:bodyPr wrap="square">
            <a:spAutoFit/>
          </a:bodyPr>
          <a:lstStyle/>
          <a:p>
            <a:r>
              <a:rPr lang="es-MX" sz="2000" b="1" dirty="0">
                <a:solidFill>
                  <a:schemeClr val="bg1"/>
                </a:solidFill>
              </a:rPr>
              <a:t>Por ser crítico, fue</a:t>
            </a:r>
          </a:p>
          <a:p>
            <a:r>
              <a:rPr lang="es-MX" sz="2000" b="1" dirty="0">
                <a:solidFill>
                  <a:schemeClr val="bg1"/>
                </a:solidFill>
              </a:rPr>
              <a:t>considerado conspirador y como consecuencia fue condenado y expulsado de</a:t>
            </a:r>
          </a:p>
          <a:p>
            <a:r>
              <a:rPr lang="es-MX" sz="2000" b="1" dirty="0">
                <a:solidFill>
                  <a:schemeClr val="bg1"/>
                </a:solidFill>
              </a:rPr>
              <a:t>varios países.</a:t>
            </a:r>
          </a:p>
        </p:txBody>
      </p:sp>
      <p:sp>
        <p:nvSpPr>
          <p:cNvPr id="26" name="CuadroTexto 25">
            <a:extLst>
              <a:ext uri="{FF2B5EF4-FFF2-40B4-BE49-F238E27FC236}">
                <a16:creationId xmlns:a16="http://schemas.microsoft.com/office/drawing/2014/main" id="{066449C3-3F14-A5D3-E529-B41F9821D251}"/>
              </a:ext>
            </a:extLst>
          </p:cNvPr>
          <p:cNvSpPr txBox="1"/>
          <p:nvPr/>
        </p:nvSpPr>
        <p:spPr>
          <a:xfrm>
            <a:off x="9301394" y="3618041"/>
            <a:ext cx="2890605" cy="3170099"/>
          </a:xfrm>
          <a:prstGeom prst="rect">
            <a:avLst/>
          </a:prstGeom>
          <a:noFill/>
        </p:spPr>
        <p:txBody>
          <a:bodyPr wrap="square">
            <a:spAutoFit/>
          </a:bodyPr>
          <a:lstStyle/>
          <a:p>
            <a:r>
              <a:rPr lang="es-MX" sz="2000" b="1" dirty="0">
                <a:solidFill>
                  <a:schemeClr val="bg1"/>
                </a:solidFill>
              </a:rPr>
              <a:t>Estudioso de los clásicos como la República de Platón y la política de Aristóteles. Seguidor de Nicolás Maquiavelo, </a:t>
            </a:r>
            <a:r>
              <a:rPr lang="es-MX" sz="2000" b="1" dirty="0" err="1">
                <a:solidFill>
                  <a:schemeClr val="bg1"/>
                </a:solidFill>
              </a:rPr>
              <a:t>Harles</a:t>
            </a:r>
            <a:r>
              <a:rPr lang="es-MX" sz="2000" b="1" dirty="0">
                <a:solidFill>
                  <a:schemeClr val="bg1"/>
                </a:solidFill>
              </a:rPr>
              <a:t> Louis de</a:t>
            </a:r>
          </a:p>
          <a:p>
            <a:r>
              <a:rPr lang="es-MX" sz="2000" b="1" dirty="0">
                <a:solidFill>
                  <a:schemeClr val="bg1"/>
                </a:solidFill>
              </a:rPr>
              <a:t>Secondat o barón de Montesquieu, Gottfried Wilhelm Leibniz entre otros</a:t>
            </a:r>
          </a:p>
        </p:txBody>
      </p:sp>
    </p:spTree>
    <p:extLst>
      <p:ext uri="{BB962C8B-B14F-4D97-AF65-F5344CB8AC3E}">
        <p14:creationId xmlns:p14="http://schemas.microsoft.com/office/powerpoint/2010/main" val="1936601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0" grpId="0"/>
      <p:bldP spid="22"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7CC67-9CAE-B4D4-C9AC-B8AEBF8131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000EEE-F160-AFCA-2B21-3697F38A47AD}"/>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078DB1B7-4673-947B-3232-DB781516B8EB}"/>
              </a:ext>
            </a:extLst>
          </p:cNvPr>
          <p:cNvSpPr>
            <a:spLocks noGrp="1"/>
          </p:cNvSpPr>
          <p:nvPr>
            <p:ph type="subTitle" idx="1"/>
          </p:nvPr>
        </p:nvSpPr>
        <p:spPr/>
        <p:txBody>
          <a:bodyPr/>
          <a:lstStyle/>
          <a:p>
            <a:endParaRPr lang="es-MX" dirty="0"/>
          </a:p>
        </p:txBody>
      </p:sp>
      <p:pic>
        <p:nvPicPr>
          <p:cNvPr id="5" name="Imagen 4">
            <a:extLst>
              <a:ext uri="{FF2B5EF4-FFF2-40B4-BE49-F238E27FC236}">
                <a16:creationId xmlns:a16="http://schemas.microsoft.com/office/drawing/2014/main" id="{0E96B30F-334C-CB38-B636-FBDD6C3944DD}"/>
              </a:ext>
            </a:extLst>
          </p:cNvPr>
          <p:cNvPicPr>
            <a:picLocks noChangeAspect="1"/>
          </p:cNvPicPr>
          <p:nvPr/>
        </p:nvPicPr>
        <p:blipFill>
          <a:blip r:embed="rId2"/>
          <a:stretch>
            <a:fillRect/>
          </a:stretch>
        </p:blipFill>
        <p:spPr>
          <a:xfrm>
            <a:off x="0" y="-5846"/>
            <a:ext cx="12191999" cy="6848856"/>
          </a:xfrm>
          <a:prstGeom prst="rect">
            <a:avLst/>
          </a:prstGeom>
        </p:spPr>
      </p:pic>
    </p:spTree>
    <p:extLst>
      <p:ext uri="{BB962C8B-B14F-4D97-AF65-F5344CB8AC3E}">
        <p14:creationId xmlns:p14="http://schemas.microsoft.com/office/powerpoint/2010/main" val="395180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1FCB-7D90-41A7-96CE-AE9AA486B5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DE12366-F268-74B4-5C26-C0A3C3162276}"/>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6839EC51-C3D1-F5E2-3572-21C541F70310}"/>
              </a:ext>
            </a:extLst>
          </p:cNvPr>
          <p:cNvSpPr>
            <a:spLocks noGrp="1"/>
          </p:cNvSpPr>
          <p:nvPr>
            <p:ph type="subTitle" idx="1"/>
          </p:nvPr>
        </p:nvSpPr>
        <p:spPr/>
        <p:txBody>
          <a:bodyPr/>
          <a:lstStyle/>
          <a:p>
            <a:endParaRPr lang="es-MX" dirty="0"/>
          </a:p>
        </p:txBody>
      </p:sp>
      <p:graphicFrame>
        <p:nvGraphicFramePr>
          <p:cNvPr id="4" name="Tabla 3">
            <a:extLst>
              <a:ext uri="{FF2B5EF4-FFF2-40B4-BE49-F238E27FC236}">
                <a16:creationId xmlns:a16="http://schemas.microsoft.com/office/drawing/2014/main" id="{C2AC78B9-5E08-B4EE-B4DB-C09587CAFF7C}"/>
              </a:ext>
            </a:extLst>
          </p:cNvPr>
          <p:cNvGraphicFramePr>
            <a:graphicFrameLocks noGrp="1"/>
          </p:cNvGraphicFramePr>
          <p:nvPr>
            <p:extLst>
              <p:ext uri="{D42A27DB-BD31-4B8C-83A1-F6EECF244321}">
                <p14:modId xmlns:p14="http://schemas.microsoft.com/office/powerpoint/2010/main" val="2018137835"/>
              </p:ext>
            </p:extLst>
          </p:nvPr>
        </p:nvGraphicFramePr>
        <p:xfrm>
          <a:off x="134912" y="134910"/>
          <a:ext cx="11917181" cy="6595674"/>
        </p:xfrm>
        <a:graphic>
          <a:graphicData uri="http://schemas.openxmlformats.org/drawingml/2006/table">
            <a:tbl>
              <a:tblPr firstRow="1" bandRow="1">
                <a:tableStyleId>{5C22544A-7EE6-4342-B048-85BDC9FD1C3A}</a:tableStyleId>
              </a:tblPr>
              <a:tblGrid>
                <a:gridCol w="1236973">
                  <a:extLst>
                    <a:ext uri="{9D8B030D-6E8A-4147-A177-3AD203B41FA5}">
                      <a16:colId xmlns:a16="http://schemas.microsoft.com/office/drawing/2014/main" val="2304333922"/>
                    </a:ext>
                  </a:extLst>
                </a:gridCol>
                <a:gridCol w="3741090">
                  <a:extLst>
                    <a:ext uri="{9D8B030D-6E8A-4147-A177-3AD203B41FA5}">
                      <a16:colId xmlns:a16="http://schemas.microsoft.com/office/drawing/2014/main" val="2823823636"/>
                    </a:ext>
                  </a:extLst>
                </a:gridCol>
                <a:gridCol w="6939118">
                  <a:extLst>
                    <a:ext uri="{9D8B030D-6E8A-4147-A177-3AD203B41FA5}">
                      <a16:colId xmlns:a16="http://schemas.microsoft.com/office/drawing/2014/main" val="1522176782"/>
                    </a:ext>
                  </a:extLst>
                </a:gridCol>
              </a:tblGrid>
              <a:tr h="1099279">
                <a:tc gridSpan="3">
                  <a:txBody>
                    <a:bodyPr/>
                    <a:lstStyle/>
                    <a:p>
                      <a:pPr algn="ctr"/>
                      <a:r>
                        <a:rPr lang="es-MX" sz="5400" dirty="0"/>
                        <a:t>SUS OBRAS</a:t>
                      </a:r>
                    </a:p>
                  </a:txBody>
                  <a:tc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hMerge="1">
                  <a:txBody>
                    <a:bodyPr/>
                    <a:lstStyle/>
                    <a:p>
                      <a:endParaRPr dirty="0"/>
                    </a:p>
                  </a:txBody>
                  <a:tc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hMerge="1">
                  <a:txBody>
                    <a:bodyPr/>
                    <a:lstStyle/>
                    <a:p>
                      <a:endParaRPr lang="es-MX" dirty="0"/>
                    </a:p>
                  </a:txBody>
                  <a:tcPr/>
                </a:tc>
                <a:extLst>
                  <a:ext uri="{0D108BD9-81ED-4DB2-BD59-A6C34878D82A}">
                    <a16:rowId xmlns:a16="http://schemas.microsoft.com/office/drawing/2014/main" val="813738877"/>
                  </a:ext>
                </a:extLst>
              </a:tr>
              <a:tr h="1099279">
                <a:tc>
                  <a:txBody>
                    <a:bodyPr/>
                    <a:lstStyle/>
                    <a:p>
                      <a:pPr algn="ctr"/>
                      <a:r>
                        <a:rPr lang="es-MX" sz="2000" b="1" dirty="0"/>
                        <a:t>Año 1754</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ctr"/>
                      <a:r>
                        <a:rPr lang="es-MX" sz="2000" b="1" dirty="0"/>
                        <a:t>Discurso sobre el origen y los fundamentos de la desigualdad entre los hombres</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just"/>
                      <a:r>
                        <a:rPr lang="es-MX" sz="2000" b="1" dirty="0"/>
                        <a:t>Aquí se establecen las bases de la doctrina política moderna</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extLst>
                  <a:ext uri="{0D108BD9-81ED-4DB2-BD59-A6C34878D82A}">
                    <a16:rowId xmlns:a16="http://schemas.microsoft.com/office/drawing/2014/main" val="4205370008"/>
                  </a:ext>
                </a:extLst>
              </a:tr>
              <a:tr h="1099279">
                <a:tc>
                  <a:txBody>
                    <a:bodyPr/>
                    <a:lstStyle/>
                    <a:p>
                      <a:pPr algn="ctr"/>
                      <a:r>
                        <a:rPr lang="es-MX" sz="2000" b="1" dirty="0"/>
                        <a:t>Año 1761</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ctr"/>
                      <a:r>
                        <a:rPr lang="es-MX" sz="2000" b="1" dirty="0"/>
                        <a:t>Julia o la nueva Eloísa</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just"/>
                      <a:r>
                        <a:rPr lang="es-MX" sz="2000" b="1" dirty="0"/>
                        <a:t>Análisis de la psique humana</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extLst>
                  <a:ext uri="{0D108BD9-81ED-4DB2-BD59-A6C34878D82A}">
                    <a16:rowId xmlns:a16="http://schemas.microsoft.com/office/drawing/2014/main" val="1577940382"/>
                  </a:ext>
                </a:extLst>
              </a:tr>
              <a:tr h="1099279">
                <a:tc>
                  <a:txBody>
                    <a:bodyPr/>
                    <a:lstStyle/>
                    <a:p>
                      <a:pPr algn="ctr"/>
                      <a:r>
                        <a:rPr lang="es-MX" sz="2000" b="1" dirty="0"/>
                        <a:t>Año 1762</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ctr"/>
                      <a:r>
                        <a:rPr lang="es-MX" sz="2000" b="1" dirty="0"/>
                        <a:t>El contrato social</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just"/>
                      <a:r>
                        <a:rPr lang="es-MX" sz="2000" b="1" dirty="0"/>
                        <a:t>Desarrolla los postulados de ideología de la revolución francesa, donde plasma los derechos de la sociedad frente al sistema caduco</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extLst>
                  <a:ext uri="{0D108BD9-81ED-4DB2-BD59-A6C34878D82A}">
                    <a16:rowId xmlns:a16="http://schemas.microsoft.com/office/drawing/2014/main" val="1622901058"/>
                  </a:ext>
                </a:extLst>
              </a:tr>
              <a:tr h="1099279">
                <a:tc>
                  <a:txBody>
                    <a:bodyPr/>
                    <a:lstStyle/>
                    <a:p>
                      <a:pPr algn="ctr"/>
                      <a:r>
                        <a:rPr lang="es-MX" sz="2000" b="1" dirty="0"/>
                        <a:t>Año 1762</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ctr"/>
                      <a:r>
                        <a:rPr lang="es-MX" sz="2000" b="1" dirty="0"/>
                        <a:t>Emilio o de la Educación</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just"/>
                      <a:r>
                        <a:rPr lang="es-MX" sz="2000" b="1" dirty="0"/>
                        <a:t>Critica al sistema educativo de la época, donde permite desarrollar los aportes más relevantes del autor </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extLst>
                  <a:ext uri="{0D108BD9-81ED-4DB2-BD59-A6C34878D82A}">
                    <a16:rowId xmlns:a16="http://schemas.microsoft.com/office/drawing/2014/main" val="2542206835"/>
                  </a:ext>
                </a:extLst>
              </a:tr>
              <a:tr h="1099279">
                <a:tc>
                  <a:txBody>
                    <a:bodyPr/>
                    <a:lstStyle/>
                    <a:p>
                      <a:pPr algn="ctr"/>
                      <a:r>
                        <a:rPr lang="es-MX" sz="2000" b="1" dirty="0"/>
                        <a:t>Año 1782</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ctr"/>
                      <a:r>
                        <a:rPr lang="es-MX" sz="2000" b="1" dirty="0"/>
                        <a:t>Confesiones</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a:txBody>
                    <a:bodyPr/>
                    <a:lstStyle/>
                    <a:p>
                      <a:pPr algn="just"/>
                      <a:r>
                        <a:rPr lang="es-MX" sz="2000" b="1" dirty="0"/>
                        <a:t>Realiza un análisis a su interior, de corte autobiográfico</a:t>
                      </a:r>
                    </a:p>
                  </a:txBody>
                  <a:tcPr anchor="c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extLst>
                  <a:ext uri="{0D108BD9-81ED-4DB2-BD59-A6C34878D82A}">
                    <a16:rowId xmlns:a16="http://schemas.microsoft.com/office/drawing/2014/main" val="918567983"/>
                  </a:ext>
                </a:extLst>
              </a:tr>
            </a:tbl>
          </a:graphicData>
        </a:graphic>
      </p:graphicFrame>
    </p:spTree>
    <p:extLst>
      <p:ext uri="{BB962C8B-B14F-4D97-AF65-F5344CB8AC3E}">
        <p14:creationId xmlns:p14="http://schemas.microsoft.com/office/powerpoint/2010/main" val="1253981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29B55C7-FF11-1C8A-6B9F-A8479F5296D8}"/>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BCEE8407-6B1F-5EFC-DE65-55BF48B5D3CE}"/>
              </a:ext>
            </a:extLst>
          </p:cNvPr>
          <p:cNvSpPr txBox="1"/>
          <p:nvPr/>
        </p:nvSpPr>
        <p:spPr>
          <a:xfrm>
            <a:off x="0" y="5439307"/>
            <a:ext cx="12192000" cy="1384995"/>
          </a:xfrm>
          <a:prstGeom prst="rect">
            <a:avLst/>
          </a:prstGeom>
          <a:noFill/>
        </p:spPr>
        <p:txBody>
          <a:bodyPr wrap="square">
            <a:spAutoFit/>
          </a:bodyPr>
          <a:lstStyle/>
          <a:p>
            <a:pPr algn="just"/>
            <a:r>
              <a:rPr lang="es-MX" sz="2800" b="1" dirty="0">
                <a:solidFill>
                  <a:schemeClr val="bg1"/>
                </a:solidFill>
                <a:cs typeface="Arial" panose="020B0604020202020204" pitchFamily="34" charset="0"/>
              </a:rPr>
              <a:t>“Genera grandes controversias en la Europa de aquel entonces ya que fue considerado un texto prohibido por efectuar muchas críticas al sistema imperante”</a:t>
            </a:r>
          </a:p>
        </p:txBody>
      </p:sp>
      <p:pic>
        <p:nvPicPr>
          <p:cNvPr id="6" name="Imagen 5">
            <a:extLst>
              <a:ext uri="{FF2B5EF4-FFF2-40B4-BE49-F238E27FC236}">
                <a16:creationId xmlns:a16="http://schemas.microsoft.com/office/drawing/2014/main" id="{18840EAE-76F2-4E23-82F6-69AF33245471}"/>
              </a:ext>
            </a:extLst>
          </p:cNvPr>
          <p:cNvPicPr>
            <a:picLocks noChangeAspect="1"/>
          </p:cNvPicPr>
          <p:nvPr/>
        </p:nvPicPr>
        <p:blipFill>
          <a:blip r:embed="rId2"/>
          <a:stretch>
            <a:fillRect/>
          </a:stretch>
        </p:blipFill>
        <p:spPr>
          <a:xfrm>
            <a:off x="2867025" y="225110"/>
            <a:ext cx="6457950" cy="5214197"/>
          </a:xfrm>
          <a:prstGeom prst="rect">
            <a:avLst/>
          </a:prstGeom>
        </p:spPr>
      </p:pic>
    </p:spTree>
    <p:extLst>
      <p:ext uri="{BB962C8B-B14F-4D97-AF65-F5344CB8AC3E}">
        <p14:creationId xmlns:p14="http://schemas.microsoft.com/office/powerpoint/2010/main" val="3899267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ED852-7FB9-8822-1D75-1DD14DC87C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ED7FF6-DC62-882C-6AA3-BF2D9DE30D27}"/>
              </a:ext>
            </a:extLst>
          </p:cNvPr>
          <p:cNvSpPr>
            <a:spLocks noGrp="1"/>
          </p:cNvSpPr>
          <p:nvPr>
            <p:ph type="ctrTitle"/>
          </p:nvPr>
        </p:nvSpPr>
        <p:spPr/>
        <p:txBody>
          <a:bodyPr/>
          <a:lstStyle/>
          <a:p>
            <a:endParaRPr lang="es-MX" dirty="0"/>
          </a:p>
        </p:txBody>
      </p:sp>
      <p:sp>
        <p:nvSpPr>
          <p:cNvPr id="3" name="Subtítulo 2">
            <a:extLst>
              <a:ext uri="{FF2B5EF4-FFF2-40B4-BE49-F238E27FC236}">
                <a16:creationId xmlns:a16="http://schemas.microsoft.com/office/drawing/2014/main" id="{C69F5AEE-4294-C352-865E-1343927861ED}"/>
              </a:ext>
            </a:extLst>
          </p:cNvPr>
          <p:cNvSpPr>
            <a:spLocks noGrp="1"/>
          </p:cNvSpPr>
          <p:nvPr>
            <p:ph type="subTitle" idx="1"/>
          </p:nvPr>
        </p:nvSpPr>
        <p:spPr/>
        <p:txBody>
          <a:bodyPr/>
          <a:lstStyle/>
          <a:p>
            <a:endParaRPr lang="es-MX" dirty="0"/>
          </a:p>
        </p:txBody>
      </p:sp>
      <p:graphicFrame>
        <p:nvGraphicFramePr>
          <p:cNvPr id="4" name="Tabla 3">
            <a:extLst>
              <a:ext uri="{FF2B5EF4-FFF2-40B4-BE49-F238E27FC236}">
                <a16:creationId xmlns:a16="http://schemas.microsoft.com/office/drawing/2014/main" id="{A2028096-9A2E-D024-4F27-EC534A6E0564}"/>
              </a:ext>
            </a:extLst>
          </p:cNvPr>
          <p:cNvGraphicFramePr>
            <a:graphicFrameLocks noGrp="1"/>
          </p:cNvGraphicFramePr>
          <p:nvPr>
            <p:extLst>
              <p:ext uri="{D42A27DB-BD31-4B8C-83A1-F6EECF244321}">
                <p14:modId xmlns:p14="http://schemas.microsoft.com/office/powerpoint/2010/main" val="1556304006"/>
              </p:ext>
            </p:extLst>
          </p:nvPr>
        </p:nvGraphicFramePr>
        <p:xfrm>
          <a:off x="89942" y="110360"/>
          <a:ext cx="11997126" cy="6620224"/>
        </p:xfrm>
        <a:graphic>
          <a:graphicData uri="http://schemas.openxmlformats.org/drawingml/2006/table">
            <a:tbl>
              <a:tblPr firstRow="1" bandRow="1">
                <a:tableStyleId>{5C22544A-7EE6-4342-B048-85BDC9FD1C3A}</a:tableStyleId>
              </a:tblPr>
              <a:tblGrid>
                <a:gridCol w="2638268">
                  <a:extLst>
                    <a:ext uri="{9D8B030D-6E8A-4147-A177-3AD203B41FA5}">
                      <a16:colId xmlns:a16="http://schemas.microsoft.com/office/drawing/2014/main" val="2484245502"/>
                    </a:ext>
                  </a:extLst>
                </a:gridCol>
                <a:gridCol w="3342806">
                  <a:extLst>
                    <a:ext uri="{9D8B030D-6E8A-4147-A177-3AD203B41FA5}">
                      <a16:colId xmlns:a16="http://schemas.microsoft.com/office/drawing/2014/main" val="653840698"/>
                    </a:ext>
                  </a:extLst>
                </a:gridCol>
                <a:gridCol w="6016052">
                  <a:extLst>
                    <a:ext uri="{9D8B030D-6E8A-4147-A177-3AD203B41FA5}">
                      <a16:colId xmlns:a16="http://schemas.microsoft.com/office/drawing/2014/main" val="1355628532"/>
                    </a:ext>
                  </a:extLst>
                </a:gridCol>
              </a:tblGrid>
              <a:tr h="1069228">
                <a:tc gridSpan="3">
                  <a:txBody>
                    <a:bodyPr/>
                    <a:lstStyle/>
                    <a:p>
                      <a:pPr algn="ctr"/>
                      <a:r>
                        <a:rPr lang="es-MX" sz="2800" dirty="0"/>
                        <a:t>Su novela pedagógica el Emilio, se refiere a las cuatro</a:t>
                      </a:r>
                    </a:p>
                    <a:p>
                      <a:pPr algn="ctr"/>
                      <a:r>
                        <a:rPr lang="es-MX" sz="2800" dirty="0"/>
                        <a:t>etapas en que se desenvuelve el niño o joven </a:t>
                      </a:r>
                    </a:p>
                  </a:txBody>
                  <a:tc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hMerge="1">
                  <a:txBody>
                    <a:bodyPr/>
                    <a:lstStyle/>
                    <a:p>
                      <a:endParaRPr lang="es-MX" dirty="0"/>
                    </a:p>
                  </a:txBody>
                  <a:tcPr/>
                </a:tc>
                <a:tc hMerge="1">
                  <a:txBody>
                    <a:bodyPr/>
                    <a:lstStyle/>
                    <a:p>
                      <a:pPr algn="ctr"/>
                      <a:endParaRPr lang="es-MX" sz="3600" dirty="0"/>
                    </a:p>
                  </a:txBody>
                  <a:tc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extLst>
                  <a:ext uri="{0D108BD9-81ED-4DB2-BD59-A6C34878D82A}">
                    <a16:rowId xmlns:a16="http://schemas.microsoft.com/office/drawing/2014/main" val="1953215903"/>
                  </a:ext>
                </a:extLst>
              </a:tr>
              <a:tr h="1047244">
                <a:tc>
                  <a:txBody>
                    <a:bodyPr/>
                    <a:lstStyle/>
                    <a:p>
                      <a:pPr algn="ctr"/>
                      <a:r>
                        <a:rPr lang="es-MX" sz="2000" b="1" dirty="0"/>
                        <a:t>La infancia</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Desde el nacimiento a los dos años.</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Debe seguir las normas de la naturaleza, es la primera educación, compete a las mujeres o madres este papel. </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extLst>
                  <a:ext uri="{0D108BD9-81ED-4DB2-BD59-A6C34878D82A}">
                    <a16:rowId xmlns:a16="http://schemas.microsoft.com/office/drawing/2014/main" val="223826250"/>
                  </a:ext>
                </a:extLst>
              </a:tr>
              <a:tr h="1047244">
                <a:tc>
                  <a:txBody>
                    <a:bodyPr/>
                    <a:lstStyle/>
                    <a:p>
                      <a:pPr algn="ctr"/>
                      <a:r>
                        <a:rPr lang="es-MX" sz="2000" b="1" dirty="0"/>
                        <a:t>La naturaleza</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Consiste de los dos a los doce años.</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Relacionada con la educación negativa, basada en la</a:t>
                      </a:r>
                    </a:p>
                    <a:p>
                      <a:pPr algn="just"/>
                      <a:r>
                        <a:rPr lang="es-MX" sz="2000" b="1" dirty="0"/>
                        <a:t>moralidad, su objetivo combatir cualquier vicio.</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extLst>
                  <a:ext uri="{0D108BD9-81ED-4DB2-BD59-A6C34878D82A}">
                    <a16:rowId xmlns:a16="http://schemas.microsoft.com/office/drawing/2014/main" val="3211982020"/>
                  </a:ext>
                </a:extLst>
              </a:tr>
              <a:tr h="1047244">
                <a:tc>
                  <a:txBody>
                    <a:bodyPr/>
                    <a:lstStyle/>
                    <a:p>
                      <a:pPr algn="ctr"/>
                      <a:r>
                        <a:rPr lang="es-MX" sz="2000" b="1" dirty="0"/>
                        <a:t>La preadolescencia</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Abarca de doce a quince años.</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Se asientan las bases culturales, se estimula la</a:t>
                      </a:r>
                    </a:p>
                    <a:p>
                      <a:pPr algn="just"/>
                      <a:r>
                        <a:rPr lang="es-MX" sz="2000" b="1" dirty="0"/>
                        <a:t>importancia del estudio, aprendizaje de oficios.</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extLst>
                  <a:ext uri="{0D108BD9-81ED-4DB2-BD59-A6C34878D82A}">
                    <a16:rowId xmlns:a16="http://schemas.microsoft.com/office/drawing/2014/main" val="3071330513"/>
                  </a:ext>
                </a:extLst>
              </a:tr>
              <a:tr h="1047244">
                <a:tc>
                  <a:txBody>
                    <a:bodyPr/>
                    <a:lstStyle/>
                    <a:p>
                      <a:pPr algn="ctr"/>
                      <a:r>
                        <a:rPr lang="es-MX" sz="2000" b="1" dirty="0"/>
                        <a:t>La adolescencia</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Se enmarca de los quince a veinte años.</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Edad de la clemencia y generosidad, se deja atrás resentimientos de venganza, revanchismo e intriga.</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extLst>
                  <a:ext uri="{0D108BD9-81ED-4DB2-BD59-A6C34878D82A}">
                    <a16:rowId xmlns:a16="http://schemas.microsoft.com/office/drawing/2014/main" val="1519751128"/>
                  </a:ext>
                </a:extLst>
              </a:tr>
              <a:tr h="1362020">
                <a:tc>
                  <a:txBody>
                    <a:bodyPr/>
                    <a:lstStyle/>
                    <a:p>
                      <a:pPr algn="ctr"/>
                      <a:r>
                        <a:rPr lang="es-MX" sz="2000" b="1" dirty="0"/>
                        <a:t>Importancia de la mujer</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Representada por Sofía</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tc>
                  <a:txBody>
                    <a:bodyPr/>
                    <a:lstStyle/>
                    <a:p>
                      <a:pPr algn="just"/>
                      <a:r>
                        <a:rPr lang="es-MX" sz="2000" b="1" dirty="0"/>
                        <a:t>Hace referencia en el libro al papel de la mujer en la sociedad, educada bajo un régimen totalmente distinto al de los Jóvenes, las mujeres no tienen un papel protagónico en la educación.</a:t>
                      </a:r>
                    </a:p>
                  </a:txBody>
                  <a:tcPr anchor="ct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tcPr>
                </a:tc>
                <a:extLst>
                  <a:ext uri="{0D108BD9-81ED-4DB2-BD59-A6C34878D82A}">
                    <a16:rowId xmlns:a16="http://schemas.microsoft.com/office/drawing/2014/main" val="4143272096"/>
                  </a:ext>
                </a:extLst>
              </a:tr>
            </a:tbl>
          </a:graphicData>
        </a:graphic>
      </p:graphicFrame>
    </p:spTree>
    <p:extLst>
      <p:ext uri="{BB962C8B-B14F-4D97-AF65-F5344CB8AC3E}">
        <p14:creationId xmlns:p14="http://schemas.microsoft.com/office/powerpoint/2010/main" val="4272934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29F6B-9484-5DF7-49AB-B70EFACFD94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44AF4D-578F-9E95-6DB8-0272EE24543F}"/>
              </a:ext>
            </a:extLst>
          </p:cNvPr>
          <p:cNvSpPr>
            <a:spLocks noGrp="1"/>
          </p:cNvSpPr>
          <p:nvPr>
            <p:ph type="ctrTitle"/>
          </p:nvPr>
        </p:nvSpPr>
        <p:spPr/>
        <p:txBody>
          <a:bodyPr/>
          <a:lstStyle/>
          <a:p>
            <a:endParaRPr lang="es-MX" dirty="0"/>
          </a:p>
        </p:txBody>
      </p:sp>
      <p:sp>
        <p:nvSpPr>
          <p:cNvPr id="3" name="Subtítulo 2">
            <a:extLst>
              <a:ext uri="{FF2B5EF4-FFF2-40B4-BE49-F238E27FC236}">
                <a16:creationId xmlns:a16="http://schemas.microsoft.com/office/drawing/2014/main" id="{75BFAE51-F2F6-49B5-2E8B-6CC598541D4D}"/>
              </a:ext>
            </a:extLst>
          </p:cNvPr>
          <p:cNvSpPr>
            <a:spLocks noGrp="1"/>
          </p:cNvSpPr>
          <p:nvPr>
            <p:ph type="subTitle" idx="1"/>
          </p:nvPr>
        </p:nvSpPr>
        <p:spPr/>
        <p:txBody>
          <a:bodyPr/>
          <a:lstStyle/>
          <a:p>
            <a:endParaRPr lang="es-MX" dirty="0"/>
          </a:p>
        </p:txBody>
      </p:sp>
      <p:pic>
        <p:nvPicPr>
          <p:cNvPr id="5" name="Imagen 4">
            <a:extLst>
              <a:ext uri="{FF2B5EF4-FFF2-40B4-BE49-F238E27FC236}">
                <a16:creationId xmlns:a16="http://schemas.microsoft.com/office/drawing/2014/main" id="{DF332465-86B1-AA5E-A2EB-991781C62BB3}"/>
              </a:ext>
            </a:extLst>
          </p:cNvPr>
          <p:cNvPicPr>
            <a:picLocks noChangeAspect="1"/>
          </p:cNvPicPr>
          <p:nvPr/>
        </p:nvPicPr>
        <p:blipFill>
          <a:blip r:embed="rId2"/>
          <a:stretch>
            <a:fillRect/>
          </a:stretch>
        </p:blipFill>
        <p:spPr>
          <a:xfrm>
            <a:off x="0" y="2915"/>
            <a:ext cx="12192000" cy="6855501"/>
          </a:xfrm>
          <a:prstGeom prst="rect">
            <a:avLst/>
          </a:prstGeom>
        </p:spPr>
      </p:pic>
      <p:sp>
        <p:nvSpPr>
          <p:cNvPr id="7" name="CuadroTexto 6">
            <a:extLst>
              <a:ext uri="{FF2B5EF4-FFF2-40B4-BE49-F238E27FC236}">
                <a16:creationId xmlns:a16="http://schemas.microsoft.com/office/drawing/2014/main" id="{10A124FE-A511-1750-6335-507D4882EB17}"/>
              </a:ext>
            </a:extLst>
          </p:cNvPr>
          <p:cNvSpPr txBox="1"/>
          <p:nvPr/>
        </p:nvSpPr>
        <p:spPr>
          <a:xfrm>
            <a:off x="1360359" y="4089761"/>
            <a:ext cx="7139062" cy="1938992"/>
          </a:xfrm>
          <a:prstGeom prst="rect">
            <a:avLst/>
          </a:prstGeom>
          <a:noFill/>
        </p:spPr>
        <p:txBody>
          <a:bodyPr wrap="square">
            <a:spAutoFit/>
          </a:bodyPr>
          <a:lstStyle/>
          <a:p>
            <a:pPr algn="l">
              <a:buNone/>
            </a:pPr>
            <a:r>
              <a:rPr lang="es-MX" sz="4000" b="1" i="0" dirty="0">
                <a:solidFill>
                  <a:srgbClr val="000000"/>
                </a:solidFill>
                <a:effectLst/>
              </a:rPr>
              <a:t>Instruye al niño en su camino,</a:t>
            </a:r>
          </a:p>
          <a:p>
            <a:r>
              <a:rPr lang="es-MX" sz="4000" b="1" i="0" dirty="0">
                <a:solidFill>
                  <a:srgbClr val="000000"/>
                </a:solidFill>
                <a:effectLst/>
              </a:rPr>
              <a:t>Y aun cuando fuere viejo no se apartará de él</a:t>
            </a:r>
            <a:r>
              <a:rPr lang="es-MX" sz="4000" b="1" dirty="0">
                <a:solidFill>
                  <a:srgbClr val="000000"/>
                </a:solidFill>
              </a:rPr>
              <a:t> (Proverbios 22:6)</a:t>
            </a:r>
            <a:r>
              <a:rPr lang="es-MX" sz="4000" b="1" i="0" dirty="0">
                <a:solidFill>
                  <a:srgbClr val="000000"/>
                </a:solidFill>
                <a:effectLst/>
              </a:rPr>
              <a:t>.</a:t>
            </a:r>
          </a:p>
        </p:txBody>
      </p:sp>
      <p:sp>
        <p:nvSpPr>
          <p:cNvPr id="8" name="CuadroTexto 7">
            <a:extLst>
              <a:ext uri="{FF2B5EF4-FFF2-40B4-BE49-F238E27FC236}">
                <a16:creationId xmlns:a16="http://schemas.microsoft.com/office/drawing/2014/main" id="{3F8F82C5-72AC-D805-A96B-39591ED244EF}"/>
              </a:ext>
            </a:extLst>
          </p:cNvPr>
          <p:cNvSpPr txBox="1"/>
          <p:nvPr/>
        </p:nvSpPr>
        <p:spPr>
          <a:xfrm>
            <a:off x="5606321" y="569568"/>
            <a:ext cx="5848658" cy="707886"/>
          </a:xfrm>
          <a:prstGeom prst="rect">
            <a:avLst/>
          </a:prstGeom>
          <a:noFill/>
        </p:spPr>
        <p:txBody>
          <a:bodyPr wrap="square">
            <a:spAutoFit/>
          </a:bodyPr>
          <a:lstStyle/>
          <a:p>
            <a:pPr algn="ctr">
              <a:buNone/>
            </a:pPr>
            <a:r>
              <a:rPr lang="es-MX" sz="4000" b="1" i="0" dirty="0">
                <a:solidFill>
                  <a:srgbClr val="000000"/>
                </a:solidFill>
                <a:effectLst/>
              </a:rPr>
              <a:t>I</a:t>
            </a:r>
            <a:r>
              <a:rPr lang="es-MX" sz="4000" b="1" dirty="0">
                <a:solidFill>
                  <a:srgbClr val="000000"/>
                </a:solidFill>
              </a:rPr>
              <a:t>NTEGRACIÓN DE LA FE</a:t>
            </a:r>
            <a:endParaRPr lang="es-MX" sz="4000" b="1" i="0" dirty="0">
              <a:solidFill>
                <a:srgbClr val="000000"/>
              </a:solidFill>
              <a:effectLst/>
            </a:endParaRPr>
          </a:p>
        </p:txBody>
      </p:sp>
    </p:spTree>
    <p:extLst>
      <p:ext uri="{BB962C8B-B14F-4D97-AF65-F5344CB8AC3E}">
        <p14:creationId xmlns:p14="http://schemas.microsoft.com/office/powerpoint/2010/main" val="377112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2FFB3-9093-A54E-DD5B-75D930BEF07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DDABE2-5EE0-3470-B4FB-C600653026EA}"/>
              </a:ext>
            </a:extLst>
          </p:cNvPr>
          <p:cNvSpPr>
            <a:spLocks noGrp="1"/>
          </p:cNvSpPr>
          <p:nvPr>
            <p:ph type="ctrTitle"/>
          </p:nvPr>
        </p:nvSpPr>
        <p:spPr/>
        <p:txBody>
          <a:bodyPr/>
          <a:lstStyle/>
          <a:p>
            <a:endParaRPr lang="es-MX" dirty="0"/>
          </a:p>
        </p:txBody>
      </p:sp>
      <p:sp>
        <p:nvSpPr>
          <p:cNvPr id="3" name="Subtítulo 2">
            <a:extLst>
              <a:ext uri="{FF2B5EF4-FFF2-40B4-BE49-F238E27FC236}">
                <a16:creationId xmlns:a16="http://schemas.microsoft.com/office/drawing/2014/main" id="{7FFBD5E9-A9EC-17E8-CD83-5823FCBBCB63}"/>
              </a:ext>
            </a:extLst>
          </p:cNvPr>
          <p:cNvSpPr>
            <a:spLocks noGrp="1"/>
          </p:cNvSpPr>
          <p:nvPr>
            <p:ph type="subTitle" idx="1"/>
          </p:nvPr>
        </p:nvSpPr>
        <p:spPr/>
        <p:txBody>
          <a:bodyPr/>
          <a:lstStyle/>
          <a:p>
            <a:endParaRPr lang="es-MX" dirty="0"/>
          </a:p>
        </p:txBody>
      </p:sp>
      <p:pic>
        <p:nvPicPr>
          <p:cNvPr id="4" name="Imagen 3">
            <a:extLst>
              <a:ext uri="{FF2B5EF4-FFF2-40B4-BE49-F238E27FC236}">
                <a16:creationId xmlns:a16="http://schemas.microsoft.com/office/drawing/2014/main" id="{B225FC72-3853-1C19-1458-1ACDCF595F5B}"/>
              </a:ext>
            </a:extLst>
          </p:cNvPr>
          <p:cNvPicPr>
            <a:picLocks noChangeAspect="1"/>
          </p:cNvPicPr>
          <p:nvPr/>
        </p:nvPicPr>
        <p:blipFill>
          <a:blip r:embed="rId2"/>
          <a:stretch>
            <a:fillRect/>
          </a:stretch>
        </p:blipFill>
        <p:spPr>
          <a:xfrm>
            <a:off x="119921" y="119922"/>
            <a:ext cx="11962151" cy="6610662"/>
          </a:xfrm>
          <a:prstGeom prst="rect">
            <a:avLst/>
          </a:prstGeom>
        </p:spPr>
      </p:pic>
      <p:sp>
        <p:nvSpPr>
          <p:cNvPr id="5" name="CuadroTexto 4">
            <a:extLst>
              <a:ext uri="{FF2B5EF4-FFF2-40B4-BE49-F238E27FC236}">
                <a16:creationId xmlns:a16="http://schemas.microsoft.com/office/drawing/2014/main" id="{32E1BAFA-26B0-07F8-4BEA-6132E3D9ECEB}"/>
              </a:ext>
            </a:extLst>
          </p:cNvPr>
          <p:cNvSpPr txBox="1"/>
          <p:nvPr/>
        </p:nvSpPr>
        <p:spPr>
          <a:xfrm>
            <a:off x="4676932" y="469611"/>
            <a:ext cx="2908091" cy="584775"/>
          </a:xfrm>
          <a:prstGeom prst="rect">
            <a:avLst/>
          </a:prstGeom>
          <a:noFill/>
        </p:spPr>
        <p:txBody>
          <a:bodyPr wrap="square" rtlCol="0">
            <a:spAutoFit/>
          </a:bodyPr>
          <a:lstStyle/>
          <a:p>
            <a:pPr algn="ctr"/>
            <a:r>
              <a:rPr lang="es-MX" sz="3200" b="1" dirty="0"/>
              <a:t>REFERENCIAS:</a:t>
            </a:r>
          </a:p>
        </p:txBody>
      </p:sp>
      <p:sp>
        <p:nvSpPr>
          <p:cNvPr id="7" name="CuadroTexto 6">
            <a:extLst>
              <a:ext uri="{FF2B5EF4-FFF2-40B4-BE49-F238E27FC236}">
                <a16:creationId xmlns:a16="http://schemas.microsoft.com/office/drawing/2014/main" id="{C89319DB-D766-D805-7C08-A501CD273EFA}"/>
              </a:ext>
            </a:extLst>
          </p:cNvPr>
          <p:cNvSpPr txBox="1"/>
          <p:nvPr/>
        </p:nvSpPr>
        <p:spPr>
          <a:xfrm>
            <a:off x="5146620" y="2778068"/>
            <a:ext cx="6816083" cy="923330"/>
          </a:xfrm>
          <a:prstGeom prst="rect">
            <a:avLst/>
          </a:prstGeom>
          <a:noFill/>
        </p:spPr>
        <p:txBody>
          <a:bodyPr wrap="square">
            <a:spAutoFit/>
          </a:bodyPr>
          <a:lstStyle/>
          <a:p>
            <a:pPr marL="457200" indent="-1080000" algn="just"/>
            <a:r>
              <a:rPr lang="es-MX" b="0" i="0" dirty="0">
                <a:solidFill>
                  <a:srgbClr val="222222"/>
                </a:solidFill>
                <a:effectLst/>
                <a:latin typeface="Arial" panose="020B0604020202020204" pitchFamily="34" charset="0"/>
              </a:rPr>
              <a:t>Vicente, Sandra (2022). </a:t>
            </a:r>
            <a:r>
              <a:rPr lang="es-MX" b="1" i="0" dirty="0">
                <a:solidFill>
                  <a:srgbClr val="222222"/>
                </a:solidFill>
                <a:effectLst/>
                <a:latin typeface="Arial" panose="020B0604020202020204" pitchFamily="34" charset="0"/>
              </a:rPr>
              <a:t>Importancia del aporte de Rousseau a</a:t>
            </a:r>
          </a:p>
          <a:p>
            <a:pPr marL="457200" indent="-1080000" algn="just"/>
            <a:r>
              <a:rPr lang="es-MX" b="1" i="0" dirty="0">
                <a:solidFill>
                  <a:srgbClr val="222222"/>
                </a:solidFill>
                <a:effectLst/>
                <a:latin typeface="Arial" panose="020B0604020202020204" pitchFamily="34" charset="0"/>
              </a:rPr>
              <a:t>la educación</a:t>
            </a:r>
            <a:r>
              <a:rPr lang="es-MX" b="1" dirty="0">
                <a:solidFill>
                  <a:srgbClr val="222222"/>
                </a:solidFill>
                <a:latin typeface="Arial" panose="020B0604020202020204" pitchFamily="34" charset="0"/>
              </a:rPr>
              <a:t>,</a:t>
            </a:r>
            <a:r>
              <a:rPr lang="es-MX" dirty="0">
                <a:solidFill>
                  <a:srgbClr val="222222"/>
                </a:solidFill>
                <a:latin typeface="Arial" panose="020B0604020202020204" pitchFamily="34" charset="0"/>
              </a:rPr>
              <a:t>   Universidad  Nacional   de   Educación,   Enrique</a:t>
            </a:r>
          </a:p>
          <a:p>
            <a:pPr marL="457200" indent="-1080000" algn="just"/>
            <a:r>
              <a:rPr lang="es-MX" dirty="0">
                <a:solidFill>
                  <a:srgbClr val="222222"/>
                </a:solidFill>
                <a:latin typeface="Arial" panose="020B0604020202020204" pitchFamily="34" charset="0"/>
              </a:rPr>
              <a:t>Guzmán y Valle.</a:t>
            </a:r>
            <a:endParaRPr lang="es-MX" dirty="0"/>
          </a:p>
        </p:txBody>
      </p:sp>
      <p:sp>
        <p:nvSpPr>
          <p:cNvPr id="9" name="CuadroTexto 8">
            <a:extLst>
              <a:ext uri="{FF2B5EF4-FFF2-40B4-BE49-F238E27FC236}">
                <a16:creationId xmlns:a16="http://schemas.microsoft.com/office/drawing/2014/main" id="{8161F8B6-DD29-7BA9-5475-7ACCD07259B5}"/>
              </a:ext>
            </a:extLst>
          </p:cNvPr>
          <p:cNvSpPr txBox="1"/>
          <p:nvPr/>
        </p:nvSpPr>
        <p:spPr>
          <a:xfrm>
            <a:off x="5085404" y="2131156"/>
            <a:ext cx="6816083" cy="646331"/>
          </a:xfrm>
          <a:prstGeom prst="rect">
            <a:avLst/>
          </a:prstGeom>
          <a:noFill/>
        </p:spPr>
        <p:txBody>
          <a:bodyPr wrap="square">
            <a:spAutoFit/>
          </a:bodyPr>
          <a:lstStyle/>
          <a:p>
            <a:pPr marL="457200" indent="-457200"/>
            <a:r>
              <a:rPr lang="fr-FR" b="0" i="0" dirty="0">
                <a:solidFill>
                  <a:srgbClr val="222222"/>
                </a:solidFill>
                <a:effectLst/>
                <a:latin typeface="Arial" panose="020B0604020202020204" pitchFamily="34" charset="0"/>
              </a:rPr>
              <a:t>Suárez, A. J. A. (2018). </a:t>
            </a:r>
            <a:r>
              <a:rPr lang="fr-FR" b="1" i="0" dirty="0">
                <a:solidFill>
                  <a:srgbClr val="222222"/>
                </a:solidFill>
                <a:effectLst/>
                <a:latin typeface="Arial" panose="020B0604020202020204" pitchFamily="34" charset="0"/>
              </a:rPr>
              <a:t>La </a:t>
            </a:r>
            <a:r>
              <a:rPr lang="fr-FR" b="1" dirty="0" err="1">
                <a:solidFill>
                  <a:srgbClr val="222222"/>
                </a:solidFill>
                <a:latin typeface="Arial" panose="020B0604020202020204" pitchFamily="34" charset="0"/>
              </a:rPr>
              <a:t>f</a:t>
            </a:r>
            <a:r>
              <a:rPr lang="fr-FR" b="1" i="0" dirty="0" err="1">
                <a:solidFill>
                  <a:srgbClr val="222222"/>
                </a:solidFill>
                <a:effectLst/>
                <a:latin typeface="Arial" panose="020B0604020202020204" pitchFamily="34" charset="0"/>
              </a:rPr>
              <a:t>ilosofía</a:t>
            </a:r>
            <a:r>
              <a:rPr lang="fr-FR" b="1" dirty="0">
                <a:solidFill>
                  <a:srgbClr val="222222"/>
                </a:solidFill>
                <a:latin typeface="Arial" panose="020B0604020202020204" pitchFamily="34" charset="0"/>
              </a:rPr>
              <a:t> </a:t>
            </a:r>
            <a:r>
              <a:rPr lang="fr-FR" b="1" dirty="0" err="1">
                <a:solidFill>
                  <a:srgbClr val="222222"/>
                </a:solidFill>
                <a:latin typeface="Arial" panose="020B0604020202020204" pitchFamily="34" charset="0"/>
              </a:rPr>
              <a:t>e</a:t>
            </a:r>
            <a:r>
              <a:rPr lang="fr-FR" b="1" i="0" dirty="0" err="1">
                <a:solidFill>
                  <a:srgbClr val="222222"/>
                </a:solidFill>
                <a:effectLst/>
                <a:latin typeface="Arial" panose="020B0604020202020204" pitchFamily="34" charset="0"/>
              </a:rPr>
              <a:t>ducativa</a:t>
            </a:r>
            <a:r>
              <a:rPr lang="fr-FR" b="1" i="0" dirty="0">
                <a:solidFill>
                  <a:srgbClr val="222222"/>
                </a:solidFill>
                <a:effectLst/>
                <a:latin typeface="Arial" panose="020B0604020202020204" pitchFamily="34" charset="0"/>
              </a:rPr>
              <a:t> de Jean Jacques</a:t>
            </a:r>
          </a:p>
          <a:p>
            <a:pPr marL="457200" indent="-457200"/>
            <a:r>
              <a:rPr lang="fr-FR" b="1" i="0" dirty="0">
                <a:solidFill>
                  <a:srgbClr val="222222"/>
                </a:solidFill>
                <a:effectLst/>
                <a:latin typeface="Arial" panose="020B0604020202020204" pitchFamily="34" charset="0"/>
              </a:rPr>
              <a:t>Rousseau (1712-1778). </a:t>
            </a:r>
            <a:r>
              <a:rPr lang="fr-FR" b="0" i="1" dirty="0" err="1">
                <a:solidFill>
                  <a:srgbClr val="222222"/>
                </a:solidFill>
                <a:effectLst/>
                <a:latin typeface="Arial" panose="020B0604020202020204" pitchFamily="34" charset="0"/>
              </a:rPr>
              <a:t>Revista</a:t>
            </a:r>
            <a:r>
              <a:rPr lang="fr-FR" b="0" i="1" dirty="0">
                <a:solidFill>
                  <a:srgbClr val="222222"/>
                </a:solidFill>
                <a:effectLst/>
                <a:latin typeface="Arial" panose="020B0604020202020204" pitchFamily="34" charset="0"/>
              </a:rPr>
              <a:t> Scientific</a:t>
            </a:r>
            <a:r>
              <a:rPr lang="fr-FR" b="0" i="0" dirty="0">
                <a:solidFill>
                  <a:srgbClr val="222222"/>
                </a:solidFill>
                <a:effectLst/>
                <a:latin typeface="Arial" panose="020B0604020202020204" pitchFamily="34" charset="0"/>
              </a:rPr>
              <a:t>, </a:t>
            </a:r>
            <a:r>
              <a:rPr lang="fr-FR" b="0" i="1" dirty="0">
                <a:solidFill>
                  <a:srgbClr val="222222"/>
                </a:solidFill>
                <a:effectLst/>
                <a:latin typeface="Arial" panose="020B0604020202020204" pitchFamily="34" charset="0"/>
              </a:rPr>
              <a:t>3</a:t>
            </a:r>
            <a:r>
              <a:rPr lang="fr-FR" b="0" i="0" dirty="0">
                <a:solidFill>
                  <a:srgbClr val="222222"/>
                </a:solidFill>
                <a:effectLst/>
                <a:latin typeface="Arial" panose="020B0604020202020204" pitchFamily="34" charset="0"/>
              </a:rPr>
              <a:t>(10), 197-217.</a:t>
            </a:r>
            <a:endParaRPr lang="es-MX" dirty="0"/>
          </a:p>
        </p:txBody>
      </p:sp>
      <p:sp>
        <p:nvSpPr>
          <p:cNvPr id="8" name="CuadroTexto 7">
            <a:extLst>
              <a:ext uri="{FF2B5EF4-FFF2-40B4-BE49-F238E27FC236}">
                <a16:creationId xmlns:a16="http://schemas.microsoft.com/office/drawing/2014/main" id="{A7645A0A-2ED4-59CD-64CC-ED61D7929E6D}"/>
              </a:ext>
            </a:extLst>
          </p:cNvPr>
          <p:cNvSpPr txBox="1"/>
          <p:nvPr/>
        </p:nvSpPr>
        <p:spPr>
          <a:xfrm>
            <a:off x="5056681" y="1193683"/>
            <a:ext cx="6816083" cy="923330"/>
          </a:xfrm>
          <a:prstGeom prst="rect">
            <a:avLst/>
          </a:prstGeom>
          <a:noFill/>
        </p:spPr>
        <p:txBody>
          <a:bodyPr wrap="square">
            <a:spAutoFit/>
          </a:bodyPr>
          <a:lstStyle/>
          <a:p>
            <a:pPr algn="just"/>
            <a:r>
              <a:rPr lang="es-ES" sz="1800" dirty="0">
                <a:effectLst/>
                <a:latin typeface="Arial" panose="020B0604020202020204" pitchFamily="34" charset="0"/>
                <a:ea typeface="Calibri" panose="020F0502020204030204" pitchFamily="34" charset="0"/>
              </a:rPr>
              <a:t>Reyna, Casiodoro de; Valera, Cipriano de (1960). </a:t>
            </a:r>
            <a:r>
              <a:rPr lang="es-ES" sz="1800" b="1" dirty="0">
                <a:effectLst/>
                <a:latin typeface="Arial" panose="020B0604020202020204" pitchFamily="34" charset="0"/>
                <a:ea typeface="Calibri" panose="020F0502020204030204" pitchFamily="34" charset="0"/>
              </a:rPr>
              <a:t>Santa Biblia.  </a:t>
            </a:r>
            <a:r>
              <a:rPr lang="es-ES" sz="1800" dirty="0">
                <a:effectLst/>
                <a:latin typeface="Arial" panose="020B0604020202020204" pitchFamily="34" charset="0"/>
                <a:ea typeface="Calibri" panose="020F0502020204030204" pitchFamily="34" charset="0"/>
              </a:rPr>
              <a:t>México, Sociedades Bíblicas Unidas. Disponible en: </a:t>
            </a:r>
            <a:r>
              <a:rPr lang="es-ES" sz="1800" dirty="0">
                <a:effectLst/>
                <a:latin typeface="Arial" panose="020B0604020202020204" pitchFamily="34" charset="0"/>
                <a:ea typeface="Calibri" panose="020F0502020204030204" pitchFamily="34" charset="0"/>
                <a:hlinkClick r:id="rId3"/>
              </a:rPr>
              <a:t>https://www.Imontt.com</a:t>
            </a:r>
            <a:endParaRPr lang="es-MX" dirty="0"/>
          </a:p>
        </p:txBody>
      </p:sp>
    </p:spTree>
    <p:extLst>
      <p:ext uri="{BB962C8B-B14F-4D97-AF65-F5344CB8AC3E}">
        <p14:creationId xmlns:p14="http://schemas.microsoft.com/office/powerpoint/2010/main" val="4189249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CE01-FF3C-07D5-456C-82D63DC14DA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D5F7D11-1EA5-BAD4-4E3F-02D1017C081F}"/>
              </a:ext>
            </a:extLst>
          </p:cNvPr>
          <p:cNvPicPr>
            <a:picLocks noChangeAspect="1"/>
          </p:cNvPicPr>
          <p:nvPr/>
        </p:nvPicPr>
        <p:blipFill>
          <a:blip r:embed="rId3"/>
          <a:stretch>
            <a:fillRect/>
          </a:stretch>
        </p:blipFill>
        <p:spPr>
          <a:xfrm>
            <a:off x="0" y="-9327"/>
            <a:ext cx="12192000" cy="6867327"/>
          </a:xfrm>
          <a:prstGeom prst="rect">
            <a:avLst/>
          </a:prstGeom>
        </p:spPr>
      </p:pic>
    </p:spTree>
    <p:extLst>
      <p:ext uri="{BB962C8B-B14F-4D97-AF65-F5344CB8AC3E}">
        <p14:creationId xmlns:p14="http://schemas.microsoft.com/office/powerpoint/2010/main" val="3235278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564</Words>
  <Application>Microsoft Office PowerPoint</Application>
  <PresentationFormat>Panorámica</PresentationFormat>
  <Paragraphs>63</Paragraphs>
  <Slides>9</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Beltran</dc:creator>
  <cp:lastModifiedBy>David Beltran</cp:lastModifiedBy>
  <cp:revision>46</cp:revision>
  <dcterms:created xsi:type="dcterms:W3CDTF">2025-09-09T05:01:23Z</dcterms:created>
  <dcterms:modified xsi:type="dcterms:W3CDTF">2025-09-17T11:19:59Z</dcterms:modified>
</cp:coreProperties>
</file>