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rial" panose="020B0604020202020204" pitchFamily="34" charset="0"/>
      <p:regular r:id="rId19"/>
    </p:embeddedFont>
    <p:embeddedFont>
      <p:font typeface="Arial Bold" panose="020B0704020202020204" pitchFamily="34" charset="0"/>
      <p:regular r:id="rId20"/>
      <p:bold r:id="rId21"/>
    </p:embeddedFont>
    <p:embeddedFont>
      <p:font typeface="Arial Italics" panose="020B0604020202090204" pitchFamily="34" charset="0"/>
      <p:regular r:id="rId22"/>
      <p:italic r:id="rId23"/>
    </p:embeddedFont>
    <p:embeddedFont>
      <p:font typeface="Calibri" panose="020F0502020204030204" pitchFamily="34" charset="0"/>
      <p:regular r:id="rId24"/>
      <p:bold r:id="rId25"/>
      <p:italic r:id="rId26"/>
      <p:boldItalic r:id="rId27"/>
    </p:embeddedFont>
    <p:embeddedFont>
      <p:font typeface="Canva Sans" panose="020B0503030501040103" pitchFamily="34" charset="0"/>
      <p:regular r:id="rId28"/>
    </p:embeddedFont>
    <p:embeddedFont>
      <p:font typeface="Canva Sans Bold" panose="020B0803030501040103" pitchFamily="34" charset="0"/>
      <p:regular r:id="rId29"/>
      <p:bold r:id="rId30"/>
    </p:embeddedFont>
    <p:embeddedFont>
      <p:font typeface="Playlist Script"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130" autoAdjust="0"/>
  </p:normalViewPr>
  <p:slideViewPr>
    <p:cSldViewPr>
      <p:cViewPr varScale="1">
        <p:scale>
          <a:sx n="48" d="100"/>
          <a:sy n="48" d="100"/>
        </p:scale>
        <p:origin x="36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‹Nº›</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Filósofo francés del siglo XX, historiador, psicólogo y teórico social, famoso por sus análisis de las instituciones sociales, la sexualidad y las relaciones entre poder y conocimiento.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 función de la biopolítica, dice Foucault, intenta de alguna manera que los sujetos se autorregulen y autocontrolen. </a:t>
            </a:r>
          </a:p>
          <a:p>
            <a:r>
              <a:rPr lang="en-US"/>
              <a:t>De este modo, Foucault aborda el sistema de poder regulado en las cárceles como modelo de disciplinamiento social para proyectarlo, luego, en otros espacios sociales.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 función de la biopolítica, dice Foucault, intenta de alguna manera que los sujetos se autorregulen y autocontrolen. </a:t>
            </a:r>
          </a:p>
          <a:p>
            <a:r>
              <a:rPr lang="en-US"/>
              <a:t>De este modo, Foucault aborda el sistema de poder regulado en las cárceles como modelo de disciplinamiento social para proyectarlo, luego, en otros espacios sociales.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 educación era el mecanismo utilizado para ejercer control.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Instituciones Disciplinarias:Las escuelas se estructuraban como instituciones de disciplina, similares a prisiones u otros centros de control social, donde el objetivo principal era el orden y el control de los individuos. </a:t>
            </a:r>
          </a:p>
          <a:p>
            <a:r>
              <a:rPr lang="en-US"/>
              <a:t>El Poder del Examen:Se introduce el concepto de "aparato de examen", donde la escuela se convierte en un lugar de vigilancia constante y evaluación continua de los estudiantes. Este examen, a diferencia de un simple castigo, es un dispositivo que normaliza y produce conocimiento sobre el individuo. </a:t>
            </a:r>
          </a:p>
          <a:p>
            <a:r>
              <a:rPr lang="en-US"/>
              <a:t>La Vigilancia y el Panóptico:La escuela funciona de manera "panóptica", una forma de vigilancia que permite observar a todos sin ser necesariamente visto, lo que genera un efecto de control interno. </a:t>
            </a:r>
          </a:p>
          <a:p>
            <a:r>
              <a:rPr lang="en-US"/>
              <a:t>La Normalización y el Saber Pedagógico:Las prácticas escolares como la evaluación, la clasificación y las reglas de comportamiento tenían como objetivo la normalización de los estudiantes. Este proceso estaba intrínsecamente ligado a un saber pedagógico que legitimaba estas tecnologías de poder para producir "verdades" y dirigir las conductas individuales. </a:t>
            </a:r>
          </a:p>
          <a:p>
            <a:r>
              <a:rPr lang="en-US"/>
              <a:t>La Imbricación del Saber y el Poder: El saber no se oponía al poder, sino que el saber pedagógico y el poder disciplinario se construían y se reforzaban mutuamente dentro de la escuela. </a:t>
            </a:r>
          </a:p>
          <a:p>
            <a:r>
              <a:rPr lang="en-US"/>
              <a:t>Formación del Sujeto: Las escuelas eran lugares donde se producían "sujetos" a través de la disciplina y la dirección de sus conductas, orientados hacia fines sociales específicos.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m.egwwritings.org/es/book/162.2094?hl=filosof%C3%ADa&amp;ss=eyJ0b3RhbCI6NDcyLCJwYXJhbXMiOnsicXVlcnkiOiJmaWxvc29mw61hIiwidHlwZSI6ImJhc2ljIiwibGFuZyI6ImVzIiwibGltaXQiOjIwfSwiaW5kZXgiOjE5fQ%3D%3D#2094" TargetMode="Externa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1028700" y="3658455"/>
            <a:ext cx="10747629" cy="1527009"/>
          </a:xfrm>
          <a:prstGeom prst="rect">
            <a:avLst/>
          </a:prstGeom>
        </p:spPr>
        <p:txBody>
          <a:bodyPr lIns="0" tIns="0" rIns="0" bIns="0" rtlCol="0" anchor="t">
            <a:spAutoFit/>
          </a:bodyPr>
          <a:lstStyle/>
          <a:p>
            <a:pPr algn="just">
              <a:lnSpc>
                <a:spcPts val="11881"/>
              </a:lnSpc>
            </a:pPr>
            <a:r>
              <a:rPr lang="en-US" sz="10608">
                <a:solidFill>
                  <a:srgbClr val="336276"/>
                </a:solidFill>
                <a:latin typeface="Canva Sans"/>
                <a:ea typeface="Canva Sans"/>
                <a:cs typeface="Canva Sans"/>
                <a:sym typeface="Canva Sans"/>
              </a:rPr>
              <a:t>Paul Michel </a:t>
            </a:r>
          </a:p>
        </p:txBody>
      </p:sp>
      <p:sp>
        <p:nvSpPr>
          <p:cNvPr id="6" name="TextBox 6"/>
          <p:cNvSpPr txBox="1"/>
          <p:nvPr/>
        </p:nvSpPr>
        <p:spPr>
          <a:xfrm>
            <a:off x="1028700" y="4880351"/>
            <a:ext cx="10747629" cy="1517563"/>
          </a:xfrm>
          <a:prstGeom prst="rect">
            <a:avLst/>
          </a:prstGeom>
        </p:spPr>
        <p:txBody>
          <a:bodyPr lIns="0" tIns="0" rIns="0" bIns="0" rtlCol="0" anchor="t">
            <a:spAutoFit/>
          </a:bodyPr>
          <a:lstStyle/>
          <a:p>
            <a:pPr algn="just">
              <a:lnSpc>
                <a:spcPts val="11881"/>
              </a:lnSpc>
            </a:pPr>
            <a:r>
              <a:rPr lang="en-US" sz="10608" b="1">
                <a:solidFill>
                  <a:srgbClr val="62A9C8"/>
                </a:solidFill>
                <a:latin typeface="Canva Sans Bold"/>
                <a:ea typeface="Canva Sans Bold"/>
                <a:cs typeface="Canva Sans Bold"/>
                <a:sym typeface="Canva Sans Bold"/>
              </a:rPr>
              <a:t>Foucault</a:t>
            </a:r>
          </a:p>
        </p:txBody>
      </p:sp>
      <p:sp>
        <p:nvSpPr>
          <p:cNvPr id="7" name="AutoShape 7"/>
          <p:cNvSpPr/>
          <p:nvPr/>
        </p:nvSpPr>
        <p:spPr>
          <a:xfrm>
            <a:off x="1028700" y="7271530"/>
            <a:ext cx="1466112" cy="0"/>
          </a:xfrm>
          <a:prstGeom prst="line">
            <a:avLst/>
          </a:prstGeom>
          <a:ln w="104775" cap="rnd">
            <a:solidFill>
              <a:srgbClr val="FFBD59"/>
            </a:solidFill>
            <a:prstDash val="solid"/>
            <a:headEnd type="none" w="sm" len="sm"/>
            <a:tailEnd type="none" w="sm" len="sm"/>
          </a:ln>
        </p:spPr>
      </p:sp>
      <p:grpSp>
        <p:nvGrpSpPr>
          <p:cNvPr id="8" name="Group 8"/>
          <p:cNvGrpSpPr/>
          <p:nvPr/>
        </p:nvGrpSpPr>
        <p:grpSpPr>
          <a:xfrm>
            <a:off x="1028700" y="1028700"/>
            <a:ext cx="6447673" cy="907320"/>
            <a:chOff x="0" y="0"/>
            <a:chExt cx="1970721" cy="277321"/>
          </a:xfrm>
        </p:grpSpPr>
        <p:sp>
          <p:nvSpPr>
            <p:cNvPr id="9" name="Freeform 9"/>
            <p:cNvSpPr/>
            <p:nvPr/>
          </p:nvSpPr>
          <p:spPr>
            <a:xfrm>
              <a:off x="0" y="0"/>
              <a:ext cx="1970721" cy="277321"/>
            </a:xfrm>
            <a:custGeom>
              <a:avLst/>
              <a:gdLst/>
              <a:ahLst/>
              <a:cxnLst/>
              <a:rect l="l" t="t" r="r" b="b"/>
              <a:pathLst>
                <a:path w="1970721" h="277321">
                  <a:moveTo>
                    <a:pt x="120073" y="0"/>
                  </a:moveTo>
                  <a:lnTo>
                    <a:pt x="1850648" y="0"/>
                  </a:lnTo>
                  <a:cubicBezTo>
                    <a:pt x="1916962" y="0"/>
                    <a:pt x="1970721" y="53759"/>
                    <a:pt x="1970721" y="120073"/>
                  </a:cubicBezTo>
                  <a:lnTo>
                    <a:pt x="1970721" y="157248"/>
                  </a:lnTo>
                  <a:cubicBezTo>
                    <a:pt x="1970721" y="189093"/>
                    <a:pt x="1958070" y="219634"/>
                    <a:pt x="1935552" y="242152"/>
                  </a:cubicBezTo>
                  <a:cubicBezTo>
                    <a:pt x="1913034" y="264670"/>
                    <a:pt x="1882493" y="277321"/>
                    <a:pt x="1850648" y="277321"/>
                  </a:cubicBezTo>
                  <a:lnTo>
                    <a:pt x="120073" y="277321"/>
                  </a:lnTo>
                  <a:cubicBezTo>
                    <a:pt x="88228" y="277321"/>
                    <a:pt x="57687" y="264670"/>
                    <a:pt x="35169" y="242152"/>
                  </a:cubicBezTo>
                  <a:cubicBezTo>
                    <a:pt x="12651" y="219634"/>
                    <a:pt x="0" y="189093"/>
                    <a:pt x="0" y="157248"/>
                  </a:cubicBezTo>
                  <a:lnTo>
                    <a:pt x="0" y="120073"/>
                  </a:lnTo>
                  <a:cubicBezTo>
                    <a:pt x="0" y="88228"/>
                    <a:pt x="12651" y="57687"/>
                    <a:pt x="35169" y="35169"/>
                  </a:cubicBezTo>
                  <a:cubicBezTo>
                    <a:pt x="57687" y="12651"/>
                    <a:pt x="88228" y="0"/>
                    <a:pt x="120073" y="0"/>
                  </a:cubicBezTo>
                  <a:close/>
                </a:path>
              </a:pathLst>
            </a:custGeom>
            <a:solidFill>
              <a:srgbClr val="000000">
                <a:alpha val="0"/>
              </a:srgbClr>
            </a:solidFill>
            <a:ln w="76200" cap="rnd">
              <a:solidFill>
                <a:srgbClr val="FFBD59"/>
              </a:solidFill>
              <a:prstDash val="solid"/>
              <a:round/>
            </a:ln>
          </p:spPr>
        </p:sp>
        <p:sp>
          <p:nvSpPr>
            <p:cNvPr id="10" name="TextBox 10"/>
            <p:cNvSpPr txBox="1"/>
            <p:nvPr/>
          </p:nvSpPr>
          <p:spPr>
            <a:xfrm>
              <a:off x="0" y="-38100"/>
              <a:ext cx="1970721" cy="315421"/>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28700" y="1187720"/>
            <a:ext cx="6225882" cy="560704"/>
          </a:xfrm>
          <a:prstGeom prst="rect">
            <a:avLst/>
          </a:prstGeom>
        </p:spPr>
        <p:txBody>
          <a:bodyPr lIns="0" tIns="0" rIns="0" bIns="0" rtlCol="0" anchor="t">
            <a:spAutoFit/>
          </a:bodyPr>
          <a:lstStyle/>
          <a:p>
            <a:pPr marL="0" lvl="0" indent="0" algn="ctr">
              <a:lnSpc>
                <a:spcPts val="4585"/>
              </a:lnSpc>
              <a:spcBef>
                <a:spcPct val="0"/>
              </a:spcBef>
            </a:pPr>
            <a:r>
              <a:rPr lang="en-US" sz="3500" b="1">
                <a:solidFill>
                  <a:srgbClr val="FFBD59"/>
                </a:solidFill>
                <a:latin typeface="Canva Sans Bold"/>
                <a:ea typeface="Canva Sans Bold"/>
                <a:cs typeface="Canva Sans Bold"/>
                <a:sym typeface="Canva Sans Bold"/>
              </a:rPr>
              <a:t>TEORÍA DE LA EDUCACIÓN</a:t>
            </a:r>
          </a:p>
        </p:txBody>
      </p:sp>
      <p:sp>
        <p:nvSpPr>
          <p:cNvPr id="12" name="TextBox 12"/>
          <p:cNvSpPr txBox="1"/>
          <p:nvPr/>
        </p:nvSpPr>
        <p:spPr>
          <a:xfrm>
            <a:off x="1028700" y="6632697"/>
            <a:ext cx="10528412" cy="332612"/>
          </a:xfrm>
          <a:prstGeom prst="rect">
            <a:avLst/>
          </a:prstGeom>
        </p:spPr>
        <p:txBody>
          <a:bodyPr lIns="0" tIns="0" rIns="0" bIns="0" rtlCol="0" anchor="t">
            <a:spAutoFit/>
          </a:bodyPr>
          <a:lstStyle/>
          <a:p>
            <a:pPr algn="l">
              <a:lnSpc>
                <a:spcPts val="2751"/>
              </a:lnSpc>
            </a:pPr>
            <a:r>
              <a:rPr lang="en-US" sz="2100" b="1">
                <a:solidFill>
                  <a:srgbClr val="336276"/>
                </a:solidFill>
                <a:latin typeface="Canva Sans Bold"/>
                <a:ea typeface="Canva Sans Bold"/>
                <a:cs typeface="Canva Sans Bold"/>
                <a:sym typeface="Canva Sans Bold"/>
              </a:rPr>
              <a:t>UNO DE LOS TRES PENSADORES FRANCESES MÁS RELEVANTES DEL SIGLO XX</a:t>
            </a:r>
          </a:p>
        </p:txBody>
      </p:sp>
      <p:sp>
        <p:nvSpPr>
          <p:cNvPr id="13" name="Freeform 13"/>
          <p:cNvSpPr/>
          <p:nvPr/>
        </p:nvSpPr>
        <p:spPr>
          <a:xfrm rot="-5400000">
            <a:off x="10096119" y="2095119"/>
            <a:ext cx="8229600" cy="6096762"/>
          </a:xfrm>
          <a:custGeom>
            <a:avLst/>
            <a:gdLst/>
            <a:ahLst/>
            <a:cxnLst/>
            <a:rect l="l" t="t" r="r" b="b"/>
            <a:pathLst>
              <a:path w="8229600" h="6096762">
                <a:moveTo>
                  <a:pt x="0" y="0"/>
                </a:moveTo>
                <a:lnTo>
                  <a:pt x="8229600" y="0"/>
                </a:lnTo>
                <a:lnTo>
                  <a:pt x="8229600" y="6096762"/>
                </a:lnTo>
                <a:lnTo>
                  <a:pt x="0" y="60967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TextBox 14"/>
          <p:cNvSpPr txBox="1"/>
          <p:nvPr/>
        </p:nvSpPr>
        <p:spPr>
          <a:xfrm>
            <a:off x="1028700" y="8933642"/>
            <a:ext cx="10528412" cy="446658"/>
          </a:xfrm>
          <a:prstGeom prst="rect">
            <a:avLst/>
          </a:prstGeom>
        </p:spPr>
        <p:txBody>
          <a:bodyPr lIns="0" tIns="0" rIns="0" bIns="0" rtlCol="0" anchor="t">
            <a:spAutoFit/>
          </a:bodyPr>
          <a:lstStyle/>
          <a:p>
            <a:pPr algn="l">
              <a:lnSpc>
                <a:spcPts val="3668"/>
              </a:lnSpc>
            </a:pPr>
            <a:r>
              <a:rPr lang="en-US" sz="2800">
                <a:solidFill>
                  <a:srgbClr val="336276"/>
                </a:solidFill>
                <a:latin typeface="Canva Sans"/>
                <a:ea typeface="Canva Sans"/>
                <a:cs typeface="Canva Sans"/>
                <a:sym typeface="Canva Sans"/>
              </a:rPr>
              <a:t>Por: Silvia Ivette Ramírez Padilla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1028700" y="908574"/>
            <a:ext cx="14461320" cy="1969136"/>
          </a:xfrm>
          <a:prstGeom prst="rect">
            <a:avLst/>
          </a:prstGeom>
        </p:spPr>
        <p:txBody>
          <a:bodyPr lIns="0" tIns="0" rIns="0" bIns="0" rtlCol="0" anchor="t">
            <a:spAutoFit/>
          </a:bodyPr>
          <a:lstStyle/>
          <a:p>
            <a:pPr marL="0" lvl="0" indent="0" algn="l">
              <a:lnSpc>
                <a:spcPts val="7520"/>
              </a:lnSpc>
              <a:spcBef>
                <a:spcPct val="0"/>
              </a:spcBef>
            </a:pPr>
            <a:r>
              <a:rPr lang="en-US" sz="8000" b="1">
                <a:solidFill>
                  <a:srgbClr val="336276"/>
                </a:solidFill>
                <a:latin typeface="Canva Sans Bold"/>
                <a:ea typeface="Canva Sans Bold"/>
                <a:cs typeface="Canva Sans Bold"/>
                <a:sym typeface="Canva Sans Bold"/>
              </a:rPr>
              <a:t>La educación te convierte en esclavo</a:t>
            </a:r>
          </a:p>
        </p:txBody>
      </p:sp>
      <p:sp>
        <p:nvSpPr>
          <p:cNvPr id="6" name="TextBox 6"/>
          <p:cNvSpPr txBox="1"/>
          <p:nvPr/>
        </p:nvSpPr>
        <p:spPr>
          <a:xfrm>
            <a:off x="1028700" y="3468672"/>
            <a:ext cx="11362643" cy="6297041"/>
          </a:xfrm>
          <a:prstGeom prst="rect">
            <a:avLst/>
          </a:prstGeom>
        </p:spPr>
        <p:txBody>
          <a:bodyPr lIns="0" tIns="0" rIns="0" bIns="0" rtlCol="0" anchor="t">
            <a:spAutoFit/>
          </a:bodyPr>
          <a:lstStyle/>
          <a:p>
            <a:pPr algn="l">
              <a:lnSpc>
                <a:spcPts val="4972"/>
              </a:lnSpc>
            </a:pPr>
            <a:r>
              <a:rPr lang="en-US" sz="4400">
                <a:solidFill>
                  <a:srgbClr val="336276"/>
                </a:solidFill>
                <a:latin typeface="Canva Sans"/>
                <a:ea typeface="Canva Sans"/>
                <a:cs typeface="Canva Sans"/>
                <a:sym typeface="Canva Sans"/>
              </a:rPr>
              <a:t>La escuela lejos de ser un refugio de libertad y descubrimiento, nació como una de las más sofisticadas expresiones del poder moderno.</a:t>
            </a:r>
          </a:p>
          <a:p>
            <a:pPr algn="l">
              <a:lnSpc>
                <a:spcPts val="4972"/>
              </a:lnSpc>
            </a:pPr>
            <a:endParaRPr lang="en-US" sz="4400">
              <a:solidFill>
                <a:srgbClr val="336276"/>
              </a:solidFill>
              <a:latin typeface="Canva Sans"/>
              <a:ea typeface="Canva Sans"/>
              <a:cs typeface="Canva Sans"/>
              <a:sym typeface="Canva Sans"/>
            </a:endParaRPr>
          </a:p>
          <a:p>
            <a:pPr algn="l">
              <a:lnSpc>
                <a:spcPts val="4972"/>
              </a:lnSpc>
            </a:pPr>
            <a:r>
              <a:rPr lang="en-US" sz="4400">
                <a:solidFill>
                  <a:srgbClr val="336276"/>
                </a:solidFill>
                <a:latin typeface="Canva Sans"/>
                <a:ea typeface="Canva Sans"/>
                <a:cs typeface="Canva Sans"/>
                <a:sym typeface="Canva Sans"/>
              </a:rPr>
              <a:t>Su arquitectura, sus rutinas y lógica interna no fueron concebidas únicamente para transmitir conocimiento sino para formar sujetos que pudieran ser gobernados con facilidad. </a:t>
            </a:r>
          </a:p>
        </p:txBody>
      </p:sp>
      <p:sp>
        <p:nvSpPr>
          <p:cNvPr id="7" name="Freeform 7"/>
          <p:cNvSpPr/>
          <p:nvPr/>
        </p:nvSpPr>
        <p:spPr>
          <a:xfrm rot="-5400000">
            <a:off x="11029862" y="2767979"/>
            <a:ext cx="7535067" cy="5585369"/>
          </a:xfrm>
          <a:custGeom>
            <a:avLst/>
            <a:gdLst/>
            <a:ahLst/>
            <a:cxnLst/>
            <a:rect l="l" t="t" r="r" b="b"/>
            <a:pathLst>
              <a:path w="7535067" h="5585369">
                <a:moveTo>
                  <a:pt x="0" y="0"/>
                </a:moveTo>
                <a:lnTo>
                  <a:pt x="7535067" y="0"/>
                </a:lnTo>
                <a:lnTo>
                  <a:pt x="7535067" y="5585368"/>
                </a:lnTo>
                <a:lnTo>
                  <a:pt x="0" y="55853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7622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676547" y="839851"/>
            <a:ext cx="12823591" cy="8723249"/>
          </a:xfrm>
          <a:prstGeom prst="rect">
            <a:avLst/>
          </a:prstGeom>
        </p:spPr>
        <p:txBody>
          <a:bodyPr lIns="0" tIns="0" rIns="0" bIns="0" rtlCol="0" anchor="t">
            <a:spAutoFit/>
          </a:bodyPr>
          <a:lstStyle/>
          <a:p>
            <a:pPr algn="l">
              <a:lnSpc>
                <a:spcPts val="4633"/>
              </a:lnSpc>
            </a:pPr>
            <a:r>
              <a:rPr lang="en-US" sz="4100" dirty="0">
                <a:solidFill>
                  <a:srgbClr val="336276"/>
                </a:solidFill>
                <a:latin typeface="Canva Sans"/>
                <a:ea typeface="Canva Sans"/>
                <a:cs typeface="Canva Sans"/>
                <a:sym typeface="Canva Sans"/>
              </a:rPr>
              <a:t>No es un </a:t>
            </a:r>
            <a:r>
              <a:rPr lang="en-US" sz="4100" dirty="0" err="1">
                <a:solidFill>
                  <a:srgbClr val="336276"/>
                </a:solidFill>
                <a:latin typeface="Canva Sans"/>
                <a:ea typeface="Canva Sans"/>
                <a:cs typeface="Canva Sans"/>
                <a:sym typeface="Canva Sans"/>
              </a:rPr>
              <a:t>espacio</a:t>
            </a:r>
            <a:r>
              <a:rPr lang="en-US" sz="4100" dirty="0">
                <a:solidFill>
                  <a:srgbClr val="336276"/>
                </a:solidFill>
                <a:latin typeface="Canva Sans"/>
                <a:ea typeface="Canva Sans"/>
                <a:cs typeface="Canva Sans"/>
                <a:sym typeface="Canva Sans"/>
              </a:rPr>
              <a:t> neutral, </a:t>
            </a:r>
            <a:r>
              <a:rPr lang="en-US" sz="4100" dirty="0" err="1">
                <a:solidFill>
                  <a:srgbClr val="336276"/>
                </a:solidFill>
                <a:latin typeface="Canva Sans"/>
                <a:ea typeface="Canva Sans"/>
                <a:cs typeface="Canva Sans"/>
                <a:sym typeface="Canva Sans"/>
              </a:rPr>
              <a:t>sino</a:t>
            </a:r>
            <a:r>
              <a:rPr lang="en-US" sz="4100" dirty="0">
                <a:solidFill>
                  <a:srgbClr val="336276"/>
                </a:solidFill>
                <a:latin typeface="Canva Sans"/>
                <a:ea typeface="Canva Sans"/>
                <a:cs typeface="Canva Sans"/>
                <a:sym typeface="Canva Sans"/>
              </a:rPr>
              <a:t> un </a:t>
            </a:r>
            <a:r>
              <a:rPr lang="en-US" sz="4100" dirty="0" err="1">
                <a:solidFill>
                  <a:srgbClr val="336276"/>
                </a:solidFill>
                <a:latin typeface="Canva Sans"/>
                <a:ea typeface="Canva Sans"/>
                <a:cs typeface="Canva Sans"/>
                <a:sym typeface="Canva Sans"/>
              </a:rPr>
              <a:t>laboratorio</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en</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el</a:t>
            </a:r>
            <a:r>
              <a:rPr lang="en-US" sz="4100" dirty="0">
                <a:solidFill>
                  <a:srgbClr val="336276"/>
                </a:solidFill>
                <a:latin typeface="Canva Sans"/>
                <a:ea typeface="Canva Sans"/>
                <a:cs typeface="Canva Sans"/>
                <a:sym typeface="Canva Sans"/>
              </a:rPr>
              <a:t> que se </a:t>
            </a:r>
            <a:r>
              <a:rPr lang="en-US" sz="4100" dirty="0" err="1">
                <a:solidFill>
                  <a:srgbClr val="336276"/>
                </a:solidFill>
                <a:latin typeface="Canva Sans"/>
                <a:ea typeface="Canva Sans"/>
                <a:cs typeface="Canva Sans"/>
                <a:sym typeface="Canva Sans"/>
              </a:rPr>
              <a:t>experimentan</a:t>
            </a:r>
            <a:r>
              <a:rPr lang="en-US" sz="4100" dirty="0">
                <a:solidFill>
                  <a:srgbClr val="336276"/>
                </a:solidFill>
                <a:latin typeface="Canva Sans"/>
                <a:ea typeface="Canva Sans"/>
                <a:cs typeface="Canva Sans"/>
                <a:sym typeface="Canva Sans"/>
              </a:rPr>
              <a:t> con </a:t>
            </a:r>
            <a:r>
              <a:rPr lang="en-US" sz="4100" dirty="0" err="1">
                <a:solidFill>
                  <a:srgbClr val="336276"/>
                </a:solidFill>
                <a:latin typeface="Canva Sans"/>
                <a:ea typeface="Canva Sans"/>
                <a:cs typeface="Canva Sans"/>
                <a:sym typeface="Canva Sans"/>
              </a:rPr>
              <a:t>cuerpos</a:t>
            </a:r>
            <a:r>
              <a:rPr lang="en-US" sz="4100" dirty="0">
                <a:solidFill>
                  <a:srgbClr val="336276"/>
                </a:solidFill>
                <a:latin typeface="Canva Sans"/>
                <a:ea typeface="Canva Sans"/>
                <a:cs typeface="Canva Sans"/>
                <a:sym typeface="Canva Sans"/>
              </a:rPr>
              <a:t> y </a:t>
            </a:r>
            <a:r>
              <a:rPr lang="en-US" sz="4100" dirty="0" err="1">
                <a:solidFill>
                  <a:srgbClr val="336276"/>
                </a:solidFill>
                <a:latin typeface="Canva Sans"/>
                <a:ea typeface="Canva Sans"/>
                <a:cs typeface="Canva Sans"/>
                <a:sym typeface="Canva Sans"/>
              </a:rPr>
              <a:t>mentes</a:t>
            </a:r>
            <a:r>
              <a:rPr lang="en-US" sz="4100" dirty="0">
                <a:solidFill>
                  <a:srgbClr val="336276"/>
                </a:solidFill>
                <a:latin typeface="Canva Sans"/>
                <a:ea typeface="Canva Sans"/>
                <a:cs typeface="Canva Sans"/>
                <a:sym typeface="Canva Sans"/>
              </a:rPr>
              <a:t> para </a:t>
            </a:r>
            <a:r>
              <a:rPr lang="en-US" sz="4100" dirty="0" err="1">
                <a:solidFill>
                  <a:srgbClr val="336276"/>
                </a:solidFill>
                <a:latin typeface="Canva Sans"/>
                <a:ea typeface="Canva Sans"/>
                <a:cs typeface="Canva Sans"/>
                <a:sym typeface="Canva Sans"/>
              </a:rPr>
              <a:t>adaptarlos</a:t>
            </a:r>
            <a:r>
              <a:rPr lang="en-US" sz="4100" dirty="0">
                <a:solidFill>
                  <a:srgbClr val="336276"/>
                </a:solidFill>
                <a:latin typeface="Canva Sans"/>
                <a:ea typeface="Canva Sans"/>
                <a:cs typeface="Canva Sans"/>
                <a:sym typeface="Canva Sans"/>
              </a:rPr>
              <a:t> a un </a:t>
            </a:r>
            <a:r>
              <a:rPr lang="en-US" sz="4100" dirty="0" err="1">
                <a:solidFill>
                  <a:srgbClr val="336276"/>
                </a:solidFill>
                <a:latin typeface="Canva Sans"/>
                <a:ea typeface="Canva Sans"/>
                <a:cs typeface="Canva Sans"/>
                <a:sym typeface="Canva Sans"/>
              </a:rPr>
              <a:t>orden</a:t>
            </a:r>
            <a:r>
              <a:rPr lang="en-US" sz="4100" dirty="0">
                <a:solidFill>
                  <a:srgbClr val="336276"/>
                </a:solidFill>
                <a:latin typeface="Canva Sans"/>
                <a:ea typeface="Canva Sans"/>
                <a:cs typeface="Canva Sans"/>
                <a:sym typeface="Canva Sans"/>
              </a:rPr>
              <a:t> social </a:t>
            </a:r>
            <a:r>
              <a:rPr lang="en-US" sz="4100" dirty="0" err="1">
                <a:solidFill>
                  <a:srgbClr val="336276"/>
                </a:solidFill>
                <a:latin typeface="Canva Sans"/>
                <a:ea typeface="Canva Sans"/>
                <a:cs typeface="Canva Sans"/>
                <a:sym typeface="Canva Sans"/>
              </a:rPr>
              <a:t>previamente</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diseñados</a:t>
            </a:r>
            <a:r>
              <a:rPr lang="en-US" sz="4100" dirty="0">
                <a:solidFill>
                  <a:srgbClr val="336276"/>
                </a:solidFill>
                <a:latin typeface="Canva Sans"/>
                <a:ea typeface="Canva Sans"/>
                <a:cs typeface="Canva Sans"/>
                <a:sym typeface="Canva Sans"/>
              </a:rPr>
              <a:t>. </a:t>
            </a:r>
          </a:p>
          <a:p>
            <a:pPr algn="l">
              <a:lnSpc>
                <a:spcPts val="4633"/>
              </a:lnSpc>
            </a:pPr>
            <a:endParaRPr lang="en-US" sz="4100" dirty="0">
              <a:solidFill>
                <a:srgbClr val="336276"/>
              </a:solidFill>
              <a:latin typeface="Canva Sans"/>
              <a:ea typeface="Canva Sans"/>
              <a:cs typeface="Canva Sans"/>
              <a:sym typeface="Canva Sans"/>
            </a:endParaRPr>
          </a:p>
          <a:p>
            <a:pPr algn="l">
              <a:lnSpc>
                <a:spcPts val="4633"/>
              </a:lnSpc>
            </a:pPr>
            <a:r>
              <a:rPr lang="en-US" sz="4100" dirty="0" err="1">
                <a:solidFill>
                  <a:srgbClr val="336276"/>
                </a:solidFill>
                <a:latin typeface="Canva Sans"/>
                <a:ea typeface="Canva Sans"/>
                <a:cs typeface="Canva Sans"/>
                <a:sym typeface="Canva Sans"/>
              </a:rPr>
              <a:t>Desde</a:t>
            </a:r>
            <a:r>
              <a:rPr lang="en-US" sz="4100" dirty="0">
                <a:solidFill>
                  <a:srgbClr val="336276"/>
                </a:solidFill>
                <a:latin typeface="Canva Sans"/>
                <a:ea typeface="Canva Sans"/>
                <a:cs typeface="Canva Sans"/>
                <a:sym typeface="Canva Sans"/>
              </a:rPr>
              <a:t> sus </a:t>
            </a:r>
            <a:r>
              <a:rPr lang="en-US" sz="4100" dirty="0" err="1">
                <a:solidFill>
                  <a:srgbClr val="336276"/>
                </a:solidFill>
                <a:latin typeface="Canva Sans"/>
                <a:ea typeface="Canva Sans"/>
                <a:cs typeface="Canva Sans"/>
                <a:sym typeface="Canva Sans"/>
              </a:rPr>
              <a:t>orígenes</a:t>
            </a:r>
            <a:r>
              <a:rPr lang="en-US" sz="4100" dirty="0">
                <a:solidFill>
                  <a:srgbClr val="336276"/>
                </a:solidFill>
                <a:latin typeface="Canva Sans"/>
                <a:ea typeface="Canva Sans"/>
                <a:cs typeface="Canva Sans"/>
                <a:sym typeface="Canva Sans"/>
              </a:rPr>
              <a:t> las aulas </a:t>
            </a:r>
            <a:r>
              <a:rPr lang="en-US" sz="4100" dirty="0" err="1">
                <a:solidFill>
                  <a:srgbClr val="336276"/>
                </a:solidFill>
                <a:latin typeface="Canva Sans"/>
                <a:ea typeface="Canva Sans"/>
                <a:cs typeface="Canva Sans"/>
                <a:sym typeface="Canva Sans"/>
              </a:rPr>
              <a:t>funcionaron</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como</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espejos</a:t>
            </a:r>
            <a:r>
              <a:rPr lang="en-US" sz="4100" dirty="0">
                <a:solidFill>
                  <a:srgbClr val="336276"/>
                </a:solidFill>
                <a:latin typeface="Canva Sans"/>
                <a:ea typeface="Canva Sans"/>
                <a:cs typeface="Canva Sans"/>
                <a:sym typeface="Canva Sans"/>
              </a:rPr>
              <a:t> de la </a:t>
            </a:r>
            <a:r>
              <a:rPr lang="en-US" sz="4100" dirty="0" err="1">
                <a:solidFill>
                  <a:srgbClr val="336276"/>
                </a:solidFill>
                <a:latin typeface="Canva Sans"/>
                <a:ea typeface="Canva Sans"/>
                <a:cs typeface="Canva Sans"/>
                <a:sym typeface="Canva Sans"/>
              </a:rPr>
              <a:t>disciplina</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militar</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el</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silencio</a:t>
            </a:r>
            <a:r>
              <a:rPr lang="en-US" sz="4100" dirty="0">
                <a:solidFill>
                  <a:srgbClr val="336276"/>
                </a:solidFill>
                <a:latin typeface="Canva Sans"/>
                <a:ea typeface="Canva Sans"/>
                <a:cs typeface="Canva Sans"/>
                <a:sym typeface="Canva Sans"/>
              </a:rPr>
              <a:t>, la fila recta, la </a:t>
            </a:r>
            <a:r>
              <a:rPr lang="en-US" sz="4100" dirty="0" err="1">
                <a:solidFill>
                  <a:srgbClr val="336276"/>
                </a:solidFill>
                <a:latin typeface="Canva Sans"/>
                <a:ea typeface="Canva Sans"/>
                <a:cs typeface="Canva Sans"/>
                <a:sym typeface="Canva Sans"/>
              </a:rPr>
              <a:t>repetición</a:t>
            </a:r>
            <a:r>
              <a:rPr lang="en-US" sz="4100" dirty="0">
                <a:solidFill>
                  <a:srgbClr val="336276"/>
                </a:solidFill>
                <a:latin typeface="Canva Sans"/>
                <a:ea typeface="Canva Sans"/>
                <a:cs typeface="Canva Sans"/>
                <a:sym typeface="Canva Sans"/>
              </a:rPr>
              <a:t> de </a:t>
            </a:r>
            <a:r>
              <a:rPr lang="en-US" sz="4100" dirty="0" err="1">
                <a:solidFill>
                  <a:srgbClr val="336276"/>
                </a:solidFill>
                <a:latin typeface="Canva Sans"/>
                <a:ea typeface="Canva Sans"/>
                <a:cs typeface="Canva Sans"/>
                <a:sym typeface="Canva Sans"/>
              </a:rPr>
              <a:t>gestos</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el</a:t>
            </a:r>
            <a:r>
              <a:rPr lang="en-US" sz="4100" dirty="0">
                <a:solidFill>
                  <a:srgbClr val="336276"/>
                </a:solidFill>
                <a:latin typeface="Canva Sans"/>
                <a:ea typeface="Canva Sans"/>
                <a:cs typeface="Canva Sans"/>
                <a:sym typeface="Canva Sans"/>
              </a:rPr>
              <a:t> control de </a:t>
            </a:r>
            <a:r>
              <a:rPr lang="en-US" sz="4100" dirty="0" err="1">
                <a:solidFill>
                  <a:srgbClr val="336276"/>
                </a:solidFill>
                <a:latin typeface="Canva Sans"/>
                <a:ea typeface="Canva Sans"/>
                <a:cs typeface="Canva Sans"/>
                <a:sym typeface="Canva Sans"/>
              </a:rPr>
              <a:t>los</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horarios</a:t>
            </a:r>
            <a:r>
              <a:rPr lang="en-US" sz="4100" dirty="0">
                <a:solidFill>
                  <a:srgbClr val="336276"/>
                </a:solidFill>
                <a:latin typeface="Canva Sans"/>
                <a:ea typeface="Canva Sans"/>
                <a:cs typeface="Canva Sans"/>
                <a:sym typeface="Canva Sans"/>
              </a:rPr>
              <a:t>, no </a:t>
            </a:r>
            <a:r>
              <a:rPr lang="en-US" sz="4100" dirty="0" err="1">
                <a:solidFill>
                  <a:srgbClr val="336276"/>
                </a:solidFill>
                <a:latin typeface="Canva Sans"/>
                <a:ea typeface="Canva Sans"/>
                <a:cs typeface="Canva Sans"/>
                <a:sym typeface="Canva Sans"/>
              </a:rPr>
              <a:t>eran</a:t>
            </a:r>
            <a:r>
              <a:rPr lang="en-US" sz="4100" dirty="0">
                <a:solidFill>
                  <a:srgbClr val="336276"/>
                </a:solidFill>
                <a:latin typeface="Canva Sans"/>
                <a:ea typeface="Canva Sans"/>
                <a:cs typeface="Canva Sans"/>
                <a:sym typeface="Canva Sans"/>
              </a:rPr>
              <a:t> simples </a:t>
            </a:r>
            <a:r>
              <a:rPr lang="en-US" sz="4100" dirty="0" err="1">
                <a:solidFill>
                  <a:srgbClr val="336276"/>
                </a:solidFill>
                <a:latin typeface="Canva Sans"/>
                <a:ea typeface="Canva Sans"/>
                <a:cs typeface="Canva Sans"/>
                <a:sym typeface="Canva Sans"/>
              </a:rPr>
              <a:t>mecanismo</a:t>
            </a:r>
            <a:r>
              <a:rPr lang="en-US" sz="4100" dirty="0">
                <a:solidFill>
                  <a:srgbClr val="336276"/>
                </a:solidFill>
                <a:latin typeface="Canva Sans"/>
                <a:ea typeface="Canva Sans"/>
                <a:cs typeface="Canva Sans"/>
                <a:sym typeface="Canva Sans"/>
              </a:rPr>
              <a:t> de </a:t>
            </a:r>
            <a:r>
              <a:rPr lang="en-US" sz="4100" dirty="0" err="1">
                <a:solidFill>
                  <a:srgbClr val="336276"/>
                </a:solidFill>
                <a:latin typeface="Canva Sans"/>
                <a:ea typeface="Canva Sans"/>
                <a:cs typeface="Canva Sans"/>
                <a:sym typeface="Canva Sans"/>
              </a:rPr>
              <a:t>organización</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sino</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estrategias</a:t>
            </a:r>
            <a:r>
              <a:rPr lang="en-US" sz="4100" dirty="0">
                <a:solidFill>
                  <a:srgbClr val="336276"/>
                </a:solidFill>
                <a:latin typeface="Canva Sans"/>
                <a:ea typeface="Canva Sans"/>
                <a:cs typeface="Canva Sans"/>
                <a:sym typeface="Canva Sans"/>
              </a:rPr>
              <a:t> que </a:t>
            </a:r>
            <a:r>
              <a:rPr lang="en-US" sz="4100" dirty="0" err="1">
                <a:solidFill>
                  <a:srgbClr val="336276"/>
                </a:solidFill>
                <a:latin typeface="Canva Sans"/>
                <a:ea typeface="Canva Sans"/>
                <a:cs typeface="Canva Sans"/>
                <a:sym typeface="Canva Sans"/>
              </a:rPr>
              <a:t>modelaban</a:t>
            </a:r>
            <a:r>
              <a:rPr lang="en-US" sz="4100" dirty="0">
                <a:solidFill>
                  <a:srgbClr val="336276"/>
                </a:solidFill>
                <a:latin typeface="Canva Sans"/>
                <a:ea typeface="Canva Sans"/>
                <a:cs typeface="Canva Sans"/>
                <a:sym typeface="Canva Sans"/>
              </a:rPr>
              <a:t> las </a:t>
            </a:r>
            <a:r>
              <a:rPr lang="en-US" sz="4100" dirty="0" err="1">
                <a:solidFill>
                  <a:srgbClr val="336276"/>
                </a:solidFill>
                <a:latin typeface="Canva Sans"/>
                <a:ea typeface="Canva Sans"/>
                <a:cs typeface="Canva Sans"/>
                <a:sym typeface="Canva Sans"/>
              </a:rPr>
              <a:t>conductas</a:t>
            </a:r>
            <a:r>
              <a:rPr lang="en-US" sz="4100" dirty="0">
                <a:solidFill>
                  <a:srgbClr val="336276"/>
                </a:solidFill>
                <a:latin typeface="Canva Sans"/>
                <a:ea typeface="Canva Sans"/>
                <a:cs typeface="Canva Sans"/>
                <a:sym typeface="Canva Sans"/>
              </a:rPr>
              <a:t>.</a:t>
            </a:r>
          </a:p>
          <a:p>
            <a:pPr algn="l">
              <a:lnSpc>
                <a:spcPts val="4633"/>
              </a:lnSpc>
            </a:pPr>
            <a:endParaRPr lang="en-US" sz="4100" dirty="0">
              <a:solidFill>
                <a:srgbClr val="336276"/>
              </a:solidFill>
              <a:latin typeface="Canva Sans"/>
              <a:ea typeface="Canva Sans"/>
              <a:cs typeface="Canva Sans"/>
              <a:sym typeface="Canva Sans"/>
            </a:endParaRPr>
          </a:p>
          <a:p>
            <a:pPr algn="l">
              <a:lnSpc>
                <a:spcPts val="4633"/>
              </a:lnSpc>
            </a:pPr>
            <a:r>
              <a:rPr lang="en-US" sz="4100" dirty="0">
                <a:solidFill>
                  <a:srgbClr val="336276"/>
                </a:solidFill>
                <a:latin typeface="Canva Sans"/>
                <a:ea typeface="Canva Sans"/>
                <a:cs typeface="Canva Sans"/>
                <a:sym typeface="Canva Sans"/>
              </a:rPr>
              <a:t>Lo que </a:t>
            </a:r>
            <a:r>
              <a:rPr lang="en-US" sz="4100" dirty="0" err="1">
                <a:solidFill>
                  <a:srgbClr val="336276"/>
                </a:solidFill>
                <a:latin typeface="Canva Sans"/>
                <a:ea typeface="Canva Sans"/>
                <a:cs typeface="Canva Sans"/>
                <a:sym typeface="Canva Sans"/>
              </a:rPr>
              <a:t>parecía</a:t>
            </a:r>
            <a:r>
              <a:rPr lang="en-US" sz="4100" dirty="0">
                <a:solidFill>
                  <a:srgbClr val="336276"/>
                </a:solidFill>
                <a:latin typeface="Canva Sans"/>
                <a:ea typeface="Canva Sans"/>
                <a:cs typeface="Canva Sans"/>
                <a:sym typeface="Canva Sans"/>
              </a:rPr>
              <a:t> un </a:t>
            </a:r>
            <a:r>
              <a:rPr lang="en-US" sz="4100" dirty="0" err="1">
                <a:solidFill>
                  <a:srgbClr val="336276"/>
                </a:solidFill>
                <a:latin typeface="Canva Sans"/>
                <a:ea typeface="Canva Sans"/>
                <a:cs typeface="Canva Sans"/>
                <a:sym typeface="Canva Sans"/>
              </a:rPr>
              <a:t>ambiente</a:t>
            </a:r>
            <a:r>
              <a:rPr lang="en-US" sz="4100" dirty="0">
                <a:solidFill>
                  <a:srgbClr val="336276"/>
                </a:solidFill>
                <a:latin typeface="Canva Sans"/>
                <a:ea typeface="Canva Sans"/>
                <a:cs typeface="Canva Sans"/>
                <a:sym typeface="Canva Sans"/>
              </a:rPr>
              <a:t> de </a:t>
            </a:r>
            <a:r>
              <a:rPr lang="en-US" sz="4100" dirty="0" err="1">
                <a:solidFill>
                  <a:srgbClr val="336276"/>
                </a:solidFill>
                <a:latin typeface="Canva Sans"/>
                <a:ea typeface="Canva Sans"/>
                <a:cs typeface="Canva Sans"/>
                <a:sym typeface="Canva Sans"/>
              </a:rPr>
              <a:t>aprendizaje</a:t>
            </a:r>
            <a:r>
              <a:rPr lang="en-US" sz="4100" dirty="0">
                <a:solidFill>
                  <a:srgbClr val="336276"/>
                </a:solidFill>
                <a:latin typeface="Canva Sans"/>
                <a:ea typeface="Canva Sans"/>
                <a:cs typeface="Canva Sans"/>
                <a:sym typeface="Canva Sans"/>
              </a:rPr>
              <a:t> se </a:t>
            </a:r>
            <a:r>
              <a:rPr lang="en-US" sz="4100" dirty="0" err="1">
                <a:solidFill>
                  <a:srgbClr val="336276"/>
                </a:solidFill>
                <a:latin typeface="Canva Sans"/>
                <a:ea typeface="Canva Sans"/>
                <a:cs typeface="Canva Sans"/>
                <a:sym typeface="Canva Sans"/>
              </a:rPr>
              <a:t>transformaba</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en</a:t>
            </a:r>
            <a:r>
              <a:rPr lang="en-US" sz="4100" dirty="0">
                <a:solidFill>
                  <a:srgbClr val="336276"/>
                </a:solidFill>
                <a:latin typeface="Canva Sans"/>
                <a:ea typeface="Canva Sans"/>
                <a:cs typeface="Canva Sans"/>
                <a:sym typeface="Canva Sans"/>
              </a:rPr>
              <a:t> un </a:t>
            </a:r>
            <a:r>
              <a:rPr lang="en-US" sz="4100" dirty="0" err="1">
                <a:solidFill>
                  <a:srgbClr val="336276"/>
                </a:solidFill>
                <a:latin typeface="Canva Sans"/>
                <a:ea typeface="Canva Sans"/>
                <a:cs typeface="Canva Sans"/>
                <a:sym typeface="Canva Sans"/>
              </a:rPr>
              <a:t>terreno</a:t>
            </a:r>
            <a:r>
              <a:rPr lang="en-US" sz="4100" dirty="0">
                <a:solidFill>
                  <a:srgbClr val="336276"/>
                </a:solidFill>
                <a:latin typeface="Canva Sans"/>
                <a:ea typeface="Canva Sans"/>
                <a:cs typeface="Canva Sans"/>
                <a:sym typeface="Canva Sans"/>
              </a:rPr>
              <a:t> de </a:t>
            </a:r>
            <a:r>
              <a:rPr lang="en-US" sz="4100" dirty="0" err="1">
                <a:solidFill>
                  <a:srgbClr val="336276"/>
                </a:solidFill>
                <a:latin typeface="Canva Sans"/>
                <a:ea typeface="Canva Sans"/>
                <a:cs typeface="Canva Sans"/>
                <a:sym typeface="Canva Sans"/>
              </a:rPr>
              <a:t>vigilancia</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constante</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donde</a:t>
            </a:r>
            <a:r>
              <a:rPr lang="en-US" sz="4100" dirty="0">
                <a:solidFill>
                  <a:srgbClr val="336276"/>
                </a:solidFill>
                <a:latin typeface="Canva Sans"/>
                <a:ea typeface="Canva Sans"/>
                <a:cs typeface="Canva Sans"/>
                <a:sym typeface="Canva Sans"/>
              </a:rPr>
              <a:t> </a:t>
            </a:r>
            <a:r>
              <a:rPr lang="en-US" sz="4100" dirty="0" err="1">
                <a:solidFill>
                  <a:srgbClr val="336276"/>
                </a:solidFill>
                <a:latin typeface="Canva Sans"/>
                <a:ea typeface="Canva Sans"/>
                <a:cs typeface="Canva Sans"/>
                <a:sym typeface="Canva Sans"/>
              </a:rPr>
              <a:t>cada</a:t>
            </a:r>
            <a:r>
              <a:rPr lang="en-US" sz="4100" dirty="0">
                <a:solidFill>
                  <a:srgbClr val="336276"/>
                </a:solidFill>
                <a:latin typeface="Canva Sans"/>
                <a:ea typeface="Canva Sans"/>
                <a:cs typeface="Canva Sans"/>
                <a:sym typeface="Canva Sans"/>
              </a:rPr>
              <a:t> error era </a:t>
            </a:r>
            <a:r>
              <a:rPr lang="en-US" sz="4100" dirty="0" err="1">
                <a:solidFill>
                  <a:srgbClr val="336276"/>
                </a:solidFill>
                <a:latin typeface="Canva Sans"/>
                <a:ea typeface="Canva Sans"/>
                <a:cs typeface="Canva Sans"/>
                <a:sym typeface="Canva Sans"/>
              </a:rPr>
              <a:t>castigado</a:t>
            </a:r>
            <a:r>
              <a:rPr lang="en-US" sz="4100" dirty="0">
                <a:solidFill>
                  <a:srgbClr val="336276"/>
                </a:solidFill>
                <a:latin typeface="Canva Sans"/>
                <a:ea typeface="Canva Sans"/>
                <a:cs typeface="Canva Sans"/>
                <a:sym typeface="Canva Sans"/>
              </a:rPr>
              <a:t>.</a:t>
            </a:r>
          </a:p>
        </p:txBody>
      </p:sp>
      <p:sp>
        <p:nvSpPr>
          <p:cNvPr id="6" name="Freeform 6"/>
          <p:cNvSpPr/>
          <p:nvPr/>
        </p:nvSpPr>
        <p:spPr>
          <a:xfrm rot="-5400000">
            <a:off x="10982378" y="2629225"/>
            <a:ext cx="7614156" cy="5643993"/>
          </a:xfrm>
          <a:custGeom>
            <a:avLst/>
            <a:gdLst/>
            <a:ahLst/>
            <a:cxnLst/>
            <a:rect l="l" t="t" r="r" b="b"/>
            <a:pathLst>
              <a:path w="7614156" h="5643993">
                <a:moveTo>
                  <a:pt x="0" y="0"/>
                </a:moveTo>
                <a:lnTo>
                  <a:pt x="7614157" y="0"/>
                </a:lnTo>
                <a:lnTo>
                  <a:pt x="7614157" y="5643994"/>
                </a:lnTo>
                <a:lnTo>
                  <a:pt x="0" y="5643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1028700" y="835546"/>
            <a:ext cx="16207838" cy="8142224"/>
          </a:xfrm>
          <a:prstGeom prst="rect">
            <a:avLst/>
          </a:prstGeom>
        </p:spPr>
        <p:txBody>
          <a:bodyPr lIns="0" tIns="0" rIns="0" bIns="0" rtlCol="0" anchor="t">
            <a:spAutoFit/>
          </a:bodyPr>
          <a:lstStyle/>
          <a:p>
            <a:pPr algn="l">
              <a:lnSpc>
                <a:spcPts val="4633"/>
              </a:lnSpc>
            </a:pPr>
            <a:r>
              <a:rPr lang="en-US" sz="4100">
                <a:solidFill>
                  <a:srgbClr val="336276"/>
                </a:solidFill>
                <a:latin typeface="Canva Sans"/>
                <a:ea typeface="Canva Sans"/>
                <a:cs typeface="Canva Sans"/>
                <a:sym typeface="Canva Sans"/>
              </a:rPr>
              <a:t>La escuela se convirtió en una institución que no solo enseñaba a leer y escribir sino también a </a:t>
            </a:r>
            <a:r>
              <a:rPr lang="en-US" sz="4100" b="1">
                <a:solidFill>
                  <a:srgbClr val="336276"/>
                </a:solidFill>
                <a:latin typeface="Canva Sans Bold"/>
                <a:ea typeface="Canva Sans Bold"/>
                <a:cs typeface="Canva Sans Bold"/>
                <a:sym typeface="Canva Sans Bold"/>
              </a:rPr>
              <a:t>obedecer. </a:t>
            </a:r>
          </a:p>
          <a:p>
            <a:pPr algn="l">
              <a:lnSpc>
                <a:spcPts val="4633"/>
              </a:lnSpc>
            </a:pPr>
            <a:endParaRPr lang="en-US" sz="4100" b="1">
              <a:solidFill>
                <a:srgbClr val="336276"/>
              </a:solidFill>
              <a:latin typeface="Canva Sans Bold"/>
              <a:ea typeface="Canva Sans Bold"/>
              <a:cs typeface="Canva Sans Bold"/>
              <a:sym typeface="Canva Sans Bold"/>
            </a:endParaRPr>
          </a:p>
          <a:p>
            <a:pPr algn="l">
              <a:lnSpc>
                <a:spcPts val="4633"/>
              </a:lnSpc>
            </a:pPr>
            <a:r>
              <a:rPr lang="en-US" sz="4100" b="1">
                <a:solidFill>
                  <a:srgbClr val="336276"/>
                </a:solidFill>
                <a:latin typeface="Canva Sans Bold"/>
                <a:ea typeface="Canva Sans Bold"/>
                <a:cs typeface="Canva Sans Bold"/>
                <a:sym typeface="Canva Sans Bold"/>
              </a:rPr>
              <a:t>La campana </a:t>
            </a:r>
            <a:r>
              <a:rPr lang="en-US" sz="4100">
                <a:solidFill>
                  <a:srgbClr val="336276"/>
                </a:solidFill>
                <a:latin typeface="Canva Sans"/>
                <a:ea typeface="Canva Sans"/>
                <a:cs typeface="Canva Sans"/>
                <a:sym typeface="Canva Sans"/>
              </a:rPr>
              <a:t>es una señal externa, ella decide cuándo se debe entrar. </a:t>
            </a:r>
          </a:p>
          <a:p>
            <a:pPr algn="l">
              <a:lnSpc>
                <a:spcPts val="4633"/>
              </a:lnSpc>
            </a:pPr>
            <a:endParaRPr lang="en-US" sz="4100">
              <a:solidFill>
                <a:srgbClr val="336276"/>
              </a:solidFill>
              <a:latin typeface="Canva Sans"/>
              <a:ea typeface="Canva Sans"/>
              <a:cs typeface="Canva Sans"/>
              <a:sym typeface="Canva Sans"/>
            </a:endParaRPr>
          </a:p>
          <a:p>
            <a:pPr algn="l">
              <a:lnSpc>
                <a:spcPts val="4633"/>
              </a:lnSpc>
            </a:pPr>
            <a:r>
              <a:rPr lang="en-US" sz="4100">
                <a:solidFill>
                  <a:srgbClr val="336276"/>
                </a:solidFill>
                <a:latin typeface="Canva Sans"/>
                <a:ea typeface="Canva Sans"/>
                <a:cs typeface="Canva Sans"/>
                <a:sym typeface="Canva Sans"/>
              </a:rPr>
              <a:t>La atmósfera se organiza bajo ritmos que no dependen del individuo sino de una autoridad invisible. </a:t>
            </a:r>
          </a:p>
          <a:p>
            <a:pPr algn="l">
              <a:lnSpc>
                <a:spcPts val="4633"/>
              </a:lnSpc>
            </a:pPr>
            <a:endParaRPr lang="en-US" sz="4100">
              <a:solidFill>
                <a:srgbClr val="336276"/>
              </a:solidFill>
              <a:latin typeface="Canva Sans"/>
              <a:ea typeface="Canva Sans"/>
              <a:cs typeface="Canva Sans"/>
              <a:sym typeface="Canva Sans"/>
            </a:endParaRPr>
          </a:p>
          <a:p>
            <a:pPr algn="l">
              <a:lnSpc>
                <a:spcPts val="4633"/>
              </a:lnSpc>
            </a:pPr>
            <a:r>
              <a:rPr lang="en-US" sz="4100">
                <a:solidFill>
                  <a:srgbClr val="336276"/>
                </a:solidFill>
                <a:latin typeface="Canva Sans"/>
                <a:ea typeface="Canva Sans"/>
                <a:cs typeface="Canva Sans"/>
                <a:sym typeface="Canva Sans"/>
              </a:rPr>
              <a:t>El vigilante, el maestro se instala en su posición elevada, amenazante de una evaluación, el examen no es una prueba de conocimiento, es una ceremonia donde se determina el valor de cada individuo. La calificación es lo que se es capaz de repetir bajo presión, lo bien que se encaja en el molde impuesto.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1028700" y="835546"/>
            <a:ext cx="16207838" cy="5237099"/>
          </a:xfrm>
          <a:prstGeom prst="rect">
            <a:avLst/>
          </a:prstGeom>
        </p:spPr>
        <p:txBody>
          <a:bodyPr lIns="0" tIns="0" rIns="0" bIns="0" rtlCol="0" anchor="t">
            <a:spAutoFit/>
          </a:bodyPr>
          <a:lstStyle/>
          <a:p>
            <a:pPr algn="l">
              <a:lnSpc>
                <a:spcPts val="4633"/>
              </a:lnSpc>
            </a:pPr>
            <a:r>
              <a:rPr lang="en-US" sz="4100">
                <a:solidFill>
                  <a:srgbClr val="336276"/>
                </a:solidFill>
                <a:latin typeface="Canva Sans"/>
                <a:ea typeface="Canva Sans"/>
                <a:cs typeface="Canva Sans"/>
                <a:sym typeface="Canva Sans"/>
              </a:rPr>
              <a:t>El resultado es que el estudiante aprende a vigilarse a sí mismo, a moldear su conducta según lo que espera la autoridad.</a:t>
            </a:r>
          </a:p>
          <a:p>
            <a:pPr algn="l">
              <a:lnSpc>
                <a:spcPts val="4633"/>
              </a:lnSpc>
            </a:pPr>
            <a:r>
              <a:rPr lang="en-US" sz="4100">
                <a:solidFill>
                  <a:srgbClr val="336276"/>
                </a:solidFill>
                <a:latin typeface="Canva Sans"/>
                <a:ea typeface="Canva Sans"/>
                <a:cs typeface="Canva Sans"/>
                <a:sym typeface="Canva Sans"/>
              </a:rPr>
              <a:t>La escuela no solo domestica desde fuera, </a:t>
            </a:r>
            <a:r>
              <a:rPr lang="en-US" sz="4100" b="1">
                <a:solidFill>
                  <a:srgbClr val="336276"/>
                </a:solidFill>
                <a:latin typeface="Canva Sans Bold"/>
                <a:ea typeface="Canva Sans Bold"/>
                <a:cs typeface="Canva Sans Bold"/>
                <a:sym typeface="Canva Sans Bold"/>
              </a:rPr>
              <a:t>la obediencia se convierte en hábito, y el hábito en identidad.</a:t>
            </a:r>
            <a:r>
              <a:rPr lang="en-US" sz="4100">
                <a:solidFill>
                  <a:srgbClr val="336276"/>
                </a:solidFill>
                <a:latin typeface="Canva Sans"/>
                <a:ea typeface="Canva Sans"/>
                <a:cs typeface="Canva Sans"/>
                <a:sym typeface="Canva Sans"/>
              </a:rPr>
              <a:t> </a:t>
            </a:r>
          </a:p>
          <a:p>
            <a:pPr algn="l">
              <a:lnSpc>
                <a:spcPts val="4633"/>
              </a:lnSpc>
            </a:pPr>
            <a:r>
              <a:rPr lang="en-US" sz="4100">
                <a:solidFill>
                  <a:srgbClr val="336276"/>
                </a:solidFill>
                <a:latin typeface="Canva Sans"/>
                <a:ea typeface="Canva Sans"/>
                <a:cs typeface="Canva Sans"/>
                <a:sym typeface="Canva Sans"/>
              </a:rPr>
              <a:t>Cada lugar tiene su engranaje del control. </a:t>
            </a:r>
          </a:p>
          <a:p>
            <a:pPr algn="l">
              <a:lnSpc>
                <a:spcPts val="4633"/>
              </a:lnSpc>
            </a:pPr>
            <a:r>
              <a:rPr lang="en-US" sz="4100">
                <a:solidFill>
                  <a:srgbClr val="336276"/>
                </a:solidFill>
                <a:latin typeface="Canva Sans"/>
                <a:ea typeface="Canva Sans"/>
                <a:cs typeface="Canva Sans"/>
                <a:sym typeface="Canva Sans"/>
              </a:rPr>
              <a:t>El maestro es la autoridad, su rol es juez, vigilante, distribuidor de recompensas o castigos. El alumno aprende a adaptarse y buscar aprobación. </a:t>
            </a:r>
          </a:p>
          <a:p>
            <a:pPr algn="l">
              <a:lnSpc>
                <a:spcPts val="4633"/>
              </a:lnSpc>
            </a:pPr>
            <a:endParaRPr lang="en-US" sz="4100">
              <a:solidFill>
                <a:srgbClr val="336276"/>
              </a:solidFill>
              <a:latin typeface="Canva Sans"/>
              <a:ea typeface="Canva Sans"/>
              <a:cs typeface="Canva Sans"/>
              <a:sym typeface="Canva Sans"/>
            </a:endParaRPr>
          </a:p>
        </p:txBody>
      </p:sp>
      <p:sp>
        <p:nvSpPr>
          <p:cNvPr id="6" name="Freeform 6"/>
          <p:cNvSpPr/>
          <p:nvPr/>
        </p:nvSpPr>
        <p:spPr>
          <a:xfrm>
            <a:off x="5911774" y="5771694"/>
            <a:ext cx="5959708" cy="3970655"/>
          </a:xfrm>
          <a:custGeom>
            <a:avLst/>
            <a:gdLst/>
            <a:ahLst/>
            <a:cxnLst/>
            <a:rect l="l" t="t" r="r" b="b"/>
            <a:pathLst>
              <a:path w="5959708" h="3970655">
                <a:moveTo>
                  <a:pt x="0" y="0"/>
                </a:moveTo>
                <a:lnTo>
                  <a:pt x="5959708" y="0"/>
                </a:lnTo>
                <a:lnTo>
                  <a:pt x="5959708" y="3970656"/>
                </a:lnTo>
                <a:lnTo>
                  <a:pt x="0" y="3970656"/>
                </a:lnTo>
                <a:lnTo>
                  <a:pt x="0" y="0"/>
                </a:lnTo>
                <a:close/>
              </a:path>
            </a:pathLst>
          </a:custGeom>
          <a:blipFill>
            <a:blip r:embed="rId2"/>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1028700" y="835546"/>
            <a:ext cx="16207838" cy="8142224"/>
          </a:xfrm>
          <a:prstGeom prst="rect">
            <a:avLst/>
          </a:prstGeom>
        </p:spPr>
        <p:txBody>
          <a:bodyPr lIns="0" tIns="0" rIns="0" bIns="0" rtlCol="0" anchor="t">
            <a:spAutoFit/>
          </a:bodyPr>
          <a:lstStyle/>
          <a:p>
            <a:pPr algn="l">
              <a:lnSpc>
                <a:spcPts val="4633"/>
              </a:lnSpc>
            </a:pPr>
            <a:r>
              <a:rPr lang="en-US" sz="4100">
                <a:solidFill>
                  <a:srgbClr val="336276"/>
                </a:solidFill>
                <a:latin typeface="Canva Sans"/>
                <a:ea typeface="Canva Sans"/>
                <a:cs typeface="Canva Sans"/>
                <a:sym typeface="Canva Sans"/>
              </a:rPr>
              <a:t>-La ciencia escolar también obedece a un marco de poder, se enseña como un sistema ya concluido y cada descubrimiento inapelable. Lo que recibe es un poder presentado como absoluto. </a:t>
            </a:r>
          </a:p>
          <a:p>
            <a:pPr algn="l">
              <a:lnSpc>
                <a:spcPts val="4633"/>
              </a:lnSpc>
            </a:pPr>
            <a:r>
              <a:rPr lang="en-US" sz="4100">
                <a:solidFill>
                  <a:srgbClr val="336276"/>
                </a:solidFill>
                <a:latin typeface="Canva Sans"/>
                <a:ea typeface="Canva Sans"/>
                <a:cs typeface="Canva Sans"/>
                <a:sym typeface="Canva Sans"/>
              </a:rPr>
              <a:t>-Lo que se trasmite es una jerarquía que establece qué voces se merecen ser escuchadas y cuáles se quedan en silencio. </a:t>
            </a:r>
          </a:p>
          <a:p>
            <a:pPr algn="l">
              <a:lnSpc>
                <a:spcPts val="4633"/>
              </a:lnSpc>
            </a:pPr>
            <a:r>
              <a:rPr lang="en-US" sz="4100">
                <a:solidFill>
                  <a:srgbClr val="336276"/>
                </a:solidFill>
                <a:latin typeface="Canva Sans"/>
                <a:ea typeface="Canva Sans"/>
                <a:cs typeface="Canva Sans"/>
                <a:sym typeface="Canva Sans"/>
              </a:rPr>
              <a:t>-Condiciona a la vida futura, es una maquinaria que distribuye destinos. </a:t>
            </a:r>
          </a:p>
          <a:p>
            <a:pPr algn="l">
              <a:lnSpc>
                <a:spcPts val="4633"/>
              </a:lnSpc>
            </a:pPr>
            <a:r>
              <a:rPr lang="en-US" sz="4100">
                <a:solidFill>
                  <a:srgbClr val="336276"/>
                </a:solidFill>
                <a:latin typeface="Canva Sans"/>
                <a:ea typeface="Canva Sans"/>
                <a:cs typeface="Canva Sans"/>
                <a:sym typeface="Canva Sans"/>
              </a:rPr>
              <a:t>-Inculcan formas de pensar, no se enseña a crear categorías propias sino a lo que ya está definido. </a:t>
            </a:r>
          </a:p>
          <a:p>
            <a:pPr algn="l">
              <a:lnSpc>
                <a:spcPts val="4633"/>
              </a:lnSpc>
            </a:pPr>
            <a:r>
              <a:rPr lang="en-US" sz="4100">
                <a:solidFill>
                  <a:srgbClr val="336276"/>
                </a:solidFill>
                <a:latin typeface="Canva Sans"/>
                <a:ea typeface="Canva Sans"/>
                <a:cs typeface="Canva Sans"/>
                <a:sym typeface="Canva Sans"/>
              </a:rPr>
              <a:t>-La invisibilidad es una de las formas más efectivas de control, porque se elimina la capacidad de imaginar algo distinto. </a:t>
            </a:r>
          </a:p>
          <a:p>
            <a:pPr algn="l">
              <a:lnSpc>
                <a:spcPts val="4633"/>
              </a:lnSpc>
            </a:pPr>
            <a:r>
              <a:rPr lang="en-US" sz="4100">
                <a:solidFill>
                  <a:srgbClr val="336276"/>
                </a:solidFill>
                <a:latin typeface="Canva Sans"/>
                <a:ea typeface="Canva Sans"/>
                <a:cs typeface="Canva Sans"/>
                <a:sym typeface="Canva Sans"/>
              </a:rPr>
              <a:t>-Es una jerarquía de poder global, la educación no solo disciplina cuerpos también domestica mentes.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1028700" y="835546"/>
            <a:ext cx="16207838" cy="8142224"/>
          </a:xfrm>
          <a:prstGeom prst="rect">
            <a:avLst/>
          </a:prstGeom>
        </p:spPr>
        <p:txBody>
          <a:bodyPr lIns="0" tIns="0" rIns="0" bIns="0" rtlCol="0" anchor="t">
            <a:spAutoFit/>
          </a:bodyPr>
          <a:lstStyle/>
          <a:p>
            <a:pPr algn="l">
              <a:lnSpc>
                <a:spcPts val="4633"/>
              </a:lnSpc>
            </a:pPr>
            <a:r>
              <a:rPr lang="en-US" sz="4100">
                <a:solidFill>
                  <a:srgbClr val="336276"/>
                </a:solidFill>
                <a:latin typeface="Canva Sans"/>
                <a:ea typeface="Canva Sans"/>
                <a:cs typeface="Canva Sans"/>
                <a:sym typeface="Canva Sans"/>
              </a:rPr>
              <a:t>De adulto tiene conocimientos que son préstamos de un poder que las seleccionó por él.</a:t>
            </a:r>
          </a:p>
          <a:p>
            <a:pPr algn="l">
              <a:lnSpc>
                <a:spcPts val="4633"/>
              </a:lnSpc>
            </a:pPr>
            <a:r>
              <a:rPr lang="en-US" sz="4100">
                <a:solidFill>
                  <a:srgbClr val="336276"/>
                </a:solidFill>
                <a:latin typeface="Canva Sans"/>
                <a:ea typeface="Canva Sans"/>
                <a:cs typeface="Canva Sans"/>
                <a:sym typeface="Canva Sans"/>
              </a:rPr>
              <a:t>La escuela presenta ideologías sutilmente. </a:t>
            </a:r>
          </a:p>
          <a:p>
            <a:pPr algn="l">
              <a:lnSpc>
                <a:spcPts val="4633"/>
              </a:lnSpc>
            </a:pPr>
            <a:endParaRPr lang="en-US" sz="4100">
              <a:solidFill>
                <a:srgbClr val="336276"/>
              </a:solidFill>
              <a:latin typeface="Canva Sans"/>
              <a:ea typeface="Canva Sans"/>
              <a:cs typeface="Canva Sans"/>
              <a:sym typeface="Canva Sans"/>
            </a:endParaRPr>
          </a:p>
          <a:p>
            <a:pPr algn="l">
              <a:lnSpc>
                <a:spcPts val="4633"/>
              </a:lnSpc>
            </a:pPr>
            <a:endParaRPr lang="en-US" sz="4100">
              <a:solidFill>
                <a:srgbClr val="336276"/>
              </a:solidFill>
              <a:latin typeface="Canva Sans"/>
              <a:ea typeface="Canva Sans"/>
              <a:cs typeface="Canva Sans"/>
              <a:sym typeface="Canva Sans"/>
            </a:endParaRPr>
          </a:p>
          <a:p>
            <a:pPr algn="l">
              <a:lnSpc>
                <a:spcPts val="4633"/>
              </a:lnSpc>
            </a:pPr>
            <a:r>
              <a:rPr lang="en-US" sz="4100">
                <a:solidFill>
                  <a:srgbClr val="336276"/>
                </a:solidFill>
                <a:latin typeface="Canva Sans"/>
                <a:ea typeface="Canva Sans"/>
                <a:cs typeface="Canva Sans"/>
                <a:sym typeface="Canva Sans"/>
              </a:rPr>
              <a:t>La educación logra lo que ninguna prisión puede alcanzar, convertir la obediencia en un reflejo natural imposible de separar de la identidad misma.</a:t>
            </a:r>
          </a:p>
          <a:p>
            <a:pPr algn="l">
              <a:lnSpc>
                <a:spcPts val="4633"/>
              </a:lnSpc>
            </a:pPr>
            <a:endParaRPr lang="en-US" sz="4100">
              <a:solidFill>
                <a:srgbClr val="336276"/>
              </a:solidFill>
              <a:latin typeface="Canva Sans"/>
              <a:ea typeface="Canva Sans"/>
              <a:cs typeface="Canva Sans"/>
              <a:sym typeface="Canva Sans"/>
            </a:endParaRPr>
          </a:p>
          <a:p>
            <a:pPr algn="l">
              <a:lnSpc>
                <a:spcPts val="4633"/>
              </a:lnSpc>
            </a:pPr>
            <a:r>
              <a:rPr lang="en-US" sz="4100" b="1">
                <a:solidFill>
                  <a:srgbClr val="336276"/>
                </a:solidFill>
                <a:latin typeface="Canva Sans Bold"/>
                <a:ea typeface="Canva Sans Bold"/>
                <a:cs typeface="Canva Sans Bold"/>
                <a:sym typeface="Canva Sans Bold"/>
              </a:rPr>
              <a:t>Existir es obedecer; </a:t>
            </a:r>
            <a:r>
              <a:rPr lang="en-US" sz="4100">
                <a:solidFill>
                  <a:srgbClr val="336276"/>
                </a:solidFill>
                <a:latin typeface="Canva Sans"/>
                <a:ea typeface="Canva Sans"/>
                <a:cs typeface="Canva Sans"/>
                <a:sym typeface="Canva Sans"/>
              </a:rPr>
              <a:t>la resistencia es una forma de cuestionar una educación distinta capaz de encender la libertad en lugar de sofocarla. </a:t>
            </a:r>
          </a:p>
          <a:p>
            <a:pPr algn="l">
              <a:lnSpc>
                <a:spcPts val="4633"/>
              </a:lnSpc>
            </a:pPr>
            <a:endParaRPr lang="en-US" sz="4100">
              <a:solidFill>
                <a:srgbClr val="336276"/>
              </a:solidFill>
              <a:latin typeface="Canva Sans"/>
              <a:ea typeface="Canva Sans"/>
              <a:cs typeface="Canva Sans"/>
              <a:sym typeface="Canva Sans"/>
            </a:endParaRPr>
          </a:p>
          <a:p>
            <a:pPr algn="l">
              <a:lnSpc>
                <a:spcPts val="4633"/>
              </a:lnSpc>
            </a:pPr>
            <a:endParaRPr lang="en-US" sz="4100">
              <a:solidFill>
                <a:srgbClr val="336276"/>
              </a:solidFill>
              <a:latin typeface="Canva Sans"/>
              <a:ea typeface="Canva Sans"/>
              <a:cs typeface="Canva Sans"/>
              <a:sym typeface="Canva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1028700" y="795350"/>
            <a:ext cx="16230600" cy="1016636"/>
          </a:xfrm>
          <a:prstGeom prst="rect">
            <a:avLst/>
          </a:prstGeom>
        </p:spPr>
        <p:txBody>
          <a:bodyPr lIns="0" tIns="0" rIns="0" bIns="0" rtlCol="0" anchor="t">
            <a:spAutoFit/>
          </a:bodyPr>
          <a:lstStyle/>
          <a:p>
            <a:pPr marL="0" lvl="0" indent="0" algn="ctr">
              <a:lnSpc>
                <a:spcPts val="7520"/>
              </a:lnSpc>
              <a:spcBef>
                <a:spcPct val="0"/>
              </a:spcBef>
            </a:pPr>
            <a:r>
              <a:rPr lang="en-US" sz="8000" b="1">
                <a:solidFill>
                  <a:srgbClr val="336276"/>
                </a:solidFill>
                <a:latin typeface="Canva Sans Bold"/>
                <a:ea typeface="Canva Sans Bold"/>
                <a:cs typeface="Canva Sans Bold"/>
                <a:sym typeface="Canva Sans Bold"/>
              </a:rPr>
              <a:t>Referencias</a:t>
            </a:r>
          </a:p>
        </p:txBody>
      </p:sp>
      <p:sp>
        <p:nvSpPr>
          <p:cNvPr id="6" name="TextBox 6"/>
          <p:cNvSpPr txBox="1"/>
          <p:nvPr/>
        </p:nvSpPr>
        <p:spPr>
          <a:xfrm>
            <a:off x="1451538" y="2083431"/>
            <a:ext cx="15384923" cy="7174869"/>
          </a:xfrm>
          <a:prstGeom prst="rect">
            <a:avLst/>
          </a:prstGeom>
        </p:spPr>
        <p:txBody>
          <a:bodyPr lIns="0" tIns="0" rIns="0" bIns="0" rtlCol="0" anchor="t">
            <a:spAutoFit/>
          </a:bodyPr>
          <a:lstStyle/>
          <a:p>
            <a:pPr algn="l">
              <a:lnSpc>
                <a:spcPts val="5199"/>
              </a:lnSpc>
            </a:pPr>
            <a:r>
              <a:rPr lang="en-US" sz="2599">
                <a:solidFill>
                  <a:srgbClr val="336276"/>
                </a:solidFill>
                <a:latin typeface="Arial"/>
                <a:ea typeface="Arial"/>
                <a:cs typeface="Arial"/>
                <a:sym typeface="Arial"/>
              </a:rPr>
              <a:t>Ávila Fuenmayor, F- (2006). El concepto de poder en Michel Foucault. </a:t>
            </a:r>
            <a:r>
              <a:rPr lang="en-US" sz="2599" i="1">
                <a:solidFill>
                  <a:srgbClr val="336276"/>
                </a:solidFill>
                <a:latin typeface="Arial Italics"/>
                <a:ea typeface="Arial Italics"/>
                <a:cs typeface="Arial Italics"/>
                <a:sym typeface="Arial Italics"/>
              </a:rPr>
              <a:t>Telos, 8</a:t>
            </a:r>
            <a:r>
              <a:rPr lang="en-US" sz="2599">
                <a:solidFill>
                  <a:srgbClr val="336276"/>
                </a:solidFill>
                <a:latin typeface="Arial"/>
                <a:ea typeface="Arial"/>
                <a:cs typeface="Arial"/>
                <a:sym typeface="Arial"/>
              </a:rPr>
              <a:t>(2), 215-234.</a:t>
            </a:r>
          </a:p>
          <a:p>
            <a:pPr algn="l">
              <a:lnSpc>
                <a:spcPts val="5199"/>
              </a:lnSpc>
            </a:pPr>
            <a:endParaRPr lang="en-US" sz="2599">
              <a:solidFill>
                <a:srgbClr val="336276"/>
              </a:solidFill>
              <a:latin typeface="Arial"/>
              <a:ea typeface="Arial"/>
              <a:cs typeface="Arial"/>
              <a:sym typeface="Arial"/>
            </a:endParaRPr>
          </a:p>
          <a:p>
            <a:pPr algn="l">
              <a:lnSpc>
                <a:spcPts val="5199"/>
              </a:lnSpc>
            </a:pPr>
            <a:r>
              <a:rPr lang="en-US" sz="2599">
                <a:solidFill>
                  <a:srgbClr val="336276"/>
                </a:solidFill>
                <a:latin typeface="Arial"/>
                <a:ea typeface="Arial"/>
                <a:cs typeface="Arial"/>
                <a:sym typeface="Arial"/>
              </a:rPr>
              <a:t>Foucault, M. (1988). El sujeto y el poder. </a:t>
            </a:r>
            <a:r>
              <a:rPr lang="en-US" sz="2599" i="1">
                <a:solidFill>
                  <a:srgbClr val="336276"/>
                </a:solidFill>
                <a:latin typeface="Arial Italics"/>
                <a:ea typeface="Arial Italics"/>
                <a:cs typeface="Arial Italics"/>
                <a:sym typeface="Arial Italics"/>
              </a:rPr>
              <a:t>Revista Mexicana de Sociología, 50</a:t>
            </a:r>
            <a:r>
              <a:rPr lang="en-US" sz="2599">
                <a:solidFill>
                  <a:srgbClr val="336276"/>
                </a:solidFill>
                <a:latin typeface="Arial"/>
                <a:ea typeface="Arial"/>
                <a:cs typeface="Arial"/>
                <a:sym typeface="Arial"/>
              </a:rPr>
              <a:t>(3), 3-20.</a:t>
            </a:r>
          </a:p>
          <a:p>
            <a:pPr algn="l">
              <a:lnSpc>
                <a:spcPts val="5199"/>
              </a:lnSpc>
            </a:pPr>
            <a:endParaRPr lang="en-US" sz="2599">
              <a:solidFill>
                <a:srgbClr val="336276"/>
              </a:solidFill>
              <a:latin typeface="Arial"/>
              <a:ea typeface="Arial"/>
              <a:cs typeface="Arial"/>
              <a:sym typeface="Arial"/>
            </a:endParaRPr>
          </a:p>
          <a:p>
            <a:pPr algn="l">
              <a:lnSpc>
                <a:spcPts val="5199"/>
              </a:lnSpc>
            </a:pPr>
            <a:r>
              <a:rPr lang="en-US" sz="2599">
                <a:solidFill>
                  <a:srgbClr val="336276"/>
                </a:solidFill>
                <a:latin typeface="Arial"/>
                <a:ea typeface="Arial"/>
                <a:cs typeface="Arial"/>
                <a:sym typeface="Arial"/>
              </a:rPr>
              <a:t>Gabilondo, A. (1999). </a:t>
            </a:r>
            <a:r>
              <a:rPr lang="en-US" sz="2599" b="1">
                <a:solidFill>
                  <a:srgbClr val="336276"/>
                </a:solidFill>
                <a:latin typeface="Arial Bold"/>
                <a:ea typeface="Arial Bold"/>
                <a:cs typeface="Arial Bold"/>
                <a:sym typeface="Arial Bold"/>
              </a:rPr>
              <a:t>Michel Foucault, est´etica, etica y hermeneutica</a:t>
            </a:r>
            <a:r>
              <a:rPr lang="en-US" sz="2599">
                <a:solidFill>
                  <a:srgbClr val="336276"/>
                </a:solidFill>
                <a:latin typeface="Arial"/>
                <a:ea typeface="Arial"/>
                <a:cs typeface="Arial"/>
                <a:sym typeface="Arial"/>
              </a:rPr>
              <a:t>. Paidos.</a:t>
            </a:r>
          </a:p>
          <a:p>
            <a:pPr algn="l">
              <a:lnSpc>
                <a:spcPts val="5199"/>
              </a:lnSpc>
            </a:pPr>
            <a:endParaRPr lang="en-US" sz="2599">
              <a:solidFill>
                <a:srgbClr val="336276"/>
              </a:solidFill>
              <a:latin typeface="Arial"/>
              <a:ea typeface="Arial"/>
              <a:cs typeface="Arial"/>
              <a:sym typeface="Arial"/>
            </a:endParaRPr>
          </a:p>
          <a:p>
            <a:pPr algn="l">
              <a:lnSpc>
                <a:spcPts val="5199"/>
              </a:lnSpc>
            </a:pPr>
            <a:r>
              <a:rPr lang="en-US" sz="2599">
                <a:solidFill>
                  <a:srgbClr val="336276"/>
                </a:solidFill>
                <a:latin typeface="Arial"/>
                <a:ea typeface="Arial"/>
                <a:cs typeface="Arial"/>
                <a:sym typeface="Arial"/>
              </a:rPr>
              <a:t>García Ferrer, B. (2021). Michel Foucault, pensador del poder. </a:t>
            </a:r>
            <a:r>
              <a:rPr lang="en-US" sz="2599" i="1">
                <a:solidFill>
                  <a:srgbClr val="336276"/>
                </a:solidFill>
                <a:latin typeface="Arial Italics"/>
                <a:ea typeface="Arial Italics"/>
                <a:cs typeface="Arial Italics"/>
                <a:sym typeface="Arial Italics"/>
              </a:rPr>
              <a:t>Utopía y Praxis Latinoamericana, 26</a:t>
            </a:r>
            <a:r>
              <a:rPr lang="en-US" sz="2599">
                <a:solidFill>
                  <a:srgbClr val="336276"/>
                </a:solidFill>
                <a:latin typeface="Arial"/>
                <a:ea typeface="Arial"/>
                <a:cs typeface="Arial"/>
                <a:sym typeface="Arial"/>
              </a:rPr>
              <a:t>(92),  </a:t>
            </a:r>
          </a:p>
          <a:p>
            <a:pPr algn="l">
              <a:lnSpc>
                <a:spcPts val="5199"/>
              </a:lnSpc>
            </a:pPr>
            <a:r>
              <a:rPr lang="en-US" sz="2599">
                <a:solidFill>
                  <a:srgbClr val="336276"/>
                </a:solidFill>
                <a:latin typeface="Arial"/>
                <a:ea typeface="Arial"/>
                <a:cs typeface="Arial"/>
                <a:sym typeface="Arial"/>
              </a:rPr>
              <a:t>                      74-88.</a:t>
            </a:r>
          </a:p>
          <a:p>
            <a:pPr algn="l">
              <a:lnSpc>
                <a:spcPts val="5199"/>
              </a:lnSpc>
            </a:pPr>
            <a:endParaRPr lang="en-US" sz="2599">
              <a:solidFill>
                <a:srgbClr val="336276"/>
              </a:solidFill>
              <a:latin typeface="Arial"/>
              <a:ea typeface="Arial"/>
              <a:cs typeface="Arial"/>
              <a:sym typeface="Arial"/>
            </a:endParaRPr>
          </a:p>
          <a:p>
            <a:pPr algn="l">
              <a:lnSpc>
                <a:spcPts val="5199"/>
              </a:lnSpc>
            </a:pPr>
            <a:r>
              <a:rPr lang="en-US" sz="2599">
                <a:solidFill>
                  <a:srgbClr val="336276"/>
                </a:solidFill>
                <a:latin typeface="Arial"/>
                <a:ea typeface="Arial"/>
                <a:cs typeface="Arial"/>
                <a:sym typeface="Arial"/>
              </a:rPr>
              <a:t>Pastor Martín J. y Ovejero Bernal, A. (2005). Michel Foucault, pensador, intelectual específico y profesor   </a:t>
            </a:r>
          </a:p>
          <a:p>
            <a:pPr algn="l">
              <a:lnSpc>
                <a:spcPts val="5199"/>
              </a:lnSpc>
            </a:pPr>
            <a:r>
              <a:rPr lang="en-US" sz="2599">
                <a:solidFill>
                  <a:srgbClr val="336276"/>
                </a:solidFill>
                <a:latin typeface="Arial"/>
                <a:ea typeface="Arial"/>
                <a:cs typeface="Arial"/>
                <a:sym typeface="Arial"/>
              </a:rPr>
              <a:t>                      universitario comprometido. </a:t>
            </a:r>
            <a:r>
              <a:rPr lang="en-US" sz="2599" i="1">
                <a:solidFill>
                  <a:srgbClr val="336276"/>
                </a:solidFill>
                <a:latin typeface="Arial Italics"/>
                <a:ea typeface="Arial Italics"/>
                <a:cs typeface="Arial Italics"/>
                <a:sym typeface="Arial Italics"/>
              </a:rPr>
              <a:t>Aula abierta, 8</a:t>
            </a:r>
            <a:r>
              <a:rPr lang="en-US" sz="2599">
                <a:solidFill>
                  <a:srgbClr val="336276"/>
                </a:solidFill>
                <a:latin typeface="Arial"/>
                <a:ea typeface="Arial"/>
                <a:cs typeface="Arial"/>
                <a:sym typeface="Arial"/>
              </a:rPr>
              <a:t>(1), 75-86.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4464763" y="1569558"/>
            <a:ext cx="12794537" cy="8149590"/>
          </a:xfrm>
          <a:prstGeom prst="rect">
            <a:avLst/>
          </a:prstGeom>
        </p:spPr>
        <p:txBody>
          <a:bodyPr lIns="0" tIns="0" rIns="0" bIns="0" rtlCol="0" anchor="t">
            <a:spAutoFit/>
          </a:bodyPr>
          <a:lstStyle/>
          <a:p>
            <a:pPr marL="0" lvl="0" indent="0" algn="ctr">
              <a:lnSpc>
                <a:spcPts val="4619"/>
              </a:lnSpc>
            </a:pPr>
            <a:r>
              <a:rPr lang="en-US" sz="4199" u="none" strike="noStrike">
                <a:solidFill>
                  <a:srgbClr val="336276"/>
                </a:solidFill>
                <a:latin typeface="Canva Sans"/>
                <a:ea typeface="Canva Sans"/>
                <a:cs typeface="Canva Sans"/>
                <a:sym typeface="Canva Sans"/>
              </a:rPr>
              <a:t> Las especulaciones filosóficas frías y las investigaciones científicas en las cuales no se reconoce a Dios, son un daño positivo. El mal se agrava cuando, como sucede a menudo, se coloca en las manos de los jóvenes libros aceptados como autoridad y como adecuados para su educación, pero de autores abiertamente incrédulos. Entremezclados con todos los pensamientos presentados por estos hombres, están sus sentimientos venenosos. Estudiar tales libros es como manejar negros carbones; un alumno no puede guardar su mente sin contaminación si piensa en las doctrinas escépticas.  </a:t>
            </a:r>
            <a:r>
              <a:rPr lang="en-US" sz="4199" b="1" u="sng" strike="noStrike">
                <a:solidFill>
                  <a:srgbClr val="336276"/>
                </a:solidFill>
                <a:latin typeface="Canva Sans Bold"/>
                <a:ea typeface="Canva Sans Bold"/>
                <a:cs typeface="Canva Sans Bold"/>
                <a:sym typeface="Canva Sans Bold"/>
                <a:hlinkClick r:id="rId2" tooltip="https://m.egwwritings.org/es/book/162.2094?hl=filosof%C3%ADa&amp;ss=eyJ0b3RhbCI6NDcyLCJwYXJhbXMiOnsicXVlcnkiOiJmaWxvc29mw61hIiwidHlwZSI6ImJhc2ljIiwibGFuZyI6ImVzIiwibGltaXQiOjIwfSwiaW5kZXgiOjE5fQ%3D%3D#2094"/>
              </a:rPr>
              <a:t>Consejos para los Maestros, p. 408.4 </a:t>
            </a:r>
          </a:p>
        </p:txBody>
      </p:sp>
      <p:sp>
        <p:nvSpPr>
          <p:cNvPr id="6" name="Freeform 6"/>
          <p:cNvSpPr/>
          <p:nvPr/>
        </p:nvSpPr>
        <p:spPr>
          <a:xfrm rot="-5400000" flipH="1" flipV="1">
            <a:off x="-37719" y="-2247564"/>
            <a:ext cx="8229600" cy="6096762"/>
          </a:xfrm>
          <a:custGeom>
            <a:avLst/>
            <a:gdLst/>
            <a:ahLst/>
            <a:cxnLst/>
            <a:rect l="l" t="t" r="r" b="b"/>
            <a:pathLst>
              <a:path w="8229600" h="6096762">
                <a:moveTo>
                  <a:pt x="8229600" y="6096762"/>
                </a:moveTo>
                <a:lnTo>
                  <a:pt x="0" y="6096762"/>
                </a:lnTo>
                <a:lnTo>
                  <a:pt x="0" y="0"/>
                </a:lnTo>
                <a:lnTo>
                  <a:pt x="8229600" y="0"/>
                </a:lnTo>
                <a:lnTo>
                  <a:pt x="8229600" y="6096762"/>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Freeform 5"/>
          <p:cNvSpPr/>
          <p:nvPr/>
        </p:nvSpPr>
        <p:spPr>
          <a:xfrm rot="-5400000" flipH="1">
            <a:off x="10526935" y="2092806"/>
            <a:ext cx="8224974" cy="6096762"/>
          </a:xfrm>
          <a:custGeom>
            <a:avLst/>
            <a:gdLst/>
            <a:ahLst/>
            <a:cxnLst/>
            <a:rect l="l" t="t" r="r" b="b"/>
            <a:pathLst>
              <a:path w="8224974" h="6096762">
                <a:moveTo>
                  <a:pt x="8224974" y="0"/>
                </a:moveTo>
                <a:lnTo>
                  <a:pt x="0" y="0"/>
                </a:lnTo>
                <a:lnTo>
                  <a:pt x="0" y="6096762"/>
                </a:lnTo>
                <a:lnTo>
                  <a:pt x="8224974" y="6096762"/>
                </a:lnTo>
                <a:lnTo>
                  <a:pt x="8224974"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028700" y="799804"/>
            <a:ext cx="8115300" cy="8115300"/>
            <a:chOff x="0" y="0"/>
            <a:chExt cx="812800" cy="812800"/>
          </a:xfrm>
        </p:grpSpPr>
        <p:sp>
          <p:nvSpPr>
            <p:cNvPr id="7" name="Freeform 7"/>
            <p:cNvSpPr/>
            <p:nvPr/>
          </p:nvSpPr>
          <p:spPr>
            <a:xfrm>
              <a:off x="0" y="0"/>
              <a:ext cx="812800" cy="812800"/>
            </a:xfrm>
            <a:custGeom>
              <a:avLst/>
              <a:gdLst/>
              <a:ahLst/>
              <a:cxnLst/>
              <a:rect l="l" t="t" r="r" b="b"/>
              <a:pathLst>
                <a:path w="812800" h="812800">
                  <a:moveTo>
                    <a:pt x="21942" y="0"/>
                  </a:moveTo>
                  <a:lnTo>
                    <a:pt x="790858" y="0"/>
                  </a:lnTo>
                  <a:cubicBezTo>
                    <a:pt x="796678" y="0"/>
                    <a:pt x="802259" y="2312"/>
                    <a:pt x="806373" y="6427"/>
                  </a:cubicBezTo>
                  <a:cubicBezTo>
                    <a:pt x="810488" y="10541"/>
                    <a:pt x="812800" y="16122"/>
                    <a:pt x="812800" y="21942"/>
                  </a:cubicBezTo>
                  <a:lnTo>
                    <a:pt x="812800" y="790858"/>
                  </a:lnTo>
                  <a:cubicBezTo>
                    <a:pt x="812800" y="796678"/>
                    <a:pt x="810488" y="802259"/>
                    <a:pt x="806373" y="806373"/>
                  </a:cubicBezTo>
                  <a:cubicBezTo>
                    <a:pt x="802259" y="810488"/>
                    <a:pt x="796678" y="812800"/>
                    <a:pt x="790858" y="812800"/>
                  </a:cubicBezTo>
                  <a:lnTo>
                    <a:pt x="21942" y="812800"/>
                  </a:lnTo>
                  <a:cubicBezTo>
                    <a:pt x="16122" y="812800"/>
                    <a:pt x="10541" y="810488"/>
                    <a:pt x="6427" y="806373"/>
                  </a:cubicBezTo>
                  <a:cubicBezTo>
                    <a:pt x="2312" y="802259"/>
                    <a:pt x="0" y="796678"/>
                    <a:pt x="0" y="790858"/>
                  </a:cubicBezTo>
                  <a:lnTo>
                    <a:pt x="0" y="21942"/>
                  </a:lnTo>
                  <a:cubicBezTo>
                    <a:pt x="0" y="16122"/>
                    <a:pt x="2312" y="10541"/>
                    <a:pt x="6427" y="6427"/>
                  </a:cubicBezTo>
                  <a:cubicBezTo>
                    <a:pt x="10541" y="2312"/>
                    <a:pt x="16122" y="0"/>
                    <a:pt x="21942" y="0"/>
                  </a:cubicBezTo>
                  <a:close/>
                </a:path>
              </a:pathLst>
            </a:custGeom>
            <a:blipFill>
              <a:blip r:embed="rId4"/>
              <a:stretch>
                <a:fillRect l="-24906" r="-24906"/>
              </a:stretch>
            </a:blipFill>
          </p:spPr>
        </p:sp>
      </p:grpSp>
      <p:sp>
        <p:nvSpPr>
          <p:cNvPr id="8" name="TextBox 8"/>
          <p:cNvSpPr txBox="1"/>
          <p:nvPr/>
        </p:nvSpPr>
        <p:spPr>
          <a:xfrm>
            <a:off x="9512813" y="8160838"/>
            <a:ext cx="5820689" cy="644659"/>
          </a:xfrm>
          <a:prstGeom prst="rect">
            <a:avLst/>
          </a:prstGeom>
        </p:spPr>
        <p:txBody>
          <a:bodyPr lIns="0" tIns="0" rIns="0" bIns="0" rtlCol="0" anchor="t">
            <a:spAutoFit/>
          </a:bodyPr>
          <a:lstStyle/>
          <a:p>
            <a:pPr marL="0" lvl="0" indent="0" algn="l">
              <a:lnSpc>
                <a:spcPts val="4794"/>
              </a:lnSpc>
              <a:spcBef>
                <a:spcPct val="0"/>
              </a:spcBef>
            </a:pPr>
            <a:r>
              <a:rPr lang="en-US" sz="5100" b="1">
                <a:solidFill>
                  <a:srgbClr val="336276"/>
                </a:solidFill>
                <a:latin typeface="Canva Sans Bold"/>
                <a:ea typeface="Canva Sans Bold"/>
                <a:cs typeface="Canva Sans Bold"/>
                <a:sym typeface="Canva Sans Bold"/>
              </a:rPr>
              <a:t>Filósofo del Poder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TextBox 5"/>
          <p:cNvSpPr txBox="1"/>
          <p:nvPr/>
        </p:nvSpPr>
        <p:spPr>
          <a:xfrm>
            <a:off x="5232615" y="2357136"/>
            <a:ext cx="8978304" cy="5734654"/>
          </a:xfrm>
          <a:prstGeom prst="rect">
            <a:avLst/>
          </a:prstGeom>
        </p:spPr>
        <p:txBody>
          <a:bodyPr lIns="0" tIns="0" rIns="0" bIns="0" rtlCol="0" anchor="t">
            <a:spAutoFit/>
          </a:bodyPr>
          <a:lstStyle/>
          <a:p>
            <a:pPr marL="0" lvl="0" indent="0" algn="ctr">
              <a:lnSpc>
                <a:spcPts val="6397"/>
              </a:lnSpc>
              <a:spcBef>
                <a:spcPct val="0"/>
              </a:spcBef>
            </a:pPr>
            <a:r>
              <a:rPr lang="en-US" sz="6805" b="1">
                <a:solidFill>
                  <a:srgbClr val="336276"/>
                </a:solidFill>
                <a:latin typeface="Canva Sans Bold"/>
                <a:ea typeface="Canva Sans Bold"/>
                <a:cs typeface="Canva Sans Bold"/>
                <a:sym typeface="Canva Sans Bold"/>
              </a:rPr>
              <a:t>"</a:t>
            </a:r>
            <a:r>
              <a:rPr lang="en-US" sz="6805" b="1" u="none" strike="noStrike">
                <a:solidFill>
                  <a:srgbClr val="336276"/>
                </a:solidFill>
                <a:latin typeface="Canva Sans Bold"/>
                <a:ea typeface="Canva Sans Bold"/>
                <a:cs typeface="Canva Sans Bold"/>
                <a:sym typeface="Canva Sans Bold"/>
              </a:rPr>
              <a:t>La gente sabe lo que hace; con frecuencia sabe por qué hace lo que hace; pero lo que no sabe es qué hace lo que hace".</a:t>
            </a:r>
          </a:p>
        </p:txBody>
      </p:sp>
      <p:sp>
        <p:nvSpPr>
          <p:cNvPr id="6" name="Freeform 6"/>
          <p:cNvSpPr/>
          <p:nvPr/>
        </p:nvSpPr>
        <p:spPr>
          <a:xfrm rot="-5400000">
            <a:off x="10096119" y="6437802"/>
            <a:ext cx="8229600" cy="6096762"/>
          </a:xfrm>
          <a:custGeom>
            <a:avLst/>
            <a:gdLst/>
            <a:ahLst/>
            <a:cxnLst/>
            <a:rect l="l" t="t" r="r" b="b"/>
            <a:pathLst>
              <a:path w="8229600" h="6096762">
                <a:moveTo>
                  <a:pt x="0" y="0"/>
                </a:moveTo>
                <a:lnTo>
                  <a:pt x="8229600" y="0"/>
                </a:lnTo>
                <a:lnTo>
                  <a:pt x="8229600" y="6096762"/>
                </a:lnTo>
                <a:lnTo>
                  <a:pt x="0" y="60967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5400000" flipH="1" flipV="1">
            <a:off x="-37719" y="-2247564"/>
            <a:ext cx="8229600" cy="6096762"/>
          </a:xfrm>
          <a:custGeom>
            <a:avLst/>
            <a:gdLst/>
            <a:ahLst/>
            <a:cxnLst/>
            <a:rect l="l" t="t" r="r" b="b"/>
            <a:pathLst>
              <a:path w="8229600" h="6096762">
                <a:moveTo>
                  <a:pt x="8229600" y="6096762"/>
                </a:moveTo>
                <a:lnTo>
                  <a:pt x="0" y="6096762"/>
                </a:lnTo>
                <a:lnTo>
                  <a:pt x="0" y="0"/>
                </a:lnTo>
                <a:lnTo>
                  <a:pt x="8229600" y="0"/>
                </a:lnTo>
                <a:lnTo>
                  <a:pt x="8229600" y="6096762"/>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511614" y="9111061"/>
            <a:ext cx="13227695" cy="750244"/>
          </a:xfrm>
          <a:prstGeom prst="rect">
            <a:avLst/>
          </a:prstGeom>
        </p:spPr>
        <p:txBody>
          <a:bodyPr lIns="0" tIns="0" rIns="0" bIns="0" rtlCol="0" anchor="t">
            <a:spAutoFit/>
          </a:bodyPr>
          <a:lstStyle/>
          <a:p>
            <a:pPr marL="0" lvl="0" indent="0" algn="ctr">
              <a:lnSpc>
                <a:spcPts val="2919"/>
              </a:lnSpc>
              <a:spcBef>
                <a:spcPct val="0"/>
              </a:spcBef>
            </a:pPr>
            <a:r>
              <a:rPr lang="en-US" sz="3105" dirty="0" err="1">
                <a:solidFill>
                  <a:srgbClr val="336276"/>
                </a:solidFill>
                <a:latin typeface="Canva Sans"/>
                <a:ea typeface="Canva Sans"/>
                <a:cs typeface="Canva Sans"/>
                <a:sym typeface="Canva Sans"/>
              </a:rPr>
              <a:t>E</a:t>
            </a:r>
            <a:r>
              <a:rPr lang="en-US" sz="3105" u="none" strike="noStrike" dirty="0" err="1">
                <a:solidFill>
                  <a:srgbClr val="336276"/>
                </a:solidFill>
                <a:latin typeface="Canva Sans"/>
                <a:ea typeface="Canva Sans"/>
                <a:cs typeface="Canva Sans"/>
                <a:sym typeface="Canva Sans"/>
              </a:rPr>
              <a:t>ncapsula</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su</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análisis</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sobre</a:t>
            </a:r>
            <a:r>
              <a:rPr lang="en-US" sz="3105" u="none" strike="noStrike" dirty="0">
                <a:solidFill>
                  <a:srgbClr val="336276"/>
                </a:solidFill>
                <a:latin typeface="Canva Sans"/>
                <a:ea typeface="Canva Sans"/>
                <a:cs typeface="Canva Sans"/>
                <a:sym typeface="Canva Sans"/>
              </a:rPr>
              <a:t> la </a:t>
            </a:r>
            <a:r>
              <a:rPr lang="en-US" sz="3105" u="none" strike="noStrike" dirty="0" err="1">
                <a:solidFill>
                  <a:srgbClr val="336276"/>
                </a:solidFill>
                <a:latin typeface="Canva Sans"/>
                <a:ea typeface="Canva Sans"/>
                <a:cs typeface="Canva Sans"/>
                <a:sym typeface="Canva Sans"/>
              </a:rPr>
              <a:t>complejidad</a:t>
            </a:r>
            <a:r>
              <a:rPr lang="en-US" sz="3105" u="none" strike="noStrike" dirty="0">
                <a:solidFill>
                  <a:srgbClr val="336276"/>
                </a:solidFill>
                <a:latin typeface="Canva Sans"/>
                <a:ea typeface="Canva Sans"/>
                <a:cs typeface="Canva Sans"/>
                <a:sym typeface="Canva Sans"/>
              </a:rPr>
              <a:t> de las </a:t>
            </a:r>
            <a:r>
              <a:rPr lang="en-US" sz="3105" u="none" strike="noStrike" dirty="0" err="1">
                <a:solidFill>
                  <a:srgbClr val="336276"/>
                </a:solidFill>
                <a:latin typeface="Canva Sans"/>
                <a:ea typeface="Canva Sans"/>
                <a:cs typeface="Canva Sans"/>
                <a:sym typeface="Canva Sans"/>
              </a:rPr>
              <a:t>acciones</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humanas</a:t>
            </a:r>
            <a:r>
              <a:rPr lang="en-US" sz="3105" u="none" strike="noStrike" dirty="0">
                <a:solidFill>
                  <a:srgbClr val="336276"/>
                </a:solidFill>
                <a:latin typeface="Canva Sans"/>
                <a:ea typeface="Canva Sans"/>
                <a:cs typeface="Canva Sans"/>
                <a:sym typeface="Canva Sans"/>
              </a:rPr>
              <a:t> y </a:t>
            </a:r>
            <a:r>
              <a:rPr lang="en-US" sz="3105" u="none" strike="noStrike" dirty="0" err="1">
                <a:solidFill>
                  <a:srgbClr val="336276"/>
                </a:solidFill>
                <a:latin typeface="Canva Sans"/>
                <a:ea typeface="Canva Sans"/>
                <a:cs typeface="Canva Sans"/>
                <a:sym typeface="Canva Sans"/>
              </a:rPr>
              <a:t>el</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poder</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subyacente</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en</a:t>
            </a:r>
            <a:r>
              <a:rPr lang="en-US" sz="3105" u="none" strike="noStrike" dirty="0">
                <a:solidFill>
                  <a:srgbClr val="336276"/>
                </a:solidFill>
                <a:latin typeface="Canva Sans"/>
                <a:ea typeface="Canva Sans"/>
                <a:cs typeface="Canva Sans"/>
                <a:sym typeface="Canva Sans"/>
              </a:rPr>
              <a:t> las </a:t>
            </a:r>
            <a:r>
              <a:rPr lang="en-US" sz="3105" u="none" strike="noStrike" dirty="0" err="1">
                <a:solidFill>
                  <a:srgbClr val="336276"/>
                </a:solidFill>
                <a:latin typeface="Canva Sans"/>
                <a:ea typeface="Canva Sans"/>
                <a:cs typeface="Canva Sans"/>
                <a:sym typeface="Canva Sans"/>
              </a:rPr>
              <a:t>relaciones</a:t>
            </a:r>
            <a:r>
              <a:rPr lang="en-US" sz="3105" u="none" strike="noStrike" dirty="0">
                <a:solidFill>
                  <a:srgbClr val="336276"/>
                </a:solidFill>
                <a:latin typeface="Canva Sans"/>
                <a:ea typeface="Canva Sans"/>
                <a:cs typeface="Canva Sans"/>
                <a:sym typeface="Canva Sans"/>
              </a:rPr>
              <a:t> </a:t>
            </a:r>
            <a:r>
              <a:rPr lang="en-US" sz="3105" u="none" strike="noStrike" dirty="0" err="1">
                <a:solidFill>
                  <a:srgbClr val="336276"/>
                </a:solidFill>
                <a:latin typeface="Canva Sans"/>
                <a:ea typeface="Canva Sans"/>
                <a:cs typeface="Canva Sans"/>
                <a:sym typeface="Canva Sans"/>
              </a:rPr>
              <a:t>sociales</a:t>
            </a:r>
            <a:r>
              <a:rPr lang="en-US" sz="3105" u="none" strike="noStrike" dirty="0">
                <a:solidFill>
                  <a:srgbClr val="336276"/>
                </a:solidFill>
                <a:latin typeface="Canva Sans"/>
                <a:ea typeface="Canva Sans"/>
                <a:cs typeface="Canva Sans"/>
                <a:sym typeface="Canva Sans"/>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grpSp>
        <p:nvGrpSpPr>
          <p:cNvPr id="5" name="Group 5"/>
          <p:cNvGrpSpPr/>
          <p:nvPr/>
        </p:nvGrpSpPr>
        <p:grpSpPr>
          <a:xfrm>
            <a:off x="13061380" y="2550508"/>
            <a:ext cx="1740278" cy="966526"/>
            <a:chOff x="0" y="0"/>
            <a:chExt cx="458345" cy="254558"/>
          </a:xfrm>
        </p:grpSpPr>
        <p:sp>
          <p:nvSpPr>
            <p:cNvPr id="6" name="Freeform 6"/>
            <p:cNvSpPr/>
            <p:nvPr/>
          </p:nvSpPr>
          <p:spPr>
            <a:xfrm>
              <a:off x="0" y="0"/>
              <a:ext cx="458345" cy="254558"/>
            </a:xfrm>
            <a:custGeom>
              <a:avLst/>
              <a:gdLst/>
              <a:ahLst/>
              <a:cxnLst/>
              <a:rect l="l" t="t" r="r" b="b"/>
              <a:pathLst>
                <a:path w="458345" h="254558">
                  <a:moveTo>
                    <a:pt x="127279" y="0"/>
                  </a:moveTo>
                  <a:lnTo>
                    <a:pt x="331066" y="0"/>
                  </a:lnTo>
                  <a:cubicBezTo>
                    <a:pt x="401360" y="0"/>
                    <a:pt x="458345" y="56985"/>
                    <a:pt x="458345" y="127279"/>
                  </a:cubicBezTo>
                  <a:lnTo>
                    <a:pt x="458345" y="127279"/>
                  </a:lnTo>
                  <a:cubicBezTo>
                    <a:pt x="458345" y="161036"/>
                    <a:pt x="444935" y="193410"/>
                    <a:pt x="421066" y="217279"/>
                  </a:cubicBezTo>
                  <a:cubicBezTo>
                    <a:pt x="397196" y="241149"/>
                    <a:pt x="364822" y="254558"/>
                    <a:pt x="331066" y="254558"/>
                  </a:cubicBezTo>
                  <a:lnTo>
                    <a:pt x="127279" y="254558"/>
                  </a:lnTo>
                  <a:cubicBezTo>
                    <a:pt x="93523" y="254558"/>
                    <a:pt x="61149" y="241149"/>
                    <a:pt x="37279" y="217279"/>
                  </a:cubicBezTo>
                  <a:cubicBezTo>
                    <a:pt x="13410" y="193410"/>
                    <a:pt x="0" y="161036"/>
                    <a:pt x="0" y="127279"/>
                  </a:cubicBezTo>
                  <a:lnTo>
                    <a:pt x="0" y="127279"/>
                  </a:lnTo>
                  <a:cubicBezTo>
                    <a:pt x="0" y="93523"/>
                    <a:pt x="13410" y="61149"/>
                    <a:pt x="37279" y="37279"/>
                  </a:cubicBezTo>
                  <a:cubicBezTo>
                    <a:pt x="61149" y="13410"/>
                    <a:pt x="93523" y="0"/>
                    <a:pt x="127279" y="0"/>
                  </a:cubicBezTo>
                  <a:close/>
                </a:path>
              </a:pathLst>
            </a:custGeom>
            <a:solidFill>
              <a:srgbClr val="000000">
                <a:alpha val="0"/>
              </a:srgbClr>
            </a:solidFill>
          </p:spPr>
        </p:sp>
        <p:sp>
          <p:nvSpPr>
            <p:cNvPr id="7" name="TextBox 7"/>
            <p:cNvSpPr txBox="1"/>
            <p:nvPr/>
          </p:nvSpPr>
          <p:spPr>
            <a:xfrm>
              <a:off x="0" y="-47625"/>
              <a:ext cx="458345" cy="302183"/>
            </a:xfrm>
            <a:prstGeom prst="rect">
              <a:avLst/>
            </a:prstGeom>
          </p:spPr>
          <p:txBody>
            <a:bodyPr lIns="254000" tIns="254000" rIns="254000" bIns="254000" rtlCol="0" anchor="t"/>
            <a:lstStyle/>
            <a:p>
              <a:pPr algn="l">
                <a:lnSpc>
                  <a:spcPts val="4199"/>
                </a:lnSpc>
              </a:pPr>
              <a:r>
                <a:rPr lang="en-US" sz="2999" b="1">
                  <a:solidFill>
                    <a:srgbClr val="336276"/>
                  </a:solidFill>
                  <a:latin typeface="Canva Sans Bold"/>
                  <a:ea typeface="Canva Sans Bold"/>
                  <a:cs typeface="Canva Sans Bold"/>
                  <a:sym typeface="Canva Sans Bold"/>
                </a:rPr>
                <a:t>1960</a:t>
              </a:r>
            </a:p>
          </p:txBody>
        </p:sp>
      </p:grpSp>
      <p:grpSp>
        <p:nvGrpSpPr>
          <p:cNvPr id="8" name="Group 8"/>
          <p:cNvGrpSpPr/>
          <p:nvPr/>
        </p:nvGrpSpPr>
        <p:grpSpPr>
          <a:xfrm>
            <a:off x="4071439" y="2602264"/>
            <a:ext cx="1740278" cy="966526"/>
            <a:chOff x="0" y="0"/>
            <a:chExt cx="458345" cy="254558"/>
          </a:xfrm>
        </p:grpSpPr>
        <p:sp>
          <p:nvSpPr>
            <p:cNvPr id="9" name="Freeform 9"/>
            <p:cNvSpPr/>
            <p:nvPr/>
          </p:nvSpPr>
          <p:spPr>
            <a:xfrm>
              <a:off x="0" y="0"/>
              <a:ext cx="458345" cy="254558"/>
            </a:xfrm>
            <a:custGeom>
              <a:avLst/>
              <a:gdLst/>
              <a:ahLst/>
              <a:cxnLst/>
              <a:rect l="l" t="t" r="r" b="b"/>
              <a:pathLst>
                <a:path w="458345" h="254558">
                  <a:moveTo>
                    <a:pt x="127279" y="0"/>
                  </a:moveTo>
                  <a:lnTo>
                    <a:pt x="331066" y="0"/>
                  </a:lnTo>
                  <a:cubicBezTo>
                    <a:pt x="401360" y="0"/>
                    <a:pt x="458345" y="56985"/>
                    <a:pt x="458345" y="127279"/>
                  </a:cubicBezTo>
                  <a:lnTo>
                    <a:pt x="458345" y="127279"/>
                  </a:lnTo>
                  <a:cubicBezTo>
                    <a:pt x="458345" y="161036"/>
                    <a:pt x="444935" y="193410"/>
                    <a:pt x="421066" y="217279"/>
                  </a:cubicBezTo>
                  <a:cubicBezTo>
                    <a:pt x="397196" y="241149"/>
                    <a:pt x="364822" y="254558"/>
                    <a:pt x="331066" y="254558"/>
                  </a:cubicBezTo>
                  <a:lnTo>
                    <a:pt x="127279" y="254558"/>
                  </a:lnTo>
                  <a:cubicBezTo>
                    <a:pt x="93523" y="254558"/>
                    <a:pt x="61149" y="241149"/>
                    <a:pt x="37279" y="217279"/>
                  </a:cubicBezTo>
                  <a:cubicBezTo>
                    <a:pt x="13410" y="193410"/>
                    <a:pt x="0" y="161036"/>
                    <a:pt x="0" y="127279"/>
                  </a:cubicBezTo>
                  <a:lnTo>
                    <a:pt x="0" y="127279"/>
                  </a:lnTo>
                  <a:cubicBezTo>
                    <a:pt x="0" y="93523"/>
                    <a:pt x="13410" y="61149"/>
                    <a:pt x="37279" y="37279"/>
                  </a:cubicBezTo>
                  <a:cubicBezTo>
                    <a:pt x="61149" y="13410"/>
                    <a:pt x="93523" y="0"/>
                    <a:pt x="127279" y="0"/>
                  </a:cubicBezTo>
                  <a:close/>
                </a:path>
              </a:pathLst>
            </a:custGeom>
            <a:solidFill>
              <a:srgbClr val="000000">
                <a:alpha val="0"/>
              </a:srgbClr>
            </a:solidFill>
          </p:spPr>
        </p:sp>
        <p:sp>
          <p:nvSpPr>
            <p:cNvPr id="10" name="TextBox 10"/>
            <p:cNvSpPr txBox="1"/>
            <p:nvPr/>
          </p:nvSpPr>
          <p:spPr>
            <a:xfrm>
              <a:off x="0" y="-47625"/>
              <a:ext cx="458345" cy="302183"/>
            </a:xfrm>
            <a:prstGeom prst="rect">
              <a:avLst/>
            </a:prstGeom>
          </p:spPr>
          <p:txBody>
            <a:bodyPr lIns="254000" tIns="254000" rIns="254000" bIns="254000" rtlCol="0" anchor="t"/>
            <a:lstStyle/>
            <a:p>
              <a:pPr algn="r">
                <a:lnSpc>
                  <a:spcPts val="4199"/>
                </a:lnSpc>
              </a:pPr>
              <a:r>
                <a:rPr lang="en-US" sz="2999" b="1">
                  <a:solidFill>
                    <a:srgbClr val="336276"/>
                  </a:solidFill>
                  <a:latin typeface="Canva Sans Bold"/>
                  <a:ea typeface="Canva Sans Bold"/>
                  <a:cs typeface="Canva Sans Bold"/>
                  <a:sym typeface="Canva Sans Bold"/>
                </a:rPr>
                <a:t>1926</a:t>
              </a:r>
            </a:p>
          </p:txBody>
        </p:sp>
      </p:grpSp>
      <p:sp>
        <p:nvSpPr>
          <p:cNvPr id="11" name="AutoShape 11"/>
          <p:cNvSpPr/>
          <p:nvPr/>
        </p:nvSpPr>
        <p:spPr>
          <a:xfrm flipH="1">
            <a:off x="10109644" y="3033771"/>
            <a:ext cx="2951736" cy="1432655"/>
          </a:xfrm>
          <a:prstGeom prst="line">
            <a:avLst/>
          </a:prstGeom>
          <a:ln w="38100" cap="rnd">
            <a:solidFill>
              <a:srgbClr val="336276"/>
            </a:solidFill>
            <a:prstDash val="solid"/>
            <a:headEnd type="none" w="sm" len="sm"/>
            <a:tailEnd type="oval" w="lg" len="lg"/>
          </a:ln>
        </p:spPr>
      </p:sp>
      <p:sp>
        <p:nvSpPr>
          <p:cNvPr id="12" name="AutoShape 12"/>
          <p:cNvSpPr/>
          <p:nvPr/>
        </p:nvSpPr>
        <p:spPr>
          <a:xfrm>
            <a:off x="5811717" y="3219421"/>
            <a:ext cx="1882752" cy="1515054"/>
          </a:xfrm>
          <a:prstGeom prst="line">
            <a:avLst/>
          </a:prstGeom>
          <a:ln w="38100" cap="rnd">
            <a:solidFill>
              <a:srgbClr val="336276"/>
            </a:solidFill>
            <a:prstDash val="solid"/>
            <a:headEnd type="none" w="sm" len="sm"/>
            <a:tailEnd type="oval" w="lg" len="lg"/>
          </a:ln>
        </p:spPr>
      </p:sp>
      <p:sp>
        <p:nvSpPr>
          <p:cNvPr id="13" name="Freeform 13"/>
          <p:cNvSpPr/>
          <p:nvPr/>
        </p:nvSpPr>
        <p:spPr>
          <a:xfrm>
            <a:off x="7608787" y="3418902"/>
            <a:ext cx="2500857" cy="2798162"/>
          </a:xfrm>
          <a:custGeom>
            <a:avLst/>
            <a:gdLst/>
            <a:ahLst/>
            <a:cxnLst/>
            <a:rect l="l" t="t" r="r" b="b"/>
            <a:pathLst>
              <a:path w="2500857" h="2798162">
                <a:moveTo>
                  <a:pt x="0" y="0"/>
                </a:moveTo>
                <a:lnTo>
                  <a:pt x="2500857" y="0"/>
                </a:lnTo>
                <a:lnTo>
                  <a:pt x="2500857" y="2798162"/>
                </a:lnTo>
                <a:lnTo>
                  <a:pt x="0" y="27981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28700" y="865146"/>
            <a:ext cx="16230600" cy="1016636"/>
          </a:xfrm>
          <a:prstGeom prst="rect">
            <a:avLst/>
          </a:prstGeom>
        </p:spPr>
        <p:txBody>
          <a:bodyPr lIns="0" tIns="0" rIns="0" bIns="0" rtlCol="0" anchor="t">
            <a:spAutoFit/>
          </a:bodyPr>
          <a:lstStyle/>
          <a:p>
            <a:pPr marL="0" lvl="0" indent="0" algn="ctr">
              <a:lnSpc>
                <a:spcPts val="7520"/>
              </a:lnSpc>
              <a:spcBef>
                <a:spcPct val="0"/>
              </a:spcBef>
            </a:pPr>
            <a:r>
              <a:rPr lang="en-US" sz="8000" b="1">
                <a:solidFill>
                  <a:srgbClr val="336276"/>
                </a:solidFill>
                <a:latin typeface="Canva Sans Bold"/>
                <a:ea typeface="Canva Sans Bold"/>
                <a:cs typeface="Canva Sans Bold"/>
                <a:sym typeface="Canva Sans Bold"/>
              </a:rPr>
              <a:t>Biografía</a:t>
            </a:r>
          </a:p>
        </p:txBody>
      </p:sp>
      <p:sp>
        <p:nvSpPr>
          <p:cNvPr id="15" name="TextBox 15"/>
          <p:cNvSpPr txBox="1"/>
          <p:nvPr/>
        </p:nvSpPr>
        <p:spPr>
          <a:xfrm>
            <a:off x="575528" y="5321995"/>
            <a:ext cx="5236190" cy="2006093"/>
          </a:xfrm>
          <a:prstGeom prst="rect">
            <a:avLst/>
          </a:prstGeom>
        </p:spPr>
        <p:txBody>
          <a:bodyPr lIns="0" tIns="0" rIns="0" bIns="0" rtlCol="0" anchor="t">
            <a:spAutoFit/>
          </a:bodyPr>
          <a:lstStyle/>
          <a:p>
            <a:pPr algn="l">
              <a:lnSpc>
                <a:spcPts val="3164"/>
              </a:lnSpc>
            </a:pPr>
            <a:r>
              <a:rPr lang="en-US" sz="2800" b="1">
                <a:solidFill>
                  <a:srgbClr val="000000"/>
                </a:solidFill>
                <a:latin typeface="Canva Sans Bold"/>
                <a:ea typeface="Canva Sans Bold"/>
                <a:cs typeface="Canva Sans Bold"/>
                <a:sym typeface="Canva Sans Bold"/>
              </a:rPr>
              <a:t>Ingresó en la École Normale Supérieure, donde estudió filosofía y psicología, enfrentando dificultades personales.</a:t>
            </a:r>
          </a:p>
        </p:txBody>
      </p:sp>
      <p:sp>
        <p:nvSpPr>
          <p:cNvPr id="16" name="TextBox 16"/>
          <p:cNvSpPr txBox="1"/>
          <p:nvPr/>
        </p:nvSpPr>
        <p:spPr>
          <a:xfrm>
            <a:off x="1028700" y="2362798"/>
            <a:ext cx="3439299" cy="1205993"/>
          </a:xfrm>
          <a:prstGeom prst="rect">
            <a:avLst/>
          </a:prstGeom>
        </p:spPr>
        <p:txBody>
          <a:bodyPr lIns="0" tIns="0" rIns="0" bIns="0" rtlCol="0" anchor="t">
            <a:spAutoFit/>
          </a:bodyPr>
          <a:lstStyle/>
          <a:p>
            <a:pPr algn="r">
              <a:lnSpc>
                <a:spcPts val="3164"/>
              </a:lnSpc>
            </a:pPr>
            <a:r>
              <a:rPr lang="en-US" sz="2800" b="1">
                <a:solidFill>
                  <a:srgbClr val="000000"/>
                </a:solidFill>
                <a:latin typeface="Canva Sans Bold"/>
                <a:ea typeface="Canva Sans Bold"/>
                <a:cs typeface="Canva Sans Bold"/>
                <a:sym typeface="Canva Sans Bold"/>
              </a:rPr>
              <a:t>Nació en Poitiers, Francia, el 15 de octubre. </a:t>
            </a:r>
          </a:p>
        </p:txBody>
      </p:sp>
      <p:grpSp>
        <p:nvGrpSpPr>
          <p:cNvPr id="17" name="Group 17"/>
          <p:cNvGrpSpPr/>
          <p:nvPr/>
        </p:nvGrpSpPr>
        <p:grpSpPr>
          <a:xfrm>
            <a:off x="4071439" y="4617945"/>
            <a:ext cx="1740278" cy="966526"/>
            <a:chOff x="0" y="0"/>
            <a:chExt cx="458345" cy="254558"/>
          </a:xfrm>
        </p:grpSpPr>
        <p:sp>
          <p:nvSpPr>
            <p:cNvPr id="18" name="Freeform 18"/>
            <p:cNvSpPr/>
            <p:nvPr/>
          </p:nvSpPr>
          <p:spPr>
            <a:xfrm>
              <a:off x="0" y="0"/>
              <a:ext cx="458345" cy="254558"/>
            </a:xfrm>
            <a:custGeom>
              <a:avLst/>
              <a:gdLst/>
              <a:ahLst/>
              <a:cxnLst/>
              <a:rect l="l" t="t" r="r" b="b"/>
              <a:pathLst>
                <a:path w="458345" h="254558">
                  <a:moveTo>
                    <a:pt x="127279" y="0"/>
                  </a:moveTo>
                  <a:lnTo>
                    <a:pt x="331066" y="0"/>
                  </a:lnTo>
                  <a:cubicBezTo>
                    <a:pt x="401360" y="0"/>
                    <a:pt x="458345" y="56985"/>
                    <a:pt x="458345" y="127279"/>
                  </a:cubicBezTo>
                  <a:lnTo>
                    <a:pt x="458345" y="127279"/>
                  </a:lnTo>
                  <a:cubicBezTo>
                    <a:pt x="458345" y="161036"/>
                    <a:pt x="444935" y="193410"/>
                    <a:pt x="421066" y="217279"/>
                  </a:cubicBezTo>
                  <a:cubicBezTo>
                    <a:pt x="397196" y="241149"/>
                    <a:pt x="364822" y="254558"/>
                    <a:pt x="331066" y="254558"/>
                  </a:cubicBezTo>
                  <a:lnTo>
                    <a:pt x="127279" y="254558"/>
                  </a:lnTo>
                  <a:cubicBezTo>
                    <a:pt x="93523" y="254558"/>
                    <a:pt x="61149" y="241149"/>
                    <a:pt x="37279" y="217279"/>
                  </a:cubicBezTo>
                  <a:cubicBezTo>
                    <a:pt x="13410" y="193410"/>
                    <a:pt x="0" y="161036"/>
                    <a:pt x="0" y="127279"/>
                  </a:cubicBezTo>
                  <a:lnTo>
                    <a:pt x="0" y="127279"/>
                  </a:lnTo>
                  <a:cubicBezTo>
                    <a:pt x="0" y="93523"/>
                    <a:pt x="13410" y="61149"/>
                    <a:pt x="37279" y="37279"/>
                  </a:cubicBezTo>
                  <a:cubicBezTo>
                    <a:pt x="61149" y="13410"/>
                    <a:pt x="93523" y="0"/>
                    <a:pt x="127279" y="0"/>
                  </a:cubicBezTo>
                  <a:close/>
                </a:path>
              </a:pathLst>
            </a:custGeom>
            <a:solidFill>
              <a:srgbClr val="000000">
                <a:alpha val="0"/>
              </a:srgbClr>
            </a:solidFill>
          </p:spPr>
        </p:sp>
        <p:sp>
          <p:nvSpPr>
            <p:cNvPr id="19" name="TextBox 19"/>
            <p:cNvSpPr txBox="1"/>
            <p:nvPr/>
          </p:nvSpPr>
          <p:spPr>
            <a:xfrm>
              <a:off x="0" y="-47625"/>
              <a:ext cx="458345" cy="302183"/>
            </a:xfrm>
            <a:prstGeom prst="rect">
              <a:avLst/>
            </a:prstGeom>
          </p:spPr>
          <p:txBody>
            <a:bodyPr lIns="254000" tIns="254000" rIns="254000" bIns="254000" rtlCol="0" anchor="t"/>
            <a:lstStyle/>
            <a:p>
              <a:pPr algn="r">
                <a:lnSpc>
                  <a:spcPts val="4199"/>
                </a:lnSpc>
              </a:pPr>
              <a:r>
                <a:rPr lang="en-US" sz="2999" b="1">
                  <a:solidFill>
                    <a:srgbClr val="336276"/>
                  </a:solidFill>
                  <a:latin typeface="Canva Sans Bold"/>
                  <a:ea typeface="Canva Sans Bold"/>
                  <a:cs typeface="Canva Sans Bold"/>
                  <a:sym typeface="Canva Sans Bold"/>
                </a:rPr>
                <a:t>1946</a:t>
              </a:r>
            </a:p>
          </p:txBody>
        </p:sp>
      </p:grpSp>
      <p:sp>
        <p:nvSpPr>
          <p:cNvPr id="20" name="AutoShape 20"/>
          <p:cNvSpPr/>
          <p:nvPr/>
        </p:nvSpPr>
        <p:spPr>
          <a:xfrm flipH="1" flipV="1">
            <a:off x="5811717" y="5302945"/>
            <a:ext cx="2293607" cy="193531"/>
          </a:xfrm>
          <a:prstGeom prst="line">
            <a:avLst/>
          </a:prstGeom>
          <a:ln w="38100" cap="rnd">
            <a:solidFill>
              <a:srgbClr val="336276"/>
            </a:solidFill>
            <a:prstDash val="solid"/>
            <a:headEnd type="none" w="sm" len="sm"/>
            <a:tailEnd type="oval" w="lg" len="lg"/>
          </a:ln>
        </p:spPr>
      </p:sp>
      <p:sp>
        <p:nvSpPr>
          <p:cNvPr id="21" name="TextBox 21"/>
          <p:cNvSpPr txBox="1"/>
          <p:nvPr/>
        </p:nvSpPr>
        <p:spPr>
          <a:xfrm>
            <a:off x="7230535" y="6795552"/>
            <a:ext cx="3960497" cy="805951"/>
          </a:xfrm>
          <a:prstGeom prst="rect">
            <a:avLst/>
          </a:prstGeom>
        </p:spPr>
        <p:txBody>
          <a:bodyPr lIns="0" tIns="0" rIns="0" bIns="0" rtlCol="0" anchor="t">
            <a:spAutoFit/>
          </a:bodyPr>
          <a:lstStyle/>
          <a:p>
            <a:pPr algn="just">
              <a:lnSpc>
                <a:spcPts val="3165"/>
              </a:lnSpc>
            </a:pPr>
            <a:r>
              <a:rPr lang="en-US" sz="2801" b="1" dirty="0" err="1">
                <a:solidFill>
                  <a:srgbClr val="000000"/>
                </a:solidFill>
                <a:latin typeface="Canva Sans Bold"/>
                <a:ea typeface="Canva Sans Bold"/>
                <a:cs typeface="Canva Sans Bold"/>
                <a:sym typeface="Canva Sans Bold"/>
              </a:rPr>
              <a:t>Falleció</a:t>
            </a:r>
            <a:r>
              <a:rPr lang="en-US" sz="2801" b="1" dirty="0">
                <a:solidFill>
                  <a:srgbClr val="000000"/>
                </a:solidFill>
                <a:latin typeface="Canva Sans Bold"/>
                <a:ea typeface="Canva Sans Bold"/>
                <a:cs typeface="Canva Sans Bold"/>
                <a:sym typeface="Canva Sans Bold"/>
              </a:rPr>
              <a:t> </a:t>
            </a:r>
            <a:r>
              <a:rPr lang="en-US" sz="2801" b="1" dirty="0" err="1">
                <a:solidFill>
                  <a:srgbClr val="000000"/>
                </a:solidFill>
                <a:latin typeface="Canva Sans Bold"/>
                <a:ea typeface="Canva Sans Bold"/>
                <a:cs typeface="Canva Sans Bold"/>
                <a:sym typeface="Canva Sans Bold"/>
              </a:rPr>
              <a:t>en</a:t>
            </a:r>
            <a:r>
              <a:rPr lang="en-US" sz="2801" b="1" dirty="0">
                <a:solidFill>
                  <a:srgbClr val="000000"/>
                </a:solidFill>
                <a:latin typeface="Canva Sans Bold"/>
                <a:ea typeface="Canva Sans Bold"/>
                <a:cs typeface="Canva Sans Bold"/>
                <a:sym typeface="Canva Sans Bold"/>
              </a:rPr>
              <a:t> </a:t>
            </a:r>
            <a:r>
              <a:rPr lang="en-US" sz="2801" b="1" dirty="0" err="1">
                <a:solidFill>
                  <a:srgbClr val="000000"/>
                </a:solidFill>
                <a:latin typeface="Canva Sans Bold"/>
                <a:ea typeface="Canva Sans Bold"/>
                <a:cs typeface="Canva Sans Bold"/>
                <a:sym typeface="Canva Sans Bold"/>
              </a:rPr>
              <a:t>París</a:t>
            </a:r>
            <a:r>
              <a:rPr lang="en-US" sz="2801" b="1" dirty="0">
                <a:solidFill>
                  <a:srgbClr val="000000"/>
                </a:solidFill>
                <a:latin typeface="Canva Sans Bold"/>
                <a:ea typeface="Canva Sans Bold"/>
                <a:cs typeface="Canva Sans Bold"/>
                <a:sym typeface="Canva Sans Bold"/>
              </a:rPr>
              <a:t> </a:t>
            </a:r>
            <a:r>
              <a:rPr lang="en-US" sz="2801" b="1" dirty="0" err="1">
                <a:solidFill>
                  <a:srgbClr val="000000"/>
                </a:solidFill>
                <a:latin typeface="Canva Sans Bold"/>
                <a:ea typeface="Canva Sans Bold"/>
                <a:cs typeface="Canva Sans Bold"/>
                <a:sym typeface="Canva Sans Bold"/>
              </a:rPr>
              <a:t>el</a:t>
            </a:r>
            <a:r>
              <a:rPr lang="en-US" sz="2801" b="1" dirty="0">
                <a:solidFill>
                  <a:srgbClr val="000000"/>
                </a:solidFill>
                <a:latin typeface="Canva Sans Bold"/>
                <a:ea typeface="Canva Sans Bold"/>
                <a:cs typeface="Canva Sans Bold"/>
                <a:sym typeface="Canva Sans Bold"/>
              </a:rPr>
              <a:t> 25 de </a:t>
            </a:r>
            <a:r>
              <a:rPr lang="en-US" sz="2801" b="1" dirty="0" err="1">
                <a:solidFill>
                  <a:srgbClr val="000000"/>
                </a:solidFill>
                <a:latin typeface="Canva Sans Bold"/>
                <a:ea typeface="Canva Sans Bold"/>
                <a:cs typeface="Canva Sans Bold"/>
                <a:sym typeface="Canva Sans Bold"/>
              </a:rPr>
              <a:t>junio</a:t>
            </a:r>
            <a:r>
              <a:rPr lang="en-US" sz="2801" b="1" dirty="0">
                <a:solidFill>
                  <a:srgbClr val="000000"/>
                </a:solidFill>
                <a:latin typeface="Canva Sans Bold"/>
                <a:ea typeface="Canva Sans Bold"/>
                <a:cs typeface="Canva Sans Bold"/>
                <a:sym typeface="Canva Sans Bold"/>
              </a:rPr>
              <a:t>.</a:t>
            </a:r>
          </a:p>
        </p:txBody>
      </p:sp>
      <p:sp>
        <p:nvSpPr>
          <p:cNvPr id="22" name="AutoShape 22"/>
          <p:cNvSpPr/>
          <p:nvPr/>
        </p:nvSpPr>
        <p:spPr>
          <a:xfrm>
            <a:off x="9641552" y="5508687"/>
            <a:ext cx="2158127" cy="1064596"/>
          </a:xfrm>
          <a:prstGeom prst="line">
            <a:avLst/>
          </a:prstGeom>
          <a:ln w="38100" cap="rnd">
            <a:solidFill>
              <a:srgbClr val="336276"/>
            </a:solidFill>
            <a:prstDash val="solid"/>
            <a:headEnd type="none" w="sm" len="sm"/>
            <a:tailEnd type="oval" w="lg" len="lg"/>
          </a:ln>
        </p:spPr>
      </p:sp>
      <p:grpSp>
        <p:nvGrpSpPr>
          <p:cNvPr id="23" name="Group 23"/>
          <p:cNvGrpSpPr/>
          <p:nvPr/>
        </p:nvGrpSpPr>
        <p:grpSpPr>
          <a:xfrm>
            <a:off x="10793634" y="6649018"/>
            <a:ext cx="1740278" cy="966526"/>
            <a:chOff x="0" y="0"/>
            <a:chExt cx="458345" cy="254558"/>
          </a:xfrm>
        </p:grpSpPr>
        <p:sp>
          <p:nvSpPr>
            <p:cNvPr id="24" name="Freeform 24"/>
            <p:cNvSpPr/>
            <p:nvPr/>
          </p:nvSpPr>
          <p:spPr>
            <a:xfrm>
              <a:off x="0" y="0"/>
              <a:ext cx="458345" cy="254558"/>
            </a:xfrm>
            <a:custGeom>
              <a:avLst/>
              <a:gdLst/>
              <a:ahLst/>
              <a:cxnLst/>
              <a:rect l="l" t="t" r="r" b="b"/>
              <a:pathLst>
                <a:path w="458345" h="254558">
                  <a:moveTo>
                    <a:pt x="127279" y="0"/>
                  </a:moveTo>
                  <a:lnTo>
                    <a:pt x="331066" y="0"/>
                  </a:lnTo>
                  <a:cubicBezTo>
                    <a:pt x="401360" y="0"/>
                    <a:pt x="458345" y="56985"/>
                    <a:pt x="458345" y="127279"/>
                  </a:cubicBezTo>
                  <a:lnTo>
                    <a:pt x="458345" y="127279"/>
                  </a:lnTo>
                  <a:cubicBezTo>
                    <a:pt x="458345" y="161036"/>
                    <a:pt x="444935" y="193410"/>
                    <a:pt x="421066" y="217279"/>
                  </a:cubicBezTo>
                  <a:cubicBezTo>
                    <a:pt x="397196" y="241149"/>
                    <a:pt x="364822" y="254558"/>
                    <a:pt x="331066" y="254558"/>
                  </a:cubicBezTo>
                  <a:lnTo>
                    <a:pt x="127279" y="254558"/>
                  </a:lnTo>
                  <a:cubicBezTo>
                    <a:pt x="93523" y="254558"/>
                    <a:pt x="61149" y="241149"/>
                    <a:pt x="37279" y="217279"/>
                  </a:cubicBezTo>
                  <a:cubicBezTo>
                    <a:pt x="13410" y="193410"/>
                    <a:pt x="0" y="161036"/>
                    <a:pt x="0" y="127279"/>
                  </a:cubicBezTo>
                  <a:lnTo>
                    <a:pt x="0" y="127279"/>
                  </a:lnTo>
                  <a:cubicBezTo>
                    <a:pt x="0" y="93523"/>
                    <a:pt x="13410" y="61149"/>
                    <a:pt x="37279" y="37279"/>
                  </a:cubicBezTo>
                  <a:cubicBezTo>
                    <a:pt x="61149" y="13410"/>
                    <a:pt x="93523" y="0"/>
                    <a:pt x="127279" y="0"/>
                  </a:cubicBezTo>
                  <a:close/>
                </a:path>
              </a:pathLst>
            </a:custGeom>
            <a:solidFill>
              <a:srgbClr val="000000">
                <a:alpha val="0"/>
              </a:srgbClr>
            </a:solidFill>
          </p:spPr>
        </p:sp>
        <p:sp>
          <p:nvSpPr>
            <p:cNvPr id="25" name="TextBox 25"/>
            <p:cNvSpPr txBox="1"/>
            <p:nvPr/>
          </p:nvSpPr>
          <p:spPr>
            <a:xfrm>
              <a:off x="0" y="-47625"/>
              <a:ext cx="458345" cy="302183"/>
            </a:xfrm>
            <a:prstGeom prst="rect">
              <a:avLst/>
            </a:prstGeom>
          </p:spPr>
          <p:txBody>
            <a:bodyPr lIns="254000" tIns="254000" rIns="254000" bIns="254000" rtlCol="0" anchor="t"/>
            <a:lstStyle/>
            <a:p>
              <a:pPr algn="r">
                <a:lnSpc>
                  <a:spcPts val="4199"/>
                </a:lnSpc>
              </a:pPr>
              <a:r>
                <a:rPr lang="en-US" sz="2999" b="1">
                  <a:solidFill>
                    <a:srgbClr val="336276"/>
                  </a:solidFill>
                  <a:latin typeface="Canva Sans Bold"/>
                  <a:ea typeface="Canva Sans Bold"/>
                  <a:cs typeface="Canva Sans Bold"/>
                  <a:sym typeface="Canva Sans Bold"/>
                </a:rPr>
                <a:t> 1984</a:t>
              </a:r>
            </a:p>
          </p:txBody>
        </p:sp>
      </p:grpSp>
      <p:sp>
        <p:nvSpPr>
          <p:cNvPr id="26" name="TextBox 26"/>
          <p:cNvSpPr txBox="1"/>
          <p:nvPr/>
        </p:nvSpPr>
        <p:spPr>
          <a:xfrm>
            <a:off x="12272420" y="3349879"/>
            <a:ext cx="5442713" cy="3606293"/>
          </a:xfrm>
          <a:prstGeom prst="rect">
            <a:avLst/>
          </a:prstGeom>
        </p:spPr>
        <p:txBody>
          <a:bodyPr lIns="0" tIns="0" rIns="0" bIns="0" rtlCol="0" anchor="t">
            <a:spAutoFit/>
          </a:bodyPr>
          <a:lstStyle/>
          <a:p>
            <a:pPr algn="r">
              <a:lnSpc>
                <a:spcPts val="3164"/>
              </a:lnSpc>
            </a:pPr>
            <a:r>
              <a:rPr lang="en-US" sz="2800" b="1">
                <a:solidFill>
                  <a:srgbClr val="000000"/>
                </a:solidFill>
                <a:latin typeface="Canva Sans Bold"/>
                <a:ea typeface="Canva Sans Bold"/>
                <a:cs typeface="Canva Sans Bold"/>
                <a:sym typeface="Canva Sans Bold"/>
              </a:rPr>
              <a:t>"Historia de la locura en la época clásica" (1960), "Las palabras y las cosas" (1966), "La arqueología del saber" (1969), "Vigilar y castigar" (1975), "Historia de la sexualidad" (iniciada en 1976) y “Microfísica del poder” (1980)</a:t>
            </a:r>
          </a:p>
        </p:txBody>
      </p:sp>
      <p:sp>
        <p:nvSpPr>
          <p:cNvPr id="27" name="TextBox 27"/>
          <p:cNvSpPr txBox="1"/>
          <p:nvPr/>
        </p:nvSpPr>
        <p:spPr>
          <a:xfrm>
            <a:off x="9406392" y="1856290"/>
            <a:ext cx="5732057" cy="745974"/>
          </a:xfrm>
          <a:prstGeom prst="rect">
            <a:avLst/>
          </a:prstGeom>
        </p:spPr>
        <p:txBody>
          <a:bodyPr lIns="0" tIns="0" rIns="0" bIns="0" rtlCol="0" anchor="t">
            <a:spAutoFit/>
          </a:bodyPr>
          <a:lstStyle/>
          <a:p>
            <a:pPr algn="l">
              <a:lnSpc>
                <a:spcPts val="5722"/>
              </a:lnSpc>
            </a:pPr>
            <a:r>
              <a:rPr lang="en-US" sz="4976">
                <a:solidFill>
                  <a:srgbClr val="000000"/>
                </a:solidFill>
                <a:latin typeface="Playlist Script"/>
                <a:ea typeface="Playlist Script"/>
                <a:cs typeface="Playlist Script"/>
                <a:sym typeface="Playlist Script"/>
              </a:rPr>
              <a:t>Datos de interés </a:t>
            </a:r>
          </a:p>
        </p:txBody>
      </p:sp>
      <p:sp>
        <p:nvSpPr>
          <p:cNvPr id="28" name="TextBox 28"/>
          <p:cNvSpPr txBox="1"/>
          <p:nvPr/>
        </p:nvSpPr>
        <p:spPr>
          <a:xfrm>
            <a:off x="517329" y="8039100"/>
            <a:ext cx="16683772" cy="1919479"/>
          </a:xfrm>
          <a:prstGeom prst="rect">
            <a:avLst/>
          </a:prstGeom>
        </p:spPr>
        <p:txBody>
          <a:bodyPr lIns="0" tIns="0" rIns="0" bIns="0" rtlCol="0" anchor="t">
            <a:spAutoFit/>
          </a:bodyPr>
          <a:lstStyle/>
          <a:p>
            <a:pPr algn="l">
              <a:lnSpc>
                <a:spcPts val="3051"/>
              </a:lnSpc>
            </a:pPr>
            <a:r>
              <a:rPr lang="en-US" sz="2700" b="1" dirty="0" err="1">
                <a:solidFill>
                  <a:srgbClr val="000000"/>
                </a:solidFill>
                <a:latin typeface="Canva Sans Bold"/>
                <a:ea typeface="Canva Sans Bold"/>
                <a:cs typeface="Canva Sans Bold"/>
                <a:sym typeface="Canva Sans Bold"/>
              </a:rPr>
              <a:t>Fue</a:t>
            </a:r>
            <a:r>
              <a:rPr lang="en-US" sz="2700" b="1" dirty="0">
                <a:solidFill>
                  <a:srgbClr val="000000"/>
                </a:solidFill>
                <a:latin typeface="Canva Sans Bold"/>
                <a:ea typeface="Canva Sans Bold"/>
                <a:cs typeface="Canva Sans Bold"/>
                <a:sym typeface="Canva Sans Bold"/>
              </a:rPr>
              <a:t> un </a:t>
            </a:r>
            <a:r>
              <a:rPr lang="en-US" sz="2700" b="1" dirty="0" err="1">
                <a:solidFill>
                  <a:srgbClr val="000000"/>
                </a:solidFill>
                <a:latin typeface="Canva Sans Bold"/>
                <a:ea typeface="Canva Sans Bold"/>
                <a:cs typeface="Canva Sans Bold"/>
                <a:sym typeface="Canva Sans Bold"/>
              </a:rPr>
              <a:t>ateo</a:t>
            </a:r>
            <a:r>
              <a:rPr lang="en-US" sz="2700" b="1" dirty="0">
                <a:solidFill>
                  <a:srgbClr val="000000"/>
                </a:solidFill>
                <a:latin typeface="Canva Sans Bold"/>
                <a:ea typeface="Canva Sans Bold"/>
                <a:cs typeface="Canva Sans Bold"/>
                <a:sym typeface="Canva Sans Bold"/>
              </a:rPr>
              <a:t> y un </a:t>
            </a:r>
            <a:r>
              <a:rPr lang="en-US" sz="2700" b="1" dirty="0" err="1">
                <a:solidFill>
                  <a:srgbClr val="000000"/>
                </a:solidFill>
                <a:latin typeface="Canva Sans Bold"/>
                <a:ea typeface="Canva Sans Bold"/>
                <a:cs typeface="Canva Sans Bold"/>
                <a:sym typeface="Canva Sans Bold"/>
              </a:rPr>
              <a:t>apasionado</a:t>
            </a:r>
            <a:r>
              <a:rPr lang="en-US" sz="2700" b="1" dirty="0">
                <a:solidFill>
                  <a:srgbClr val="000000"/>
                </a:solidFill>
                <a:latin typeface="Canva Sans Bold"/>
                <a:ea typeface="Canva Sans Bold"/>
                <a:cs typeface="Canva Sans Bold"/>
                <a:sym typeface="Canva Sans Bold"/>
              </a:rPr>
              <a:t> de la </a:t>
            </a:r>
            <a:r>
              <a:rPr lang="en-US" sz="2700" b="1" dirty="0" err="1">
                <a:solidFill>
                  <a:srgbClr val="000000"/>
                </a:solidFill>
                <a:latin typeface="Canva Sans Bold"/>
                <a:ea typeface="Canva Sans Bold"/>
                <a:cs typeface="Canva Sans Bold"/>
                <a:sym typeface="Canva Sans Bold"/>
              </a:rPr>
              <a:t>música</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clásica</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especialmente</a:t>
            </a:r>
            <a:r>
              <a:rPr lang="en-US" sz="2700" b="1" dirty="0">
                <a:solidFill>
                  <a:srgbClr val="000000"/>
                </a:solidFill>
                <a:latin typeface="Canva Sans Bold"/>
                <a:ea typeface="Canva Sans Bold"/>
                <a:cs typeface="Canva Sans Bold"/>
                <a:sym typeface="Canva Sans Bold"/>
              </a:rPr>
              <a:t> Bach y Mozart, y se </a:t>
            </a:r>
            <a:r>
              <a:rPr lang="en-US" sz="2700" b="1" dirty="0" err="1">
                <a:solidFill>
                  <a:srgbClr val="000000"/>
                </a:solidFill>
                <a:latin typeface="Canva Sans Bold"/>
                <a:ea typeface="Canva Sans Bold"/>
                <a:cs typeface="Canva Sans Bold"/>
                <a:sym typeface="Canva Sans Bold"/>
              </a:rPr>
              <a:t>convirtió</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en</a:t>
            </a:r>
            <a:r>
              <a:rPr lang="en-US" sz="2700" b="1" dirty="0">
                <a:solidFill>
                  <a:srgbClr val="000000"/>
                </a:solidFill>
                <a:latin typeface="Canva Sans Bold"/>
                <a:ea typeface="Canva Sans Bold"/>
                <a:cs typeface="Canva Sans Bold"/>
                <a:sym typeface="Canva Sans Bold"/>
              </a:rPr>
              <a:t> un </a:t>
            </a:r>
            <a:r>
              <a:rPr lang="en-US" sz="2700" b="1" dirty="0" err="1">
                <a:solidFill>
                  <a:srgbClr val="000000"/>
                </a:solidFill>
                <a:latin typeface="Canva Sans Bold"/>
                <a:ea typeface="Canva Sans Bold"/>
                <a:cs typeface="Canva Sans Bold"/>
                <a:sym typeface="Canva Sans Bold"/>
              </a:rPr>
              <a:t>reconocido</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dandi</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por</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su</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estilo</a:t>
            </a:r>
            <a:r>
              <a:rPr lang="en-US" sz="2700" b="1" dirty="0">
                <a:solidFill>
                  <a:srgbClr val="000000"/>
                </a:solidFill>
                <a:latin typeface="Canva Sans Bold"/>
                <a:ea typeface="Canva Sans Bold"/>
                <a:cs typeface="Canva Sans Bold"/>
                <a:sym typeface="Canva Sans Bold"/>
              </a:rPr>
              <a:t>. </a:t>
            </a:r>
          </a:p>
          <a:p>
            <a:pPr algn="l">
              <a:lnSpc>
                <a:spcPts val="3051"/>
              </a:lnSpc>
            </a:pPr>
            <a:endParaRPr lang="en-US" sz="2700" b="1" dirty="0">
              <a:solidFill>
                <a:srgbClr val="000000"/>
              </a:solidFill>
              <a:latin typeface="Canva Sans Bold"/>
              <a:ea typeface="Canva Sans Bold"/>
              <a:cs typeface="Canva Sans Bold"/>
              <a:sym typeface="Canva Sans Bold"/>
            </a:endParaRPr>
          </a:p>
          <a:p>
            <a:pPr algn="l">
              <a:lnSpc>
                <a:spcPts val="3051"/>
              </a:lnSpc>
            </a:pPr>
            <a:r>
              <a:rPr lang="en-US" sz="2700" b="1" dirty="0" err="1">
                <a:solidFill>
                  <a:srgbClr val="000000"/>
                </a:solidFill>
                <a:latin typeface="Canva Sans Bold"/>
                <a:ea typeface="Canva Sans Bold"/>
                <a:cs typeface="Canva Sans Bold"/>
                <a:sym typeface="Canva Sans Bold"/>
              </a:rPr>
              <a:t>Su</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compañero</a:t>
            </a:r>
            <a:r>
              <a:rPr lang="en-US" sz="2700" b="1" dirty="0">
                <a:solidFill>
                  <a:srgbClr val="000000"/>
                </a:solidFill>
                <a:latin typeface="Canva Sans Bold"/>
                <a:ea typeface="Canva Sans Bold"/>
                <a:cs typeface="Canva Sans Bold"/>
                <a:sym typeface="Canva Sans Bold"/>
              </a:rPr>
              <a:t> de </a:t>
            </a:r>
            <a:r>
              <a:rPr lang="en-US" sz="2700" b="1" dirty="0" err="1">
                <a:solidFill>
                  <a:srgbClr val="000000"/>
                </a:solidFill>
                <a:latin typeface="Canva Sans Bold"/>
                <a:ea typeface="Canva Sans Bold"/>
                <a:cs typeface="Canva Sans Bold"/>
                <a:sym typeface="Canva Sans Bold"/>
              </a:rPr>
              <a:t>vida</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fue</a:t>
            </a:r>
            <a:r>
              <a:rPr lang="en-US" sz="2700" b="1" dirty="0">
                <a:solidFill>
                  <a:srgbClr val="000000"/>
                </a:solidFill>
                <a:latin typeface="Canva Sans Bold"/>
                <a:ea typeface="Canva Sans Bold"/>
                <a:cs typeface="Canva Sans Bold"/>
                <a:sym typeface="Canva Sans Bold"/>
              </a:rPr>
              <a:t> Daniel </a:t>
            </a:r>
            <a:r>
              <a:rPr lang="en-US" sz="2700" b="1" dirty="0" err="1">
                <a:solidFill>
                  <a:srgbClr val="000000"/>
                </a:solidFill>
                <a:latin typeface="Canva Sans Bold"/>
                <a:ea typeface="Canva Sans Bold"/>
                <a:cs typeface="Canva Sans Bold"/>
                <a:sym typeface="Canva Sans Bold"/>
              </a:rPr>
              <a:t>Defert</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quien</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heredó</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su</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patrimonio</a:t>
            </a:r>
            <a:r>
              <a:rPr lang="en-US" sz="2700" b="1" dirty="0">
                <a:solidFill>
                  <a:srgbClr val="000000"/>
                </a:solidFill>
                <a:latin typeface="Canva Sans Bold"/>
                <a:ea typeface="Canva Sans Bold"/>
                <a:cs typeface="Canva Sans Bold"/>
                <a:sym typeface="Canva Sans Bold"/>
              </a:rPr>
              <a:t> y que </a:t>
            </a:r>
            <a:r>
              <a:rPr lang="en-US" sz="2700" b="1" dirty="0" err="1">
                <a:solidFill>
                  <a:srgbClr val="000000"/>
                </a:solidFill>
                <a:latin typeface="Canva Sans Bold"/>
                <a:ea typeface="Canva Sans Bold"/>
                <a:cs typeface="Canva Sans Bold"/>
                <a:sym typeface="Canva Sans Bold"/>
              </a:rPr>
              <a:t>vendió</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su</a:t>
            </a:r>
            <a:r>
              <a:rPr lang="en-US" sz="2700" b="1" dirty="0">
                <a:solidFill>
                  <a:srgbClr val="000000"/>
                </a:solidFill>
                <a:latin typeface="Canva Sans Bold"/>
                <a:ea typeface="Canva Sans Bold"/>
                <a:cs typeface="Canva Sans Bold"/>
                <a:sym typeface="Canva Sans Bold"/>
              </a:rPr>
              <a:t> </a:t>
            </a:r>
            <a:r>
              <a:rPr lang="en-US" sz="2700" b="1" dirty="0" err="1">
                <a:solidFill>
                  <a:srgbClr val="000000"/>
                </a:solidFill>
                <a:latin typeface="Canva Sans Bold"/>
                <a:ea typeface="Canva Sans Bold"/>
                <a:cs typeface="Canva Sans Bold"/>
                <a:sym typeface="Canva Sans Bold"/>
              </a:rPr>
              <a:t>archivo</a:t>
            </a:r>
            <a:r>
              <a:rPr lang="en-US" sz="2700" b="1" dirty="0">
                <a:solidFill>
                  <a:srgbClr val="000000"/>
                </a:solidFill>
                <a:latin typeface="Canva Sans Bold"/>
                <a:ea typeface="Canva Sans Bold"/>
                <a:cs typeface="Canva Sans Bold"/>
                <a:sym typeface="Canva Sans Bold"/>
              </a:rPr>
              <a:t> a la </a:t>
            </a:r>
            <a:r>
              <a:rPr lang="en-US" sz="2700" b="1" dirty="0" err="1">
                <a:solidFill>
                  <a:srgbClr val="000000"/>
                </a:solidFill>
                <a:latin typeface="Canva Sans Bold"/>
                <a:ea typeface="Canva Sans Bold"/>
                <a:cs typeface="Canva Sans Bold"/>
                <a:sym typeface="Canva Sans Bold"/>
              </a:rPr>
              <a:t>Biblioteca</a:t>
            </a:r>
            <a:r>
              <a:rPr lang="en-US" sz="2700" b="1" dirty="0">
                <a:solidFill>
                  <a:srgbClr val="000000"/>
                </a:solidFill>
                <a:latin typeface="Canva Sans Bold"/>
                <a:ea typeface="Canva Sans Bold"/>
                <a:cs typeface="Canva Sans Bold"/>
                <a:sym typeface="Canva Sans Bold"/>
              </a:rPr>
              <a:t> Nacional de Francia.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st="50640" end="30850"/>
                </p14:media>
              </p:ext>
            </p:extLst>
          </p:nvPr>
        </p:nvPicPr>
        <p:blipFill>
          <a:blip r:embed="rId4"/>
          <a:srcRect l="8981" r="8981"/>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66700"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grpSp>
        <p:nvGrpSpPr>
          <p:cNvPr id="5" name="Group 5"/>
          <p:cNvGrpSpPr/>
          <p:nvPr/>
        </p:nvGrpSpPr>
        <p:grpSpPr>
          <a:xfrm>
            <a:off x="6610412" y="1884468"/>
            <a:ext cx="5220044" cy="3897491"/>
            <a:chOff x="0" y="0"/>
            <a:chExt cx="1374826" cy="1026500"/>
          </a:xfrm>
        </p:grpSpPr>
        <p:sp>
          <p:nvSpPr>
            <p:cNvPr id="6" name="Freeform 6"/>
            <p:cNvSpPr/>
            <p:nvPr/>
          </p:nvSpPr>
          <p:spPr>
            <a:xfrm>
              <a:off x="0" y="0"/>
              <a:ext cx="1374826" cy="1026500"/>
            </a:xfrm>
            <a:custGeom>
              <a:avLst/>
              <a:gdLst/>
              <a:ahLst/>
              <a:cxnLst/>
              <a:rect l="l" t="t" r="r" b="b"/>
              <a:pathLst>
                <a:path w="1374826" h="1026500">
                  <a:moveTo>
                    <a:pt x="59325" y="0"/>
                  </a:moveTo>
                  <a:lnTo>
                    <a:pt x="1315502" y="0"/>
                  </a:lnTo>
                  <a:cubicBezTo>
                    <a:pt x="1331236" y="0"/>
                    <a:pt x="1346325" y="6250"/>
                    <a:pt x="1357451" y="17376"/>
                  </a:cubicBezTo>
                  <a:cubicBezTo>
                    <a:pt x="1368576" y="28501"/>
                    <a:pt x="1374826" y="43591"/>
                    <a:pt x="1374826" y="59325"/>
                  </a:cubicBezTo>
                  <a:lnTo>
                    <a:pt x="1374826" y="967175"/>
                  </a:lnTo>
                  <a:cubicBezTo>
                    <a:pt x="1374826" y="982909"/>
                    <a:pt x="1368576" y="997998"/>
                    <a:pt x="1357451" y="1009124"/>
                  </a:cubicBezTo>
                  <a:cubicBezTo>
                    <a:pt x="1346325" y="1020250"/>
                    <a:pt x="1331236" y="1026500"/>
                    <a:pt x="1315502" y="1026500"/>
                  </a:cubicBezTo>
                  <a:lnTo>
                    <a:pt x="59325" y="1026500"/>
                  </a:lnTo>
                  <a:cubicBezTo>
                    <a:pt x="43591" y="1026500"/>
                    <a:pt x="28501" y="1020250"/>
                    <a:pt x="17376" y="1009124"/>
                  </a:cubicBezTo>
                  <a:cubicBezTo>
                    <a:pt x="6250" y="997998"/>
                    <a:pt x="0" y="982909"/>
                    <a:pt x="0" y="967175"/>
                  </a:cubicBezTo>
                  <a:lnTo>
                    <a:pt x="0" y="59325"/>
                  </a:lnTo>
                  <a:cubicBezTo>
                    <a:pt x="0" y="43591"/>
                    <a:pt x="6250" y="28501"/>
                    <a:pt x="17376" y="17376"/>
                  </a:cubicBezTo>
                  <a:cubicBezTo>
                    <a:pt x="28501" y="6250"/>
                    <a:pt x="43591" y="0"/>
                    <a:pt x="59325" y="0"/>
                  </a:cubicBezTo>
                  <a:close/>
                </a:path>
              </a:pathLst>
            </a:custGeom>
            <a:solidFill>
              <a:srgbClr val="FFFFFF"/>
            </a:solidFill>
            <a:ln w="76200" cap="rnd">
              <a:solidFill>
                <a:srgbClr val="FFBD59"/>
              </a:solidFill>
              <a:prstDash val="solid"/>
              <a:round/>
            </a:ln>
          </p:spPr>
        </p:sp>
        <p:sp>
          <p:nvSpPr>
            <p:cNvPr id="7" name="TextBox 7"/>
            <p:cNvSpPr txBox="1"/>
            <p:nvPr/>
          </p:nvSpPr>
          <p:spPr>
            <a:xfrm>
              <a:off x="0" y="-28575"/>
              <a:ext cx="1374826" cy="1055075"/>
            </a:xfrm>
            <a:prstGeom prst="rect">
              <a:avLst/>
            </a:prstGeom>
          </p:spPr>
          <p:txBody>
            <a:bodyPr lIns="50800" tIns="50800" rIns="50800" bIns="50800" rtlCol="0" anchor="ctr"/>
            <a:lstStyle/>
            <a:p>
              <a:pPr marL="0" lvl="0" indent="0" algn="ctr">
                <a:lnSpc>
                  <a:spcPts val="1954"/>
                </a:lnSpc>
                <a:spcBef>
                  <a:spcPct val="0"/>
                </a:spcBef>
              </a:pPr>
              <a:endParaRPr/>
            </a:p>
          </p:txBody>
        </p:sp>
      </p:grpSp>
      <p:sp>
        <p:nvSpPr>
          <p:cNvPr id="8" name="TextBox 8"/>
          <p:cNvSpPr txBox="1"/>
          <p:nvPr/>
        </p:nvSpPr>
        <p:spPr>
          <a:xfrm>
            <a:off x="1028700" y="620395"/>
            <a:ext cx="16230600" cy="1016636"/>
          </a:xfrm>
          <a:prstGeom prst="rect">
            <a:avLst/>
          </a:prstGeom>
        </p:spPr>
        <p:txBody>
          <a:bodyPr lIns="0" tIns="0" rIns="0" bIns="0" rtlCol="0" anchor="t">
            <a:spAutoFit/>
          </a:bodyPr>
          <a:lstStyle/>
          <a:p>
            <a:pPr marL="0" lvl="0" indent="0" algn="ctr">
              <a:lnSpc>
                <a:spcPts val="7520"/>
              </a:lnSpc>
              <a:spcBef>
                <a:spcPct val="0"/>
              </a:spcBef>
            </a:pPr>
            <a:r>
              <a:rPr lang="en-US" sz="8000" b="1">
                <a:solidFill>
                  <a:srgbClr val="336276"/>
                </a:solidFill>
                <a:latin typeface="Canva Sans Bold"/>
                <a:ea typeface="Canva Sans Bold"/>
                <a:cs typeface="Canva Sans Bold"/>
                <a:sym typeface="Canva Sans Bold"/>
              </a:rPr>
              <a:t>Fundamentos</a:t>
            </a:r>
          </a:p>
        </p:txBody>
      </p:sp>
      <p:grpSp>
        <p:nvGrpSpPr>
          <p:cNvPr id="9" name="Group 9"/>
          <p:cNvGrpSpPr/>
          <p:nvPr/>
        </p:nvGrpSpPr>
        <p:grpSpPr>
          <a:xfrm>
            <a:off x="813125" y="1884468"/>
            <a:ext cx="5220044" cy="3897491"/>
            <a:chOff x="0" y="0"/>
            <a:chExt cx="1374826" cy="1026500"/>
          </a:xfrm>
        </p:grpSpPr>
        <p:sp>
          <p:nvSpPr>
            <p:cNvPr id="10" name="Freeform 10"/>
            <p:cNvSpPr/>
            <p:nvPr/>
          </p:nvSpPr>
          <p:spPr>
            <a:xfrm>
              <a:off x="0" y="0"/>
              <a:ext cx="1374826" cy="1026500"/>
            </a:xfrm>
            <a:custGeom>
              <a:avLst/>
              <a:gdLst/>
              <a:ahLst/>
              <a:cxnLst/>
              <a:rect l="l" t="t" r="r" b="b"/>
              <a:pathLst>
                <a:path w="1374826" h="1026500">
                  <a:moveTo>
                    <a:pt x="59325" y="0"/>
                  </a:moveTo>
                  <a:lnTo>
                    <a:pt x="1315502" y="0"/>
                  </a:lnTo>
                  <a:cubicBezTo>
                    <a:pt x="1331236" y="0"/>
                    <a:pt x="1346325" y="6250"/>
                    <a:pt x="1357451" y="17376"/>
                  </a:cubicBezTo>
                  <a:cubicBezTo>
                    <a:pt x="1368576" y="28501"/>
                    <a:pt x="1374826" y="43591"/>
                    <a:pt x="1374826" y="59325"/>
                  </a:cubicBezTo>
                  <a:lnTo>
                    <a:pt x="1374826" y="967175"/>
                  </a:lnTo>
                  <a:cubicBezTo>
                    <a:pt x="1374826" y="982909"/>
                    <a:pt x="1368576" y="997998"/>
                    <a:pt x="1357451" y="1009124"/>
                  </a:cubicBezTo>
                  <a:cubicBezTo>
                    <a:pt x="1346325" y="1020250"/>
                    <a:pt x="1331236" y="1026500"/>
                    <a:pt x="1315502" y="1026500"/>
                  </a:cubicBezTo>
                  <a:lnTo>
                    <a:pt x="59325" y="1026500"/>
                  </a:lnTo>
                  <a:cubicBezTo>
                    <a:pt x="43591" y="1026500"/>
                    <a:pt x="28501" y="1020250"/>
                    <a:pt x="17376" y="1009124"/>
                  </a:cubicBezTo>
                  <a:cubicBezTo>
                    <a:pt x="6250" y="997998"/>
                    <a:pt x="0" y="982909"/>
                    <a:pt x="0" y="967175"/>
                  </a:cubicBezTo>
                  <a:lnTo>
                    <a:pt x="0" y="59325"/>
                  </a:lnTo>
                  <a:cubicBezTo>
                    <a:pt x="0" y="43591"/>
                    <a:pt x="6250" y="28501"/>
                    <a:pt x="17376" y="17376"/>
                  </a:cubicBezTo>
                  <a:cubicBezTo>
                    <a:pt x="28501" y="6250"/>
                    <a:pt x="43591" y="0"/>
                    <a:pt x="59325" y="0"/>
                  </a:cubicBezTo>
                  <a:close/>
                </a:path>
              </a:pathLst>
            </a:custGeom>
            <a:solidFill>
              <a:srgbClr val="FFFFFF"/>
            </a:solidFill>
            <a:ln w="76200" cap="rnd">
              <a:solidFill>
                <a:srgbClr val="FFBD59"/>
              </a:solidFill>
              <a:prstDash val="solid"/>
              <a:round/>
            </a:ln>
          </p:spPr>
        </p:sp>
        <p:sp>
          <p:nvSpPr>
            <p:cNvPr id="11" name="TextBox 11"/>
            <p:cNvSpPr txBox="1"/>
            <p:nvPr/>
          </p:nvSpPr>
          <p:spPr>
            <a:xfrm>
              <a:off x="0" y="-28575"/>
              <a:ext cx="1374826" cy="1055075"/>
            </a:xfrm>
            <a:prstGeom prst="rect">
              <a:avLst/>
            </a:prstGeom>
          </p:spPr>
          <p:txBody>
            <a:bodyPr lIns="50800" tIns="50800" rIns="50800" bIns="50800" rtlCol="0" anchor="ctr"/>
            <a:lstStyle/>
            <a:p>
              <a:pPr marL="0" lvl="0" indent="0" algn="ctr">
                <a:lnSpc>
                  <a:spcPts val="1954"/>
                </a:lnSpc>
                <a:spcBef>
                  <a:spcPct val="0"/>
                </a:spcBef>
              </a:pPr>
              <a:endParaRPr/>
            </a:p>
          </p:txBody>
        </p:sp>
      </p:grpSp>
      <p:sp>
        <p:nvSpPr>
          <p:cNvPr id="12" name="TextBox 12"/>
          <p:cNvSpPr txBox="1"/>
          <p:nvPr/>
        </p:nvSpPr>
        <p:spPr>
          <a:xfrm>
            <a:off x="1324217" y="3125189"/>
            <a:ext cx="4197860" cy="1444625"/>
          </a:xfrm>
          <a:prstGeom prst="rect">
            <a:avLst/>
          </a:prstGeom>
        </p:spPr>
        <p:txBody>
          <a:bodyPr lIns="0" tIns="0" rIns="0" bIns="0" rtlCol="0" anchor="t">
            <a:spAutoFit/>
          </a:bodyPr>
          <a:lstStyle/>
          <a:p>
            <a:pPr algn="ctr">
              <a:lnSpc>
                <a:spcPts val="5650"/>
              </a:lnSpc>
            </a:pPr>
            <a:r>
              <a:rPr lang="en-US" sz="5000" b="1">
                <a:solidFill>
                  <a:srgbClr val="336276"/>
                </a:solidFill>
                <a:latin typeface="Canva Sans Bold"/>
                <a:ea typeface="Canva Sans Bold"/>
                <a:cs typeface="Canva Sans Bold"/>
                <a:sym typeface="Canva Sans Bold"/>
              </a:rPr>
              <a:t>Instituciones sociales</a:t>
            </a:r>
          </a:p>
        </p:txBody>
      </p:sp>
      <p:sp>
        <p:nvSpPr>
          <p:cNvPr id="13" name="TextBox 13"/>
          <p:cNvSpPr txBox="1"/>
          <p:nvPr/>
        </p:nvSpPr>
        <p:spPr>
          <a:xfrm>
            <a:off x="7121504" y="3482376"/>
            <a:ext cx="4197860" cy="730250"/>
          </a:xfrm>
          <a:prstGeom prst="rect">
            <a:avLst/>
          </a:prstGeom>
        </p:spPr>
        <p:txBody>
          <a:bodyPr lIns="0" tIns="0" rIns="0" bIns="0" rtlCol="0" anchor="t">
            <a:spAutoFit/>
          </a:bodyPr>
          <a:lstStyle/>
          <a:p>
            <a:pPr algn="ctr">
              <a:lnSpc>
                <a:spcPts val="5650"/>
              </a:lnSpc>
            </a:pPr>
            <a:r>
              <a:rPr lang="en-US" sz="5000" b="1">
                <a:solidFill>
                  <a:srgbClr val="336276"/>
                </a:solidFill>
                <a:latin typeface="Canva Sans Bold"/>
                <a:ea typeface="Canva Sans Bold"/>
                <a:cs typeface="Canva Sans Bold"/>
                <a:sym typeface="Canva Sans Bold"/>
              </a:rPr>
              <a:t>Sexualidad</a:t>
            </a:r>
          </a:p>
        </p:txBody>
      </p:sp>
      <p:grpSp>
        <p:nvGrpSpPr>
          <p:cNvPr id="14" name="Group 14"/>
          <p:cNvGrpSpPr/>
          <p:nvPr/>
        </p:nvGrpSpPr>
        <p:grpSpPr>
          <a:xfrm>
            <a:off x="12254831" y="1884468"/>
            <a:ext cx="5220044" cy="3897491"/>
            <a:chOff x="0" y="0"/>
            <a:chExt cx="1374826" cy="1026500"/>
          </a:xfrm>
        </p:grpSpPr>
        <p:sp>
          <p:nvSpPr>
            <p:cNvPr id="15" name="Freeform 15"/>
            <p:cNvSpPr/>
            <p:nvPr/>
          </p:nvSpPr>
          <p:spPr>
            <a:xfrm>
              <a:off x="0" y="0"/>
              <a:ext cx="1374826" cy="1026500"/>
            </a:xfrm>
            <a:custGeom>
              <a:avLst/>
              <a:gdLst/>
              <a:ahLst/>
              <a:cxnLst/>
              <a:rect l="l" t="t" r="r" b="b"/>
              <a:pathLst>
                <a:path w="1374826" h="1026500">
                  <a:moveTo>
                    <a:pt x="59325" y="0"/>
                  </a:moveTo>
                  <a:lnTo>
                    <a:pt x="1315502" y="0"/>
                  </a:lnTo>
                  <a:cubicBezTo>
                    <a:pt x="1331236" y="0"/>
                    <a:pt x="1346325" y="6250"/>
                    <a:pt x="1357451" y="17376"/>
                  </a:cubicBezTo>
                  <a:cubicBezTo>
                    <a:pt x="1368576" y="28501"/>
                    <a:pt x="1374826" y="43591"/>
                    <a:pt x="1374826" y="59325"/>
                  </a:cubicBezTo>
                  <a:lnTo>
                    <a:pt x="1374826" y="967175"/>
                  </a:lnTo>
                  <a:cubicBezTo>
                    <a:pt x="1374826" y="982909"/>
                    <a:pt x="1368576" y="997998"/>
                    <a:pt x="1357451" y="1009124"/>
                  </a:cubicBezTo>
                  <a:cubicBezTo>
                    <a:pt x="1346325" y="1020250"/>
                    <a:pt x="1331236" y="1026500"/>
                    <a:pt x="1315502" y="1026500"/>
                  </a:cubicBezTo>
                  <a:lnTo>
                    <a:pt x="59325" y="1026500"/>
                  </a:lnTo>
                  <a:cubicBezTo>
                    <a:pt x="43591" y="1026500"/>
                    <a:pt x="28501" y="1020250"/>
                    <a:pt x="17376" y="1009124"/>
                  </a:cubicBezTo>
                  <a:cubicBezTo>
                    <a:pt x="6250" y="997998"/>
                    <a:pt x="0" y="982909"/>
                    <a:pt x="0" y="967175"/>
                  </a:cubicBezTo>
                  <a:lnTo>
                    <a:pt x="0" y="59325"/>
                  </a:lnTo>
                  <a:cubicBezTo>
                    <a:pt x="0" y="43591"/>
                    <a:pt x="6250" y="28501"/>
                    <a:pt x="17376" y="17376"/>
                  </a:cubicBezTo>
                  <a:cubicBezTo>
                    <a:pt x="28501" y="6250"/>
                    <a:pt x="43591" y="0"/>
                    <a:pt x="59325" y="0"/>
                  </a:cubicBezTo>
                  <a:close/>
                </a:path>
              </a:pathLst>
            </a:custGeom>
            <a:solidFill>
              <a:srgbClr val="FFFFFF"/>
            </a:solidFill>
            <a:ln w="76200" cap="rnd">
              <a:solidFill>
                <a:srgbClr val="FFBD59"/>
              </a:solidFill>
              <a:prstDash val="solid"/>
              <a:round/>
            </a:ln>
          </p:spPr>
        </p:sp>
        <p:sp>
          <p:nvSpPr>
            <p:cNvPr id="16" name="TextBox 16"/>
            <p:cNvSpPr txBox="1"/>
            <p:nvPr/>
          </p:nvSpPr>
          <p:spPr>
            <a:xfrm>
              <a:off x="0" y="-28575"/>
              <a:ext cx="1374826" cy="1055075"/>
            </a:xfrm>
            <a:prstGeom prst="rect">
              <a:avLst/>
            </a:prstGeom>
          </p:spPr>
          <p:txBody>
            <a:bodyPr lIns="50800" tIns="50800" rIns="50800" bIns="50800" rtlCol="0" anchor="ctr"/>
            <a:lstStyle/>
            <a:p>
              <a:pPr marL="0" lvl="0" indent="0" algn="ctr">
                <a:lnSpc>
                  <a:spcPts val="1954"/>
                </a:lnSpc>
                <a:spcBef>
                  <a:spcPct val="0"/>
                </a:spcBef>
              </a:pPr>
              <a:endParaRPr/>
            </a:p>
          </p:txBody>
        </p:sp>
      </p:grpSp>
      <p:sp>
        <p:nvSpPr>
          <p:cNvPr id="17" name="TextBox 17"/>
          <p:cNvSpPr txBox="1"/>
          <p:nvPr/>
        </p:nvSpPr>
        <p:spPr>
          <a:xfrm>
            <a:off x="12613367" y="2768001"/>
            <a:ext cx="4502972" cy="2159000"/>
          </a:xfrm>
          <a:prstGeom prst="rect">
            <a:avLst/>
          </a:prstGeom>
        </p:spPr>
        <p:txBody>
          <a:bodyPr lIns="0" tIns="0" rIns="0" bIns="0" rtlCol="0" anchor="t">
            <a:spAutoFit/>
          </a:bodyPr>
          <a:lstStyle/>
          <a:p>
            <a:pPr algn="ctr">
              <a:lnSpc>
                <a:spcPts val="5650"/>
              </a:lnSpc>
            </a:pPr>
            <a:r>
              <a:rPr lang="en-US" sz="5000" b="1">
                <a:solidFill>
                  <a:srgbClr val="336276"/>
                </a:solidFill>
                <a:latin typeface="Canva Sans Bold"/>
                <a:ea typeface="Canva Sans Bold"/>
                <a:cs typeface="Canva Sans Bold"/>
                <a:sym typeface="Canva Sans Bold"/>
              </a:rPr>
              <a:t>Relaciones entre poder y conocimiento</a:t>
            </a:r>
          </a:p>
        </p:txBody>
      </p:sp>
      <p:grpSp>
        <p:nvGrpSpPr>
          <p:cNvPr id="18" name="Group 18"/>
          <p:cNvGrpSpPr/>
          <p:nvPr/>
        </p:nvGrpSpPr>
        <p:grpSpPr>
          <a:xfrm>
            <a:off x="1605982" y="6188849"/>
            <a:ext cx="2546074" cy="3429625"/>
            <a:chOff x="0" y="0"/>
            <a:chExt cx="3394765" cy="4572833"/>
          </a:xfrm>
        </p:grpSpPr>
        <p:sp>
          <p:nvSpPr>
            <p:cNvPr id="19" name="Freeform 19"/>
            <p:cNvSpPr/>
            <p:nvPr/>
          </p:nvSpPr>
          <p:spPr>
            <a:xfrm>
              <a:off x="880507" y="0"/>
              <a:ext cx="1384552" cy="2157234"/>
            </a:xfrm>
            <a:custGeom>
              <a:avLst/>
              <a:gdLst/>
              <a:ahLst/>
              <a:cxnLst/>
              <a:rect l="l" t="t" r="r" b="b"/>
              <a:pathLst>
                <a:path w="1384552" h="2157234">
                  <a:moveTo>
                    <a:pt x="0" y="0"/>
                  </a:moveTo>
                  <a:lnTo>
                    <a:pt x="1384552" y="0"/>
                  </a:lnTo>
                  <a:lnTo>
                    <a:pt x="1384552" y="2157234"/>
                  </a:lnTo>
                  <a:lnTo>
                    <a:pt x="0" y="21572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20"/>
            <p:cNvSpPr txBox="1"/>
            <p:nvPr/>
          </p:nvSpPr>
          <p:spPr>
            <a:xfrm>
              <a:off x="0" y="2460601"/>
              <a:ext cx="3394765" cy="2112232"/>
            </a:xfrm>
            <a:prstGeom prst="rect">
              <a:avLst/>
            </a:prstGeom>
          </p:spPr>
          <p:txBody>
            <a:bodyPr lIns="0" tIns="0" rIns="0" bIns="0" rtlCol="0" anchor="t">
              <a:spAutoFit/>
            </a:bodyPr>
            <a:lstStyle/>
            <a:p>
              <a:pPr algn="ctr">
                <a:lnSpc>
                  <a:spcPts val="3112"/>
                </a:lnSpc>
              </a:pPr>
              <a:r>
                <a:rPr lang="en-US" sz="2754" b="1">
                  <a:solidFill>
                    <a:srgbClr val="336276"/>
                  </a:solidFill>
                  <a:latin typeface="Canva Sans Bold"/>
                  <a:ea typeface="Canva Sans Bold"/>
                  <a:cs typeface="Canva Sans Bold"/>
                  <a:sym typeface="Canva Sans Bold"/>
                </a:rPr>
                <a:t>"No hay relaciones de poder sin resistencias"</a:t>
              </a:r>
            </a:p>
          </p:txBody>
        </p:sp>
      </p:grpSp>
      <p:grpSp>
        <p:nvGrpSpPr>
          <p:cNvPr id="21" name="Group 21"/>
          <p:cNvGrpSpPr/>
          <p:nvPr/>
        </p:nvGrpSpPr>
        <p:grpSpPr>
          <a:xfrm>
            <a:off x="6037857" y="6188849"/>
            <a:ext cx="2284019" cy="3429625"/>
            <a:chOff x="0" y="0"/>
            <a:chExt cx="3045359" cy="4572833"/>
          </a:xfrm>
        </p:grpSpPr>
        <p:sp>
          <p:nvSpPr>
            <p:cNvPr id="22" name="Freeform 22"/>
            <p:cNvSpPr/>
            <p:nvPr/>
          </p:nvSpPr>
          <p:spPr>
            <a:xfrm>
              <a:off x="466729" y="0"/>
              <a:ext cx="1823927" cy="1935201"/>
            </a:xfrm>
            <a:custGeom>
              <a:avLst/>
              <a:gdLst/>
              <a:ahLst/>
              <a:cxnLst/>
              <a:rect l="l" t="t" r="r" b="b"/>
              <a:pathLst>
                <a:path w="1823927" h="1935201">
                  <a:moveTo>
                    <a:pt x="0" y="0"/>
                  </a:moveTo>
                  <a:lnTo>
                    <a:pt x="1823927" y="0"/>
                  </a:lnTo>
                  <a:lnTo>
                    <a:pt x="1823927" y="1935201"/>
                  </a:lnTo>
                  <a:lnTo>
                    <a:pt x="0" y="1935201"/>
                  </a:lnTo>
                  <a:lnTo>
                    <a:pt x="0" y="0"/>
                  </a:lnTo>
                  <a:close/>
                </a:path>
              </a:pathLst>
            </a:custGeom>
            <a:blipFill>
              <a:blip r:embed="rId4"/>
              <a:stretch>
                <a:fillRect/>
              </a:stretch>
            </a:blipFill>
          </p:spPr>
        </p:sp>
        <p:sp>
          <p:nvSpPr>
            <p:cNvPr id="23" name="TextBox 23"/>
            <p:cNvSpPr txBox="1"/>
            <p:nvPr/>
          </p:nvSpPr>
          <p:spPr>
            <a:xfrm>
              <a:off x="0" y="2218830"/>
              <a:ext cx="3045359" cy="2354003"/>
            </a:xfrm>
            <a:prstGeom prst="rect">
              <a:avLst/>
            </a:prstGeom>
          </p:spPr>
          <p:txBody>
            <a:bodyPr lIns="0" tIns="0" rIns="0" bIns="0" rtlCol="0" anchor="t">
              <a:spAutoFit/>
            </a:bodyPr>
            <a:lstStyle/>
            <a:p>
              <a:pPr algn="ctr">
                <a:lnSpc>
                  <a:spcPts val="2791"/>
                </a:lnSpc>
              </a:pPr>
              <a:r>
                <a:rPr lang="en-US" sz="2470" b="1">
                  <a:solidFill>
                    <a:srgbClr val="336276"/>
                  </a:solidFill>
                  <a:latin typeface="Canva Sans Bold"/>
                  <a:ea typeface="Canva Sans Bold"/>
                  <a:cs typeface="Canva Sans Bold"/>
                  <a:sym typeface="Canva Sans Bold"/>
                </a:rPr>
                <a:t>"El poder, lejos de estorbar al saber, lo produce"</a:t>
              </a:r>
            </a:p>
          </p:txBody>
        </p:sp>
      </p:grpSp>
      <p:grpSp>
        <p:nvGrpSpPr>
          <p:cNvPr id="24" name="Group 24"/>
          <p:cNvGrpSpPr/>
          <p:nvPr/>
        </p:nvGrpSpPr>
        <p:grpSpPr>
          <a:xfrm>
            <a:off x="10207826" y="6188849"/>
            <a:ext cx="2223374" cy="3429625"/>
            <a:chOff x="0" y="0"/>
            <a:chExt cx="2964499" cy="4572833"/>
          </a:xfrm>
        </p:grpSpPr>
        <p:sp>
          <p:nvSpPr>
            <p:cNvPr id="25" name="Freeform 25"/>
            <p:cNvSpPr/>
            <p:nvPr/>
          </p:nvSpPr>
          <p:spPr>
            <a:xfrm>
              <a:off x="702615" y="0"/>
              <a:ext cx="1877044" cy="1877044"/>
            </a:xfrm>
            <a:custGeom>
              <a:avLst/>
              <a:gdLst/>
              <a:ahLst/>
              <a:cxnLst/>
              <a:rect l="l" t="t" r="r" b="b"/>
              <a:pathLst>
                <a:path w="1877044" h="1877044">
                  <a:moveTo>
                    <a:pt x="0" y="0"/>
                  </a:moveTo>
                  <a:lnTo>
                    <a:pt x="1877044" y="0"/>
                  </a:lnTo>
                  <a:lnTo>
                    <a:pt x="1877044" y="1877044"/>
                  </a:lnTo>
                  <a:lnTo>
                    <a:pt x="0" y="18770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TextBox 26"/>
            <p:cNvSpPr txBox="1"/>
            <p:nvPr/>
          </p:nvSpPr>
          <p:spPr>
            <a:xfrm>
              <a:off x="0" y="2272567"/>
              <a:ext cx="2964499" cy="2300266"/>
            </a:xfrm>
            <a:prstGeom prst="rect">
              <a:avLst/>
            </a:prstGeom>
          </p:spPr>
          <p:txBody>
            <a:bodyPr lIns="0" tIns="0" rIns="0" bIns="0" rtlCol="0" anchor="t">
              <a:spAutoFit/>
            </a:bodyPr>
            <a:lstStyle/>
            <a:p>
              <a:pPr algn="ctr">
                <a:lnSpc>
                  <a:spcPts val="2717"/>
                </a:lnSpc>
              </a:pPr>
              <a:r>
                <a:rPr lang="en-US" sz="2405" b="1">
                  <a:solidFill>
                    <a:srgbClr val="336276"/>
                  </a:solidFill>
                  <a:latin typeface="Canva Sans Bold"/>
                  <a:ea typeface="Canva Sans Bold"/>
                  <a:cs typeface="Canva Sans Bold"/>
                  <a:sym typeface="Canva Sans Bold"/>
                </a:rPr>
                <a:t>"Hay que ser un héroe para pelear con la moralidad de la época"</a:t>
              </a:r>
            </a:p>
          </p:txBody>
        </p:sp>
      </p:grpSp>
      <p:grpSp>
        <p:nvGrpSpPr>
          <p:cNvPr id="27" name="Group 27"/>
          <p:cNvGrpSpPr/>
          <p:nvPr/>
        </p:nvGrpSpPr>
        <p:grpSpPr>
          <a:xfrm>
            <a:off x="14317150" y="6002192"/>
            <a:ext cx="2248975" cy="3616282"/>
            <a:chOff x="0" y="0"/>
            <a:chExt cx="2998633" cy="4821709"/>
          </a:xfrm>
        </p:grpSpPr>
        <p:sp>
          <p:nvSpPr>
            <p:cNvPr id="28" name="Freeform 28"/>
            <p:cNvSpPr/>
            <p:nvPr/>
          </p:nvSpPr>
          <p:spPr>
            <a:xfrm>
              <a:off x="863403" y="0"/>
              <a:ext cx="1422928" cy="1422928"/>
            </a:xfrm>
            <a:custGeom>
              <a:avLst/>
              <a:gdLst/>
              <a:ahLst/>
              <a:cxnLst/>
              <a:rect l="l" t="t" r="r" b="b"/>
              <a:pathLst>
                <a:path w="1422928" h="1422928">
                  <a:moveTo>
                    <a:pt x="0" y="0"/>
                  </a:moveTo>
                  <a:lnTo>
                    <a:pt x="1422927" y="0"/>
                  </a:lnTo>
                  <a:lnTo>
                    <a:pt x="1422927" y="1422928"/>
                  </a:lnTo>
                  <a:lnTo>
                    <a:pt x="0" y="14229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TextBox 29"/>
            <p:cNvSpPr txBox="1"/>
            <p:nvPr/>
          </p:nvSpPr>
          <p:spPr>
            <a:xfrm>
              <a:off x="0" y="1886149"/>
              <a:ext cx="2998633" cy="2935560"/>
            </a:xfrm>
            <a:prstGeom prst="rect">
              <a:avLst/>
            </a:prstGeom>
          </p:spPr>
          <p:txBody>
            <a:bodyPr lIns="0" tIns="0" rIns="0" bIns="0" rtlCol="0" anchor="t">
              <a:spAutoFit/>
            </a:bodyPr>
            <a:lstStyle/>
            <a:p>
              <a:pPr algn="ctr">
                <a:lnSpc>
                  <a:spcPts val="1959"/>
                </a:lnSpc>
              </a:pPr>
              <a:r>
                <a:rPr lang="en-US" sz="1734" b="1">
                  <a:solidFill>
                    <a:srgbClr val="336276"/>
                  </a:solidFill>
                  <a:latin typeface="Canva Sans Bold"/>
                  <a:ea typeface="Canva Sans Bold"/>
                  <a:cs typeface="Canva Sans Bold"/>
                  <a:sym typeface="Canva Sans Bold"/>
                </a:rPr>
                <a:t>"El discurso no es simplemente aquello que traduce las luchas o los sistemas de dominación, sino aquello por lo que, y por medio de lo cual se lucha"</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Freeform 5"/>
          <p:cNvSpPr/>
          <p:nvPr/>
        </p:nvSpPr>
        <p:spPr>
          <a:xfrm>
            <a:off x="3168743" y="3143979"/>
            <a:ext cx="12663624" cy="6885846"/>
          </a:xfrm>
          <a:custGeom>
            <a:avLst/>
            <a:gdLst/>
            <a:ahLst/>
            <a:cxnLst/>
            <a:rect l="l" t="t" r="r" b="b"/>
            <a:pathLst>
              <a:path w="12663624" h="6885846">
                <a:moveTo>
                  <a:pt x="0" y="0"/>
                </a:moveTo>
                <a:lnTo>
                  <a:pt x="12663624" y="0"/>
                </a:lnTo>
                <a:lnTo>
                  <a:pt x="12663624" y="6885846"/>
                </a:lnTo>
                <a:lnTo>
                  <a:pt x="0" y="6885846"/>
                </a:lnTo>
                <a:lnTo>
                  <a:pt x="0" y="0"/>
                </a:lnTo>
                <a:close/>
              </a:path>
            </a:pathLst>
          </a:custGeom>
          <a:blipFill>
            <a:blip r:embed="rId3"/>
            <a:stretch>
              <a:fillRect/>
            </a:stretch>
          </a:blipFill>
        </p:spPr>
      </p:sp>
      <p:sp>
        <p:nvSpPr>
          <p:cNvPr id="6" name="TextBox 6"/>
          <p:cNvSpPr txBox="1"/>
          <p:nvPr/>
        </p:nvSpPr>
        <p:spPr>
          <a:xfrm>
            <a:off x="257175" y="352016"/>
            <a:ext cx="17773650" cy="743972"/>
          </a:xfrm>
          <a:prstGeom prst="rect">
            <a:avLst/>
          </a:prstGeom>
        </p:spPr>
        <p:txBody>
          <a:bodyPr lIns="0" tIns="0" rIns="0" bIns="0" rtlCol="0" anchor="t">
            <a:spAutoFit/>
          </a:bodyPr>
          <a:lstStyle/>
          <a:p>
            <a:pPr marL="0" lvl="0" indent="0" algn="ctr">
              <a:lnSpc>
                <a:spcPts val="5452"/>
              </a:lnSpc>
              <a:spcBef>
                <a:spcPct val="0"/>
              </a:spcBef>
            </a:pPr>
            <a:r>
              <a:rPr lang="en-US" sz="5800" b="1">
                <a:solidFill>
                  <a:srgbClr val="336276"/>
                </a:solidFill>
                <a:latin typeface="Canva Sans Bold"/>
                <a:ea typeface="Canva Sans Bold"/>
                <a:cs typeface="Canva Sans Bold"/>
                <a:sym typeface="Canva Sans Bold"/>
              </a:rPr>
              <a:t>“Los usos y abusos  de la historia para la vida”</a:t>
            </a:r>
          </a:p>
        </p:txBody>
      </p:sp>
      <p:sp>
        <p:nvSpPr>
          <p:cNvPr id="7" name="TextBox 7"/>
          <p:cNvSpPr txBox="1"/>
          <p:nvPr/>
        </p:nvSpPr>
        <p:spPr>
          <a:xfrm>
            <a:off x="5804195" y="1800972"/>
            <a:ext cx="6679610" cy="657074"/>
          </a:xfrm>
          <a:prstGeom prst="rect">
            <a:avLst/>
          </a:prstGeom>
        </p:spPr>
        <p:txBody>
          <a:bodyPr lIns="0" tIns="0" rIns="0" bIns="0" rtlCol="0" anchor="t">
            <a:spAutoFit/>
          </a:bodyPr>
          <a:lstStyle/>
          <a:p>
            <a:pPr algn="l">
              <a:lnSpc>
                <a:spcPts val="5147"/>
              </a:lnSpc>
            </a:pPr>
            <a:r>
              <a:rPr lang="en-US" sz="4476">
                <a:solidFill>
                  <a:srgbClr val="000000"/>
                </a:solidFill>
                <a:latin typeface="Playlist Script"/>
                <a:ea typeface="Playlist Script"/>
                <a:cs typeface="Playlist Script"/>
                <a:sym typeface="Playlist Script"/>
              </a:rPr>
              <a:t>1 9 5 3   a   l o s  2 7   a ñ o 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2A9C8"/>
        </a:solidFill>
        <a:effectLst/>
      </p:bgPr>
    </p:bg>
    <p:spTree>
      <p:nvGrpSpPr>
        <p:cNvPr id="1" name=""/>
        <p:cNvGrpSpPr/>
        <p:nvPr/>
      </p:nvGrpSpPr>
      <p:grpSpPr>
        <a:xfrm>
          <a:off x="0" y="0"/>
          <a:ext cx="0" cy="0"/>
          <a:chOff x="0" y="0"/>
          <a:chExt cx="0" cy="0"/>
        </a:xfrm>
      </p:grpSpPr>
      <p:grpSp>
        <p:nvGrpSpPr>
          <p:cNvPr id="2" name="Group 2"/>
          <p:cNvGrpSpPr/>
          <p:nvPr/>
        </p:nvGrpSpPr>
        <p:grpSpPr>
          <a:xfrm>
            <a:off x="257175" y="257175"/>
            <a:ext cx="17773650" cy="9772650"/>
            <a:chOff x="0" y="0"/>
            <a:chExt cx="6386393" cy="3511490"/>
          </a:xfrm>
        </p:grpSpPr>
        <p:sp>
          <p:nvSpPr>
            <p:cNvPr id="3" name="Freeform 3"/>
            <p:cNvSpPr/>
            <p:nvPr/>
          </p:nvSpPr>
          <p:spPr>
            <a:xfrm>
              <a:off x="0" y="0"/>
              <a:ext cx="6386393" cy="3511490"/>
            </a:xfrm>
            <a:custGeom>
              <a:avLst/>
              <a:gdLst/>
              <a:ahLst/>
              <a:cxnLst/>
              <a:rect l="l" t="t" r="r" b="b"/>
              <a:pathLst>
                <a:path w="6386393" h="3511490">
                  <a:moveTo>
                    <a:pt x="27442" y="0"/>
                  </a:moveTo>
                  <a:lnTo>
                    <a:pt x="6358951" y="0"/>
                  </a:lnTo>
                  <a:cubicBezTo>
                    <a:pt x="6366229" y="0"/>
                    <a:pt x="6373209" y="2891"/>
                    <a:pt x="6378356" y="8038"/>
                  </a:cubicBezTo>
                  <a:cubicBezTo>
                    <a:pt x="6383502" y="13184"/>
                    <a:pt x="6386393" y="20164"/>
                    <a:pt x="6386393" y="27442"/>
                  </a:cubicBezTo>
                  <a:lnTo>
                    <a:pt x="6386393" y="3484048"/>
                  </a:lnTo>
                  <a:cubicBezTo>
                    <a:pt x="6386393" y="3491326"/>
                    <a:pt x="6383502" y="3498306"/>
                    <a:pt x="6378356" y="3503452"/>
                  </a:cubicBezTo>
                  <a:cubicBezTo>
                    <a:pt x="6373209" y="3508598"/>
                    <a:pt x="6366229" y="3511490"/>
                    <a:pt x="6358951" y="3511490"/>
                  </a:cubicBezTo>
                  <a:lnTo>
                    <a:pt x="27442" y="3511490"/>
                  </a:lnTo>
                  <a:cubicBezTo>
                    <a:pt x="20164" y="3511490"/>
                    <a:pt x="13184" y="3508598"/>
                    <a:pt x="8038" y="3503452"/>
                  </a:cubicBezTo>
                  <a:cubicBezTo>
                    <a:pt x="2891" y="3498306"/>
                    <a:pt x="0" y="3491326"/>
                    <a:pt x="0" y="3484048"/>
                  </a:cubicBezTo>
                  <a:lnTo>
                    <a:pt x="0" y="27442"/>
                  </a:lnTo>
                  <a:cubicBezTo>
                    <a:pt x="0" y="20164"/>
                    <a:pt x="2891" y="13184"/>
                    <a:pt x="8038" y="8038"/>
                  </a:cubicBezTo>
                  <a:cubicBezTo>
                    <a:pt x="13184" y="2891"/>
                    <a:pt x="20164" y="0"/>
                    <a:pt x="27442" y="0"/>
                  </a:cubicBezTo>
                  <a:close/>
                </a:path>
              </a:pathLst>
            </a:custGeom>
            <a:solidFill>
              <a:srgbClr val="FFFFFF"/>
            </a:solidFill>
          </p:spPr>
        </p:sp>
        <p:sp>
          <p:nvSpPr>
            <p:cNvPr id="4" name="TextBox 4"/>
            <p:cNvSpPr txBox="1"/>
            <p:nvPr/>
          </p:nvSpPr>
          <p:spPr>
            <a:xfrm>
              <a:off x="0" y="0"/>
              <a:ext cx="6386393" cy="3511490"/>
            </a:xfrm>
            <a:prstGeom prst="rect">
              <a:avLst/>
            </a:prstGeom>
          </p:spPr>
          <p:txBody>
            <a:bodyPr lIns="50667" tIns="50667" rIns="50667" bIns="50667" rtlCol="0" anchor="ctr"/>
            <a:lstStyle/>
            <a:p>
              <a:pPr algn="ctr">
                <a:lnSpc>
                  <a:spcPts val="1388"/>
                </a:lnSpc>
              </a:pPr>
              <a:endParaRPr/>
            </a:p>
          </p:txBody>
        </p:sp>
      </p:grpSp>
      <p:sp>
        <p:nvSpPr>
          <p:cNvPr id="5" name="Freeform 5"/>
          <p:cNvSpPr/>
          <p:nvPr/>
        </p:nvSpPr>
        <p:spPr>
          <a:xfrm>
            <a:off x="14191757" y="6105945"/>
            <a:ext cx="2480535" cy="3654922"/>
          </a:xfrm>
          <a:custGeom>
            <a:avLst/>
            <a:gdLst/>
            <a:ahLst/>
            <a:cxnLst/>
            <a:rect l="l" t="t" r="r" b="b"/>
            <a:pathLst>
              <a:path w="2480535" h="3654922">
                <a:moveTo>
                  <a:pt x="0" y="0"/>
                </a:moveTo>
                <a:lnTo>
                  <a:pt x="2480535" y="0"/>
                </a:lnTo>
                <a:lnTo>
                  <a:pt x="2480535" y="3654922"/>
                </a:lnTo>
                <a:lnTo>
                  <a:pt x="0" y="3654922"/>
                </a:lnTo>
                <a:lnTo>
                  <a:pt x="0" y="0"/>
                </a:lnTo>
                <a:close/>
              </a:path>
            </a:pathLst>
          </a:custGeom>
          <a:blipFill>
            <a:blip r:embed="rId3"/>
            <a:stretch>
              <a:fillRect/>
            </a:stretch>
          </a:blipFill>
        </p:spPr>
      </p:sp>
      <p:sp>
        <p:nvSpPr>
          <p:cNvPr id="6" name="Freeform 6"/>
          <p:cNvSpPr/>
          <p:nvPr/>
        </p:nvSpPr>
        <p:spPr>
          <a:xfrm>
            <a:off x="1745699" y="6105945"/>
            <a:ext cx="2514721" cy="3774440"/>
          </a:xfrm>
          <a:custGeom>
            <a:avLst/>
            <a:gdLst/>
            <a:ahLst/>
            <a:cxnLst/>
            <a:rect l="l" t="t" r="r" b="b"/>
            <a:pathLst>
              <a:path w="2514721" h="3774440">
                <a:moveTo>
                  <a:pt x="0" y="0"/>
                </a:moveTo>
                <a:lnTo>
                  <a:pt x="2514721" y="0"/>
                </a:lnTo>
                <a:lnTo>
                  <a:pt x="2514721" y="3774441"/>
                </a:lnTo>
                <a:lnTo>
                  <a:pt x="0" y="3774441"/>
                </a:lnTo>
                <a:lnTo>
                  <a:pt x="0" y="0"/>
                </a:lnTo>
                <a:close/>
              </a:path>
            </a:pathLst>
          </a:custGeom>
          <a:blipFill>
            <a:blip r:embed="rId4"/>
            <a:stretch>
              <a:fillRect/>
            </a:stretch>
          </a:blipFill>
        </p:spPr>
      </p:sp>
      <p:grpSp>
        <p:nvGrpSpPr>
          <p:cNvPr id="7" name="Group 7"/>
          <p:cNvGrpSpPr/>
          <p:nvPr/>
        </p:nvGrpSpPr>
        <p:grpSpPr>
          <a:xfrm>
            <a:off x="441692" y="257175"/>
            <a:ext cx="14242076" cy="1072647"/>
            <a:chOff x="0" y="0"/>
            <a:chExt cx="18989435" cy="1430196"/>
          </a:xfrm>
        </p:grpSpPr>
        <p:sp>
          <p:nvSpPr>
            <p:cNvPr id="8" name="TextBox 8"/>
            <p:cNvSpPr txBox="1"/>
            <p:nvPr/>
          </p:nvSpPr>
          <p:spPr>
            <a:xfrm>
              <a:off x="0" y="171450"/>
              <a:ext cx="15234878" cy="1258746"/>
            </a:xfrm>
            <a:prstGeom prst="rect">
              <a:avLst/>
            </a:prstGeom>
          </p:spPr>
          <p:txBody>
            <a:bodyPr lIns="0" tIns="0" rIns="0" bIns="0" rtlCol="0" anchor="t">
              <a:spAutoFit/>
            </a:bodyPr>
            <a:lstStyle/>
            <a:p>
              <a:pPr marL="0" lvl="0" indent="0" algn="ctr">
                <a:lnSpc>
                  <a:spcPts val="6674"/>
                </a:lnSpc>
                <a:spcBef>
                  <a:spcPct val="0"/>
                </a:spcBef>
              </a:pPr>
              <a:r>
                <a:rPr lang="en-US" sz="7100" b="1">
                  <a:solidFill>
                    <a:srgbClr val="336276"/>
                  </a:solidFill>
                  <a:latin typeface="Canva Sans Bold"/>
                  <a:ea typeface="Canva Sans Bold"/>
                  <a:cs typeface="Canva Sans Bold"/>
                  <a:sym typeface="Canva Sans Bold"/>
                </a:rPr>
                <a:t>Conceptos</a:t>
              </a:r>
            </a:p>
          </p:txBody>
        </p:sp>
        <p:sp>
          <p:nvSpPr>
            <p:cNvPr id="9" name="TextBox 9"/>
            <p:cNvSpPr txBox="1"/>
            <p:nvPr/>
          </p:nvSpPr>
          <p:spPr>
            <a:xfrm>
              <a:off x="11346692" y="283399"/>
              <a:ext cx="7642742" cy="882449"/>
            </a:xfrm>
            <a:prstGeom prst="rect">
              <a:avLst/>
            </a:prstGeom>
          </p:spPr>
          <p:txBody>
            <a:bodyPr lIns="0" tIns="0" rIns="0" bIns="0" rtlCol="0" anchor="t">
              <a:spAutoFit/>
            </a:bodyPr>
            <a:lstStyle/>
            <a:p>
              <a:pPr algn="l">
                <a:lnSpc>
                  <a:spcPts val="5147"/>
                </a:lnSpc>
              </a:pPr>
              <a:r>
                <a:rPr lang="en-US" sz="4476">
                  <a:solidFill>
                    <a:srgbClr val="000000"/>
                  </a:solidFill>
                  <a:latin typeface="Playlist Script"/>
                  <a:ea typeface="Playlist Script"/>
                  <a:cs typeface="Playlist Script"/>
                  <a:sym typeface="Playlist Script"/>
                </a:rPr>
                <a:t>f u n d a m e n t a l e s</a:t>
              </a:r>
            </a:p>
          </p:txBody>
        </p:sp>
      </p:grpSp>
      <p:sp>
        <p:nvSpPr>
          <p:cNvPr id="10" name="TextBox 10"/>
          <p:cNvSpPr txBox="1"/>
          <p:nvPr/>
        </p:nvSpPr>
        <p:spPr>
          <a:xfrm>
            <a:off x="4993845" y="6877470"/>
            <a:ext cx="8465708" cy="1983740"/>
          </a:xfrm>
          <a:prstGeom prst="rect">
            <a:avLst/>
          </a:prstGeom>
        </p:spPr>
        <p:txBody>
          <a:bodyPr lIns="0" tIns="0" rIns="0" bIns="0" rtlCol="0" anchor="t">
            <a:spAutoFit/>
          </a:bodyPr>
          <a:lstStyle/>
          <a:p>
            <a:pPr algn="ctr">
              <a:lnSpc>
                <a:spcPts val="3955"/>
              </a:lnSpc>
            </a:pPr>
            <a:r>
              <a:rPr lang="en-US" sz="3500" b="1">
                <a:solidFill>
                  <a:srgbClr val="000000"/>
                </a:solidFill>
                <a:latin typeface="Canva Sans Bold"/>
                <a:ea typeface="Canva Sans Bold"/>
                <a:cs typeface="Canva Sans Bold"/>
                <a:sym typeface="Canva Sans Bold"/>
              </a:rPr>
              <a:t>Bipoder:</a:t>
            </a:r>
          </a:p>
          <a:p>
            <a:pPr algn="ctr">
              <a:lnSpc>
                <a:spcPts val="3955"/>
              </a:lnSpc>
              <a:spcBef>
                <a:spcPct val="0"/>
              </a:spcBef>
            </a:pPr>
            <a:r>
              <a:rPr lang="en-US" sz="3500">
                <a:solidFill>
                  <a:srgbClr val="000000"/>
                </a:solidFill>
                <a:latin typeface="Canva Sans"/>
                <a:ea typeface="Canva Sans"/>
                <a:cs typeface="Canva Sans"/>
                <a:sym typeface="Canva Sans"/>
              </a:rPr>
              <a:t>Cómo el poder se ejerce sobre la vida y el cuerpo de la población, gestionando la salud y la reproducción. </a:t>
            </a:r>
          </a:p>
        </p:txBody>
      </p:sp>
      <p:sp>
        <p:nvSpPr>
          <p:cNvPr id="11" name="TextBox 11"/>
          <p:cNvSpPr txBox="1"/>
          <p:nvPr/>
        </p:nvSpPr>
        <p:spPr>
          <a:xfrm>
            <a:off x="666056" y="2617255"/>
            <a:ext cx="8285655" cy="2974340"/>
          </a:xfrm>
          <a:prstGeom prst="rect">
            <a:avLst/>
          </a:prstGeom>
        </p:spPr>
        <p:txBody>
          <a:bodyPr lIns="0" tIns="0" rIns="0" bIns="0" rtlCol="0" anchor="t">
            <a:spAutoFit/>
          </a:bodyPr>
          <a:lstStyle/>
          <a:p>
            <a:pPr algn="ctr">
              <a:lnSpc>
                <a:spcPts val="3955"/>
              </a:lnSpc>
            </a:pPr>
            <a:r>
              <a:rPr lang="en-US" sz="3500" b="1">
                <a:solidFill>
                  <a:srgbClr val="000000"/>
                </a:solidFill>
                <a:latin typeface="Canva Sans Bold"/>
                <a:ea typeface="Canva Sans Bold"/>
                <a:cs typeface="Canva Sans Bold"/>
                <a:sym typeface="Canva Sans Bold"/>
              </a:rPr>
              <a:t>Gubernamentalidad:</a:t>
            </a:r>
          </a:p>
          <a:p>
            <a:pPr algn="ctr">
              <a:lnSpc>
                <a:spcPts val="3955"/>
              </a:lnSpc>
              <a:spcBef>
                <a:spcPct val="0"/>
              </a:spcBef>
            </a:pPr>
            <a:r>
              <a:rPr lang="en-US" sz="3500">
                <a:solidFill>
                  <a:srgbClr val="000000"/>
                </a:solidFill>
                <a:latin typeface="Canva Sans"/>
                <a:ea typeface="Canva Sans"/>
                <a:cs typeface="Canva Sans"/>
                <a:sym typeface="Canva Sans"/>
              </a:rPr>
              <a:t>Analiza las técnicas y estrategias del gobierno en las sociedades contemporáneas, centrando la atención en el arte de gobernar y la conducta personal. </a:t>
            </a:r>
          </a:p>
        </p:txBody>
      </p:sp>
      <p:sp>
        <p:nvSpPr>
          <p:cNvPr id="12" name="TextBox 12"/>
          <p:cNvSpPr txBox="1"/>
          <p:nvPr/>
        </p:nvSpPr>
        <p:spPr>
          <a:xfrm>
            <a:off x="9144000" y="2369605"/>
            <a:ext cx="8631105" cy="2974340"/>
          </a:xfrm>
          <a:prstGeom prst="rect">
            <a:avLst/>
          </a:prstGeom>
        </p:spPr>
        <p:txBody>
          <a:bodyPr lIns="0" tIns="0" rIns="0" bIns="0" rtlCol="0" anchor="t">
            <a:spAutoFit/>
          </a:bodyPr>
          <a:lstStyle/>
          <a:p>
            <a:pPr algn="ctr">
              <a:lnSpc>
                <a:spcPts val="3955"/>
              </a:lnSpc>
            </a:pPr>
            <a:r>
              <a:rPr lang="en-US" sz="3500" b="1">
                <a:solidFill>
                  <a:srgbClr val="000000"/>
                </a:solidFill>
                <a:latin typeface="Canva Sans Bold"/>
                <a:ea typeface="Canva Sans Bold"/>
                <a:cs typeface="Canva Sans Bold"/>
                <a:sym typeface="Canva Sans Bold"/>
              </a:rPr>
              <a:t>Disciplina:</a:t>
            </a:r>
          </a:p>
          <a:p>
            <a:pPr algn="ctr">
              <a:lnSpc>
                <a:spcPts val="3955"/>
              </a:lnSpc>
              <a:spcBef>
                <a:spcPct val="0"/>
              </a:spcBef>
            </a:pPr>
            <a:r>
              <a:rPr lang="en-US" sz="3500">
                <a:solidFill>
                  <a:srgbClr val="000000"/>
                </a:solidFill>
                <a:latin typeface="Canva Sans"/>
                <a:ea typeface="Canva Sans"/>
                <a:cs typeface="Canva Sans"/>
                <a:sym typeface="Canva Sans"/>
              </a:rPr>
              <a:t>Técnicas de poder que moldean el cuerpo individual, volviéndolo "dócil" y productivo a través de la vigilancia, el control de horarios y el adiestramiento, como ocurre en prisiones y escuela.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TotalTime>
  <Words>1620</Words>
  <Application>Microsoft Macintosh PowerPoint</Application>
  <PresentationFormat>Personalizado</PresentationFormat>
  <Paragraphs>107</Paragraphs>
  <Slides>16</Slides>
  <Notes>5</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16</vt:i4>
      </vt:variant>
    </vt:vector>
  </HeadingPairs>
  <TitlesOfParts>
    <vt:vector size="24" baseType="lpstr">
      <vt:lpstr>Arial</vt:lpstr>
      <vt:lpstr>Arial Bold</vt:lpstr>
      <vt:lpstr>Calibri</vt:lpstr>
      <vt:lpstr>Arial Italics</vt:lpstr>
      <vt:lpstr>Canva Sans Bold</vt:lpstr>
      <vt:lpstr>Canva Sans</vt:lpstr>
      <vt:lpstr>Playlist Script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Teoría de la Educación</dc:title>
  <cp:lastModifiedBy>sramirez.saludmental@gmail.com</cp:lastModifiedBy>
  <cp:revision>3</cp:revision>
  <dcterms:created xsi:type="dcterms:W3CDTF">2006-08-16T00:00:00Z</dcterms:created>
  <dcterms:modified xsi:type="dcterms:W3CDTF">2025-09-26T00:29:29Z</dcterms:modified>
  <dc:identifier>DAGytzDqu0U</dc:identifier>
</cp:coreProperties>
</file>