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03089-9417-4A35-A07E-036DF9488378}" type="datetimeFigureOut">
              <a:rPr lang="de-CH" smtClean="0"/>
              <a:t>12.09.2025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D0254-9967-43F9-912C-75686750BE92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591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142C-603A-43E9-94AE-D86E8FDB430C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039-B934-4854-B113-C11E8F3CDEFB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2A8-F279-47D1-BF53-F24DF5A77017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C07B-8EDD-4468-80D4-6C2902670F13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A59A-B08D-423A-9F39-C0CAF3EDB342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573-A42C-477B-BF42-B6ACFC9F8BF2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1DB-A48F-446A-BACF-E1F9239C5CA5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10F-4D0A-4499-993A-69AFD16B41FE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0FBB502-4017-4F7B-987C-A7BCFA97DBC2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D667-5789-4983-8EEF-A5F6F029E064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AF79-8A50-4621-BAA5-03EFEB260B86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2FD8-C0A3-4EEB-BE5B-65D046DDAE71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953F-1856-4035-A04E-7D20D08152FA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41F-144D-400C-9207-7EF159FE0985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38D1-8DA1-49D3-A9C8-CA2300FE98F7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443D-F84A-447A-A4B6-2A3D08A59CDC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E3D-9D26-44A9-B39B-04EF1883D748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4420-832F-423F-B483-3C12D2B8C8BE}" type="datetime1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Universidad de Navojoa creado por Christian Dellsperger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, die eine Treppe hinaufgeht">
            <a:extLst>
              <a:ext uri="{FF2B5EF4-FFF2-40B4-BE49-F238E27FC236}">
                <a16:creationId xmlns:a16="http://schemas.microsoft.com/office/drawing/2014/main" id="{784E824E-A8EF-E035-67DE-A1FFD3CC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12CAFD-685E-41B9-88E6-2203CD3DE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869DA3-BE3F-7638-AF86-BB9DBFA63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de-CH" sz="4800"/>
              <a:t>Alexander Sutherland Neill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EF5493-C1CA-6687-685C-73547A5EF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1"/>
            <a:ext cx="8133478" cy="107278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800" dirty="0"/>
              <a:t>Fundador de </a:t>
            </a:r>
            <a:r>
              <a:rPr lang="es-ES" sz="2800" dirty="0" err="1"/>
              <a:t>SummerHill</a:t>
            </a:r>
            <a:r>
              <a:rPr lang="es-ES" sz="2800" dirty="0"/>
              <a:t> </a:t>
            </a:r>
            <a:r>
              <a:rPr lang="es-ES" sz="2800" dirty="0" err="1"/>
              <a:t>School</a:t>
            </a:r>
            <a:endParaRPr lang="es-ES" sz="28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2400" dirty="0"/>
              <a:t>La primera escuela democrática del mundo</a:t>
            </a:r>
          </a:p>
          <a:p>
            <a:endParaRPr lang="de-CH" sz="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5FC1D-C84E-48CA-926A-50980CC6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1F5CB-8E2A-4012-A573-C0061CFA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292B8A-FF7F-4838-AA00-55AECF9D1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9DD2E-6802-3F44-994A-BEC5D071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Referencias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99B2F0-F1E6-ADE6-1F8C-61A7BDA06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469600"/>
            <a:ext cx="9613861" cy="3931199"/>
          </a:xfrm>
        </p:spPr>
        <p:txBody>
          <a:bodyPr>
            <a:normAutofit/>
          </a:bodyPr>
          <a:lstStyle/>
          <a:p>
            <a:pPr algn="just">
              <a:buSzPct val="110000"/>
              <a:defRPr sz="1600">
                <a:solidFill>
                  <a:srgbClr val="2C3E50"/>
                </a:solidFill>
              </a:defRP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Neill, A. S. (1960). *Summerhill: A Radical Approach to Child Rearing*. Nueva York: Hart Publishing.</a:t>
            </a:r>
          </a:p>
          <a:p>
            <a:pPr algn="just">
              <a:buSzPct val="110000"/>
              <a:defRPr sz="1600">
                <a:solidFill>
                  <a:srgbClr val="2C3E50"/>
                </a:solidFill>
              </a:defRP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____________. (1992). *Summerhill School: A New View of Childhood*. Nueva York: St. Martin's Griffin.</a:t>
            </a:r>
          </a:p>
          <a:p>
            <a:pPr algn="just">
              <a:buSzPct val="110000"/>
              <a:defRPr sz="1600">
                <a:solidFill>
                  <a:srgbClr val="2C3E50"/>
                </a:solidFill>
              </a:defRP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Kornbeck, J. (2010). 'Summerhill revisited: A case study in progressive education'. *European Journal of Education*, 45(1), 5-18.</a:t>
            </a:r>
          </a:p>
          <a:p>
            <a:pPr algn="just">
              <a:buSzPct val="110000"/>
              <a:defRPr sz="1600">
                <a:solidFill>
                  <a:srgbClr val="2C3E50"/>
                </a:solidFill>
              </a:defRP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Readhead, Z. (2019). *Summerhill School – Today*. Leiston: Summerhill Publications.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 descr="Bücher mit einfarbiger Füllung">
            <a:extLst>
              <a:ext uri="{FF2B5EF4-FFF2-40B4-BE49-F238E27FC236}">
                <a16:creationId xmlns:a16="http://schemas.microsoft.com/office/drawing/2014/main" id="{2373707D-6CEC-E7EB-28E1-A82F15EEC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9353" y="8364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7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FD333345-06FE-431A-A170-B442B71B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3CF734-AF09-4284-A3AF-E1B79C0A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051DDCB9-F755-45C2-A2DF-09112F5CC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CE5D6A2-8420-4DDB-B2B9-F907655B9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229002-1ABA-426C-B095-F2B868A3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de-CH" b="1" dirty="0"/>
              <a:t>La </a:t>
            </a:r>
            <a:r>
              <a:rPr lang="de-CH" b="1" dirty="0" err="1"/>
              <a:t>persona</a:t>
            </a:r>
            <a:endParaRPr lang="de-CH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5C9795-5873-43E5-A16C-324C15CF1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E74A34-6AF8-9646-3DFA-6CF4E68A2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" y="1979672"/>
            <a:ext cx="7286625" cy="4178227"/>
          </a:xfrm>
        </p:spPr>
        <p:txBody>
          <a:bodyPr>
            <a:noAutofit/>
          </a:bodyPr>
          <a:lstStyle/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1900" dirty="0">
                <a:solidFill>
                  <a:schemeClr val="bg1"/>
                </a:solidFill>
              </a:rPr>
              <a:t>Nacimiento: 17 de octubre de 1883 en </a:t>
            </a:r>
            <a:r>
              <a:rPr lang="es-ES" sz="1900" dirty="0" err="1">
                <a:solidFill>
                  <a:schemeClr val="bg1"/>
                </a:solidFill>
              </a:rPr>
              <a:t>Forfar</a:t>
            </a:r>
            <a:r>
              <a:rPr lang="es-ES" sz="1900" dirty="0">
                <a:solidFill>
                  <a:schemeClr val="bg1"/>
                </a:solidFill>
              </a:rPr>
              <a:t>, Escocia.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1900" dirty="0">
                <a:solidFill>
                  <a:schemeClr val="bg1"/>
                </a:solidFill>
              </a:rPr>
              <a:t>Fallecimiento: 23 de septiembre de 1973 en </a:t>
            </a:r>
            <a:r>
              <a:rPr lang="es-ES" sz="1900" dirty="0" err="1">
                <a:solidFill>
                  <a:schemeClr val="bg1"/>
                </a:solidFill>
              </a:rPr>
              <a:t>Aldeburgh</a:t>
            </a:r>
            <a:r>
              <a:rPr lang="es-ES" sz="1900" dirty="0">
                <a:solidFill>
                  <a:schemeClr val="bg1"/>
                </a:solidFill>
              </a:rPr>
              <a:t>, Inglaterra.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1900" dirty="0">
                <a:solidFill>
                  <a:schemeClr val="bg1"/>
                </a:solidFill>
              </a:rPr>
              <a:t>Hijo de un maestro rural; conoció la disciplina estricta de la escuela tradicional.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1900" dirty="0">
                <a:solidFill>
                  <a:schemeClr val="bg1"/>
                </a:solidFill>
              </a:rPr>
              <a:t>Estudió literatura, filosofía y pedagogía en la Universidad de Edimburgo.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1900" dirty="0">
                <a:solidFill>
                  <a:schemeClr val="bg1"/>
                </a:solidFill>
              </a:rPr>
              <a:t>Influenciado por el movimiento de la Escuela Nueva y corrientes progresistas.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1900" dirty="0">
                <a:solidFill>
                  <a:schemeClr val="bg1"/>
                </a:solidFill>
              </a:rPr>
              <a:t>En 1921 fundó Summerhill </a:t>
            </a:r>
            <a:r>
              <a:rPr lang="es-ES" sz="1900" dirty="0" err="1">
                <a:solidFill>
                  <a:schemeClr val="bg1"/>
                </a:solidFill>
              </a:rPr>
              <a:t>School</a:t>
            </a:r>
            <a:r>
              <a:rPr lang="es-ES" sz="1900" dirty="0">
                <a:solidFill>
                  <a:schemeClr val="bg1"/>
                </a:solidFill>
              </a:rPr>
              <a:t> en </a:t>
            </a:r>
            <a:r>
              <a:rPr lang="es-ES" sz="1900" dirty="0" err="1">
                <a:solidFill>
                  <a:schemeClr val="bg1"/>
                </a:solidFill>
              </a:rPr>
              <a:t>Leiston</a:t>
            </a:r>
            <a:r>
              <a:rPr lang="es-ES" sz="1900" dirty="0">
                <a:solidFill>
                  <a:schemeClr val="bg1"/>
                </a:solidFill>
              </a:rPr>
              <a:t>, Inglaterra – la primera escuela democrática.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1900" dirty="0">
                <a:solidFill>
                  <a:schemeClr val="bg1"/>
                </a:solidFill>
              </a:rPr>
              <a:t>Defendió la felicidad y la libertad por encima de la obediencia y los exámenes.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1900" dirty="0">
                <a:solidFill>
                  <a:schemeClr val="bg1"/>
                </a:solidFill>
              </a:rPr>
              <a:t>Autor de 'Summerhill: A Radical </a:t>
            </a:r>
            <a:r>
              <a:rPr lang="es-ES" sz="1900" dirty="0" err="1">
                <a:solidFill>
                  <a:schemeClr val="bg1"/>
                </a:solidFill>
              </a:rPr>
              <a:t>Approach</a:t>
            </a:r>
            <a:r>
              <a:rPr lang="es-ES" sz="1900" dirty="0">
                <a:solidFill>
                  <a:schemeClr val="bg1"/>
                </a:solidFill>
              </a:rPr>
              <a:t> to Child </a:t>
            </a:r>
            <a:r>
              <a:rPr lang="es-ES" sz="1900" dirty="0" err="1">
                <a:solidFill>
                  <a:schemeClr val="bg1"/>
                </a:solidFill>
              </a:rPr>
              <a:t>Rearing</a:t>
            </a:r>
            <a:r>
              <a:rPr lang="es-ES" sz="1900" dirty="0">
                <a:solidFill>
                  <a:schemeClr val="bg1"/>
                </a:solidFill>
              </a:rPr>
              <a:t>' (1960).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CCF5C2-33C4-E618-E51E-DB0163D97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1269207"/>
            <a:ext cx="3358478" cy="431958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26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DA9E5-F63F-D492-1B61-041105CE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Naturaleza</a:t>
            </a:r>
            <a:r>
              <a:rPr lang="de-CH" b="1" dirty="0"/>
              <a:t> del </a:t>
            </a:r>
            <a:r>
              <a:rPr lang="de-CH" b="1" dirty="0" err="1"/>
              <a:t>alumno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E06D0D-A9BE-B3E3-AA57-60C2ABD6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427287"/>
            <a:ext cx="9728456" cy="1080938"/>
          </a:xfrm>
        </p:spPr>
        <p:txBody>
          <a:bodyPr>
            <a:normAutofit fontScale="55000" lnSpcReduction="20000"/>
          </a:bodyPr>
          <a:lstStyle/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endParaRPr lang="es-ES" sz="2800" dirty="0">
              <a:solidFill>
                <a:schemeClr val="bg1"/>
              </a:solidFill>
            </a:endParaRP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5100" dirty="0">
                <a:solidFill>
                  <a:schemeClr val="bg1"/>
                </a:solidFill>
              </a:rPr>
              <a:t>El niño es bueno por naturaleza y capaz de desarrollarse  libremente.</a:t>
            </a:r>
          </a:p>
        </p:txBody>
      </p:sp>
      <p:pic>
        <p:nvPicPr>
          <p:cNvPr id="5" name="Grafik 4" descr="Schuljunge mit einfarbiger Füllung">
            <a:extLst>
              <a:ext uri="{FF2B5EF4-FFF2-40B4-BE49-F238E27FC236}">
                <a16:creationId xmlns:a16="http://schemas.microsoft.com/office/drawing/2014/main" id="{D02523DE-BECF-F4F4-27A8-85F5E6F98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8146" y="836497"/>
            <a:ext cx="914400" cy="91440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1B3357F-6766-818F-A961-40F91B06F116}"/>
              </a:ext>
            </a:extLst>
          </p:cNvPr>
          <p:cNvSpPr txBox="1">
            <a:spLocks/>
          </p:cNvSpPr>
          <p:nvPr/>
        </p:nvSpPr>
        <p:spPr>
          <a:xfrm>
            <a:off x="680320" y="3874479"/>
            <a:ext cx="9613861" cy="7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La educación debe basarse en la libertad, no en la represión.</a:t>
            </a:r>
          </a:p>
          <a:p>
            <a:pPr>
              <a:buSzPct val="110000"/>
            </a:pP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EC3310B-E462-DBFB-453B-A72113EDAABE}"/>
              </a:ext>
            </a:extLst>
          </p:cNvPr>
          <p:cNvSpPr txBox="1">
            <a:spLocks/>
          </p:cNvSpPr>
          <p:nvPr/>
        </p:nvSpPr>
        <p:spPr>
          <a:xfrm>
            <a:off x="680320" y="5032092"/>
            <a:ext cx="9728457" cy="7940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Confianza en la autonomía y en el aprendizaje autodirigido.</a:t>
            </a:r>
          </a:p>
          <a:p>
            <a:pPr>
              <a:buSzPct val="110000"/>
            </a:pP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5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3F5A9-8E3A-C682-3CB3-073B6092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Rol</a:t>
            </a:r>
            <a:r>
              <a:rPr lang="de-CH" b="1" dirty="0"/>
              <a:t> del </a:t>
            </a:r>
            <a:r>
              <a:rPr lang="de-CH" b="1" dirty="0" err="1"/>
              <a:t>maestro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189A98-39C2-387C-6B81-B4ED6BA8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18" y="2840873"/>
            <a:ext cx="9613861" cy="795821"/>
          </a:xfrm>
        </p:spPr>
        <p:txBody>
          <a:bodyPr>
            <a:normAutofit fontScale="92500"/>
          </a:bodyPr>
          <a:lstStyle/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3000" dirty="0">
                <a:solidFill>
                  <a:schemeClr val="bg1"/>
                </a:solidFill>
              </a:rPr>
              <a:t>El maestro es un acompañante, no una figura autoritaria.</a:t>
            </a:r>
          </a:p>
          <a:p>
            <a:pPr>
              <a:buSzPct val="110000"/>
            </a:pP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7" name="Grafik 6" descr="Professor mit einfarbiger Füllung">
            <a:extLst>
              <a:ext uri="{FF2B5EF4-FFF2-40B4-BE49-F238E27FC236}">
                <a16:creationId xmlns:a16="http://schemas.microsoft.com/office/drawing/2014/main" id="{0A8B08B8-A69B-668F-C1AD-6051029BD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0561" y="836497"/>
            <a:ext cx="914400" cy="914400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1DEAE05-D856-6D73-5AF9-7F2BC073EE3B}"/>
              </a:ext>
            </a:extLst>
          </p:cNvPr>
          <p:cNvSpPr txBox="1">
            <a:spLocks/>
          </p:cNvSpPr>
          <p:nvPr/>
        </p:nvSpPr>
        <p:spPr>
          <a:xfrm>
            <a:off x="680318" y="3875401"/>
            <a:ext cx="9613861" cy="71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Respeta las decisiones y ritmos de cada alumno.</a:t>
            </a:r>
          </a:p>
          <a:p>
            <a:pPr>
              <a:buSzPct val="110000"/>
            </a:pP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B92E516-F06A-0D57-46AF-5F09D63564F5}"/>
              </a:ext>
            </a:extLst>
          </p:cNvPr>
          <p:cNvSpPr txBox="1">
            <a:spLocks/>
          </p:cNvSpPr>
          <p:nvPr/>
        </p:nvSpPr>
        <p:spPr>
          <a:xfrm>
            <a:off x="680317" y="4832307"/>
            <a:ext cx="9613861" cy="1059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Promueve un ambiente de igualdad y democracia dentro de la escuela.</a:t>
            </a:r>
          </a:p>
          <a:p>
            <a:pPr>
              <a:buSzPct val="110000"/>
            </a:pP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8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EBC76-8712-F8BD-230D-C5C6D4CA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Enfásis</a:t>
            </a:r>
            <a:r>
              <a:rPr lang="de-CH" b="1" dirty="0"/>
              <a:t> curricular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F8489-DCB4-9713-7AAB-5C9A81272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19" y="2628561"/>
            <a:ext cx="9613861" cy="935440"/>
          </a:xfrm>
        </p:spPr>
        <p:txBody>
          <a:bodyPr/>
          <a:lstStyle/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No hay un plan rígido: los alumnos eligen qué, cuándo y cómo aprender.</a:t>
            </a:r>
          </a:p>
        </p:txBody>
      </p:sp>
      <p:pic>
        <p:nvPicPr>
          <p:cNvPr id="5" name="Grafik 4" descr="Geschlossenes Buch mit einfarbiger Füllung">
            <a:extLst>
              <a:ext uri="{FF2B5EF4-FFF2-40B4-BE49-F238E27FC236}">
                <a16:creationId xmlns:a16="http://schemas.microsoft.com/office/drawing/2014/main" id="{11D63785-0ACD-F92A-698B-0545C054B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977" y="836497"/>
            <a:ext cx="914400" cy="91440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3A48876-D27C-E674-2C29-C34715C2D935}"/>
              </a:ext>
            </a:extLst>
          </p:cNvPr>
          <p:cNvSpPr txBox="1">
            <a:spLocks/>
          </p:cNvSpPr>
          <p:nvPr/>
        </p:nvSpPr>
        <p:spPr>
          <a:xfrm>
            <a:off x="680319" y="3855687"/>
            <a:ext cx="9613861" cy="93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Se valoran tanto las materias académicas como las actividades artísticas, creativas y prácticas.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9971711-4011-A9BE-11DC-8E3FAD33D025}"/>
              </a:ext>
            </a:extLst>
          </p:cNvPr>
          <p:cNvSpPr txBox="1">
            <a:spLocks/>
          </p:cNvSpPr>
          <p:nvPr/>
        </p:nvSpPr>
        <p:spPr>
          <a:xfrm>
            <a:off x="680320" y="4996482"/>
            <a:ext cx="9613861" cy="93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Énfasis en el desarrollo personal más que en los exámenes.</a:t>
            </a:r>
          </a:p>
          <a:p>
            <a:pPr>
              <a:buSzPct val="110000"/>
            </a:pP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4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1A385-BB65-FF9D-F0F3-7D6F3570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Metodología</a:t>
            </a:r>
            <a:r>
              <a:rPr lang="de-CH" b="1" dirty="0"/>
              <a:t> de la </a:t>
            </a:r>
            <a:r>
              <a:rPr lang="de-CH" b="1" dirty="0" err="1"/>
              <a:t>enseñanza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B98D46-3AD0-C815-B8D2-33795305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17" y="2725306"/>
            <a:ext cx="9613861" cy="562329"/>
          </a:xfrm>
        </p:spPr>
        <p:txBody>
          <a:bodyPr/>
          <a:lstStyle/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Aprendizaje experiencial: aprender haciendo.</a:t>
            </a:r>
          </a:p>
        </p:txBody>
      </p:sp>
      <p:pic>
        <p:nvPicPr>
          <p:cNvPr id="5" name="Grafik 4" descr="Abschlusshut mit einfarbiger Füllung">
            <a:extLst>
              <a:ext uri="{FF2B5EF4-FFF2-40B4-BE49-F238E27FC236}">
                <a16:creationId xmlns:a16="http://schemas.microsoft.com/office/drawing/2014/main" id="{5F553C46-6642-DD91-C374-65DE2D14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8146" y="836497"/>
            <a:ext cx="914400" cy="91440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8E17026-149C-1C2E-DDF4-56977000A6F8}"/>
              </a:ext>
            </a:extLst>
          </p:cNvPr>
          <p:cNvSpPr txBox="1">
            <a:spLocks/>
          </p:cNvSpPr>
          <p:nvPr/>
        </p:nvSpPr>
        <p:spPr>
          <a:xfrm>
            <a:off x="680318" y="3439977"/>
            <a:ext cx="9613861" cy="697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Clases optativas: asistencia voluntaria.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FE6FAA5-278E-BA1B-B30C-112D737DABD3}"/>
              </a:ext>
            </a:extLst>
          </p:cNvPr>
          <p:cNvSpPr txBox="1">
            <a:spLocks/>
          </p:cNvSpPr>
          <p:nvPr/>
        </p:nvSpPr>
        <p:spPr>
          <a:xfrm>
            <a:off x="680316" y="4178775"/>
            <a:ext cx="9613861" cy="613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La vida comunitaria es parte esencial de la educación.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6C3E2B5-0ADF-9652-B781-951214FBA8E9}"/>
              </a:ext>
            </a:extLst>
          </p:cNvPr>
          <p:cNvSpPr txBox="1">
            <a:spLocks/>
          </p:cNvSpPr>
          <p:nvPr/>
        </p:nvSpPr>
        <p:spPr>
          <a:xfrm>
            <a:off x="680316" y="4893446"/>
            <a:ext cx="9613861" cy="8259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Uso de asambleas democráticas donde alumnos y maestros tienen el mismo voto.</a:t>
            </a:r>
          </a:p>
        </p:txBody>
      </p:sp>
    </p:spTree>
    <p:extLst>
      <p:ext uri="{BB962C8B-B14F-4D97-AF65-F5344CB8AC3E}">
        <p14:creationId xmlns:p14="http://schemas.microsoft.com/office/powerpoint/2010/main" val="58433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13C5-3097-02BC-9EE9-5CACB5DB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Función social de la escuela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B78C3B-F636-B26F-06F7-346D56FF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806673"/>
            <a:ext cx="9613861" cy="622327"/>
          </a:xfrm>
        </p:spPr>
        <p:txBody>
          <a:bodyPr/>
          <a:lstStyle/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Formar ciudadanos libres, responsables y felices.</a:t>
            </a:r>
          </a:p>
        </p:txBody>
      </p:sp>
      <p:pic>
        <p:nvPicPr>
          <p:cNvPr id="7" name="Grafik 6" descr="Welt mit einfarbiger Füllung">
            <a:extLst>
              <a:ext uri="{FF2B5EF4-FFF2-40B4-BE49-F238E27FC236}">
                <a16:creationId xmlns:a16="http://schemas.microsoft.com/office/drawing/2014/main" id="{5D916EFD-43B3-3D79-AA82-5C11EDCE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8146" y="836497"/>
            <a:ext cx="914400" cy="914400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50B1F90-ACED-AF76-1909-4C5F49621B5A}"/>
              </a:ext>
            </a:extLst>
          </p:cNvPr>
          <p:cNvSpPr txBox="1">
            <a:spLocks/>
          </p:cNvSpPr>
          <p:nvPr/>
        </p:nvSpPr>
        <p:spPr>
          <a:xfrm>
            <a:off x="680320" y="3675298"/>
            <a:ext cx="9613861" cy="95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Ofrecer un modelo alternativo frente a la educación tradicional.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5F3C3C1-0BEF-245E-9563-34627C9F39D8}"/>
              </a:ext>
            </a:extLst>
          </p:cNvPr>
          <p:cNvSpPr txBox="1">
            <a:spLocks/>
          </p:cNvSpPr>
          <p:nvPr/>
        </p:nvSpPr>
        <p:spPr>
          <a:xfrm>
            <a:off x="680320" y="4881123"/>
            <a:ext cx="9613861" cy="715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Contribuir a una sociedad más democrática, igualitaria y pacífica.</a:t>
            </a:r>
          </a:p>
        </p:txBody>
      </p:sp>
    </p:spTree>
    <p:extLst>
      <p:ext uri="{BB962C8B-B14F-4D97-AF65-F5344CB8AC3E}">
        <p14:creationId xmlns:p14="http://schemas.microsoft.com/office/powerpoint/2010/main" val="258353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D88C3-8249-9C16-CA83-2C6A6306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Conclusión</a:t>
            </a:r>
            <a:r>
              <a:rPr lang="de-CH" b="1" dirty="0"/>
              <a:t> </a:t>
            </a:r>
            <a:r>
              <a:rPr lang="de-CH" b="1" dirty="0" err="1"/>
              <a:t>sobre</a:t>
            </a:r>
            <a:r>
              <a:rPr lang="de-CH" b="1" dirty="0"/>
              <a:t> *</a:t>
            </a:r>
            <a:r>
              <a:rPr lang="de-CH" b="1" dirty="0" err="1"/>
              <a:t>Summerhill</a:t>
            </a:r>
            <a:r>
              <a:rPr lang="de-CH" b="1" dirty="0"/>
              <a:t>*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8F291E-85FD-2087-1067-459ECC51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43272"/>
            <a:ext cx="9613861" cy="4459928"/>
          </a:xfrm>
        </p:spPr>
        <p:txBody>
          <a:bodyPr>
            <a:normAutofit/>
          </a:bodyPr>
          <a:lstStyle/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La libertad del alumno es el principio central.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La escuela no debe formar individuos obedientes, sino personas felices, autónomas y responsables.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La democracia escolar muestra que niños y adultos pueden convivir con igualdad y respeto mutuo.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La crítica a la educación tradicional subraya que el miedo y la disciplina rígida limitan el desarrollo humano.</a:t>
            </a:r>
          </a:p>
          <a:p>
            <a:pPr>
              <a:buSzPct val="110000"/>
              <a:defRPr sz="2000">
                <a:solidFill>
                  <a:srgbClr val="2C3E50"/>
                </a:solidFill>
              </a:defRPr>
            </a:pPr>
            <a:r>
              <a:rPr lang="es-ES" sz="2800" dirty="0">
                <a:solidFill>
                  <a:schemeClr val="bg1"/>
                </a:solidFill>
              </a:rPr>
              <a:t>En resumen, *Summerhill* no es solo un modelo escolar, sino también un manifiesto por una sociedad más libre y democrática.</a:t>
            </a:r>
          </a:p>
        </p:txBody>
      </p:sp>
      <p:pic>
        <p:nvPicPr>
          <p:cNvPr id="5" name="Grafik 4" descr="Sterne mit einfarbiger Füllung">
            <a:extLst>
              <a:ext uri="{FF2B5EF4-FFF2-40B4-BE49-F238E27FC236}">
                <a16:creationId xmlns:a16="http://schemas.microsoft.com/office/drawing/2014/main" id="{50F87490-EA96-3DE6-7EBC-4083FD20B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8147" y="8364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64632-4105-4B76-935B-BA4AC916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Fotografías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B76D30-2D4A-4767-8416-CFC8516FA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0" y="2023911"/>
            <a:ext cx="4303259" cy="24098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86EE5A6-EDB3-4C90-BD0D-59E8BD8C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42" y="2033058"/>
            <a:ext cx="3718866" cy="24098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649D0C-DC97-4214-97CC-16F47ECB7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101" y="2023911"/>
            <a:ext cx="3604438" cy="24098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5B77C1-E490-4108-9593-73754CBD41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43" b="15543"/>
          <a:stretch/>
        </p:blipFill>
        <p:spPr>
          <a:xfrm>
            <a:off x="214321" y="4433029"/>
            <a:ext cx="4286252" cy="24249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CFF46F-7D8D-4D2C-9789-AA8D340DF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866" y="4580830"/>
            <a:ext cx="3785542" cy="21293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B8E61F-D8D5-4DC0-A476-1AAAE21C22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47" b="4087"/>
          <a:stretch/>
        </p:blipFill>
        <p:spPr>
          <a:xfrm>
            <a:off x="8415377" y="4423448"/>
            <a:ext cx="3573162" cy="24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22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40</TotalTime>
  <Words>496</Words>
  <Application>Microsoft Office PowerPoint</Application>
  <PresentationFormat>Panorámica</PresentationFormat>
  <Paragraphs>46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Aptos</vt:lpstr>
      <vt:lpstr>Arial</vt:lpstr>
      <vt:lpstr>Trebuchet MS</vt:lpstr>
      <vt:lpstr>Berlin</vt:lpstr>
      <vt:lpstr>Alexander Sutherland Neill</vt:lpstr>
      <vt:lpstr>La persona</vt:lpstr>
      <vt:lpstr>Naturaleza del alumno</vt:lpstr>
      <vt:lpstr>Rol del maestro</vt:lpstr>
      <vt:lpstr>Enfásis curricular</vt:lpstr>
      <vt:lpstr>Metodología de la enseñanza</vt:lpstr>
      <vt:lpstr>Función social de la escuela</vt:lpstr>
      <vt:lpstr>Conclusión sobre *Summerhill*</vt:lpstr>
      <vt:lpstr>Fotografías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Sutherland Neill</dc:title>
  <dc:creator>Christian Dellsperger</dc:creator>
  <cp:lastModifiedBy>ASUS</cp:lastModifiedBy>
  <cp:revision>7</cp:revision>
  <dcterms:created xsi:type="dcterms:W3CDTF">2025-09-11T19:23:02Z</dcterms:created>
  <dcterms:modified xsi:type="dcterms:W3CDTF">2025-09-12T18:42:02Z</dcterms:modified>
</cp:coreProperties>
</file>