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2" r:id="rId6"/>
    <p:sldId id="271" r:id="rId7"/>
    <p:sldId id="265" r:id="rId8"/>
    <p:sldId id="266" r:id="rId9"/>
    <p:sldId id="272" r:id="rId10"/>
    <p:sldId id="259" r:id="rId11"/>
    <p:sldId id="273" r:id="rId12"/>
    <p:sldId id="260" r:id="rId13"/>
    <p:sldId id="26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436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410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67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9883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2408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61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359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83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160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8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0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0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488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967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70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68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463F-4C47-4C4D-B514-405EC098D8CF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80DE42-F85D-4A08-BC67-B4F4543E0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750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rientation94.org/uploaded/MakalatPdf/Mufakirun/herbarte.pdf?utm_source=chatgpt.com" TargetMode="External"/><Relationship Id="rId2" Type="http://schemas.openxmlformats.org/officeDocument/2006/relationships/hyperlink" Target="https://www.researchgate.net/publication/369615321_Johann_Friedrich_Herbart?utm_source=chatgp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to.stanford.edu/entries/johann-herbart/?utm_source=chatgpt.com" TargetMode="External"/><Relationship Id="rId5" Type="http://schemas.openxmlformats.org/officeDocument/2006/relationships/hyperlink" Target="https://en.wikipedia.org/wiki/Science_of_Education_%28book%29?utm_source=chatgpt.com" TargetMode="External"/><Relationship Id="rId4" Type="http://schemas.openxmlformats.org/officeDocument/2006/relationships/hyperlink" Target="https://www.ebsco.com/research-starters/history/herbart-and-apperception?utm_source=chatgpt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AFA2D-A936-E781-9C17-989115A23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469" y="540521"/>
            <a:ext cx="5540523" cy="5458627"/>
          </a:xfrm>
        </p:spPr>
        <p:txBody>
          <a:bodyPr>
            <a:normAutofit/>
          </a:bodyPr>
          <a:lstStyle/>
          <a:p>
            <a:r>
              <a:rPr lang="es-MX" sz="8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Johann Fiedrich Herbart</a:t>
            </a:r>
            <a:br>
              <a:rPr lang="es-MX" sz="8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es-MX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es-MX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s-MX" sz="2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Presentado por:</a:t>
            </a:r>
            <a:br>
              <a:rPr lang="es-MX" sz="2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s-MX" sz="2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Genoveva De los Santos Enríquez</a:t>
            </a:r>
            <a:endParaRPr lang="es-MX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27AD39-26DF-4B30-D189-47D59DB7A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245" y="449367"/>
            <a:ext cx="42386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CD99D-BFBB-7AA0-75C8-4A2783FE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Aportaciones a la filosofía y psicología</a:t>
            </a:r>
            <a:br>
              <a:rPr lang="es-ES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8FB487-19C8-E040-67A3-84964964F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Contribuyó al surgimiento de la psicología como ciencia al usar conceptos figurativos y matemáticos para explicar la mente.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Sus ideas sobre el umbral (límite de percepción) y lo inconsciente anticiparon nociones exploradas más tarde por Freud y corrientes fenomenológicas como Husserl.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105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1253F-D348-BA59-4917-90F4059A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FILOSOFÍA PEDAGÓGICA DE HERBART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005991-A791-3E65-C03D-6BAD80C43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dirty="0"/>
              <a:t>Si el maestro consigue desarrollar intereses múltiples en el alumno, la educación se convierte en una noble tarea, puesto que ayuda a la humanidad a poner en práctica las grandes ideas éticas.</a:t>
            </a:r>
          </a:p>
          <a:p>
            <a:r>
              <a:rPr lang="es-ES" sz="2800" dirty="0"/>
              <a:t>Lo que la educación debe hacer es conservar a los jóvenes de talento su natural valor y amplitud de criterio, pero no inspirarles una ardiente ambición.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941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394ED-888F-77B6-A807-6C25DEC7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Obra destacada</a:t>
            </a:r>
            <a:br>
              <a:rPr lang="es-ES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EA9C8F-B692-196E-D88E-DCBFC100A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76" y="1382922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Publicó </a:t>
            </a:r>
            <a:r>
              <a:rPr lang="es-ES" i="1" dirty="0"/>
              <a:t>Science of Education</a:t>
            </a:r>
            <a:r>
              <a:rPr lang="es-ES" dirty="0"/>
              <a:t> (en alemán: </a:t>
            </a:r>
            <a:r>
              <a:rPr lang="es-ES" i="1" dirty="0"/>
              <a:t>Erziehungswissenschaft</a:t>
            </a:r>
            <a:r>
              <a:rPr lang="es-ES" dirty="0"/>
              <a:t>, 1806), donde expone sus principios pedagógicos incluyendo el método de cinco pasos.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8B7958-E52A-92F2-432A-D23590514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562" y="2254217"/>
            <a:ext cx="2662211" cy="38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95A6057-0A94-070B-6BAC-5EA2F4F8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69" y="350376"/>
            <a:ext cx="7785219" cy="583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5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35BB5-6011-BA1C-6BAC-AAC3037C7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Referencias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5F7F1-0F2C-94FC-B495-42BFD9BE7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42" y="1176145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 err="1"/>
              <a:t>Abduljabbar</a:t>
            </a:r>
            <a:r>
              <a:rPr lang="es-MX" dirty="0"/>
              <a:t>, S. (2023). </a:t>
            </a:r>
            <a:r>
              <a:rPr lang="es-MX" i="1" dirty="0"/>
              <a:t>Johann Friedrich Herbart</a:t>
            </a:r>
            <a:r>
              <a:rPr lang="es-MX" dirty="0"/>
              <a:t>. En </a:t>
            </a:r>
            <a:r>
              <a:rPr lang="es-MX" i="1" dirty="0" err="1"/>
              <a:t>The</a:t>
            </a:r>
            <a:r>
              <a:rPr lang="es-MX" i="1" dirty="0"/>
              <a:t> </a:t>
            </a:r>
            <a:r>
              <a:rPr lang="es-MX" i="1" dirty="0" err="1"/>
              <a:t>Palgrave</a:t>
            </a:r>
            <a:r>
              <a:rPr lang="es-MX" i="1" dirty="0"/>
              <a:t> </a:t>
            </a:r>
            <a:r>
              <a:rPr lang="es-MX" i="1" dirty="0" err="1"/>
              <a:t>Handbook</a:t>
            </a:r>
            <a:r>
              <a:rPr lang="es-MX" i="1" dirty="0"/>
              <a:t> </a:t>
            </a:r>
            <a:r>
              <a:rPr lang="es-MX" i="1" dirty="0" err="1"/>
              <a:t>of</a:t>
            </a:r>
            <a:r>
              <a:rPr lang="es-MX" i="1" dirty="0"/>
              <a:t> </a:t>
            </a:r>
            <a:r>
              <a:rPr lang="es-MX" i="1" dirty="0" err="1"/>
              <a:t>Educational</a:t>
            </a:r>
            <a:r>
              <a:rPr lang="es-MX" i="1" dirty="0"/>
              <a:t> </a:t>
            </a:r>
            <a:r>
              <a:rPr lang="es-MX" i="1" dirty="0" err="1"/>
              <a:t>Thinkers</a:t>
            </a:r>
            <a:r>
              <a:rPr lang="es-MX" dirty="0"/>
              <a:t> (pp. 1–12). Springer </a:t>
            </a:r>
            <a:r>
              <a:rPr lang="es-MX" dirty="0" err="1"/>
              <a:t>Nature</a:t>
            </a:r>
            <a:r>
              <a:rPr lang="es-MX" dirty="0"/>
              <a:t>. </a:t>
            </a:r>
            <a:r>
              <a:rPr lang="es-MX" dirty="0" err="1">
                <a:hlinkClick r:id="rId2"/>
              </a:rPr>
              <a:t>ResearchGate</a:t>
            </a: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 err="1"/>
              <a:t>Hilgenheger</a:t>
            </a:r>
            <a:r>
              <a:rPr lang="es-MX" dirty="0"/>
              <a:t>, N. (2000). </a:t>
            </a:r>
            <a:r>
              <a:rPr lang="es-MX" i="1" dirty="0"/>
              <a:t>Johann Friedrich Herbart &amp; el concepto de enseñanza educativa</a:t>
            </a:r>
            <a:r>
              <a:rPr lang="es-MX" dirty="0"/>
              <a:t> [PDF]. </a:t>
            </a:r>
            <a:r>
              <a:rPr lang="es-MX" dirty="0" err="1">
                <a:hlinkClick r:id="rId3"/>
              </a:rPr>
              <a:t>orientation94.org</a:t>
            </a: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 err="1"/>
              <a:t>McMahon</a:t>
            </a:r>
            <a:r>
              <a:rPr lang="es-MX" dirty="0"/>
              <a:t>, M. (2021). </a:t>
            </a:r>
            <a:r>
              <a:rPr lang="es-MX" i="1" dirty="0"/>
              <a:t>Herbart and </a:t>
            </a:r>
            <a:r>
              <a:rPr lang="es-MX" i="1" dirty="0" err="1"/>
              <a:t>apperception</a:t>
            </a:r>
            <a:r>
              <a:rPr lang="es-MX" dirty="0"/>
              <a:t>. En </a:t>
            </a:r>
            <a:r>
              <a:rPr lang="es-MX" i="1" dirty="0" err="1"/>
              <a:t>Research</a:t>
            </a:r>
            <a:r>
              <a:rPr lang="es-MX" i="1" dirty="0"/>
              <a:t> Starters: </a:t>
            </a:r>
            <a:r>
              <a:rPr lang="es-MX" i="1" dirty="0" err="1"/>
              <a:t>History</a:t>
            </a:r>
            <a:r>
              <a:rPr lang="es-MX" dirty="0"/>
              <a:t> (</a:t>
            </a:r>
            <a:r>
              <a:rPr lang="es-MX" dirty="0" err="1"/>
              <a:t>EBSCOhost</a:t>
            </a:r>
            <a:r>
              <a:rPr lang="es-MX" dirty="0"/>
              <a:t>). </a:t>
            </a:r>
            <a:r>
              <a:rPr lang="es-MX" dirty="0">
                <a:hlinkClick r:id="rId4"/>
              </a:rPr>
              <a:t>EBSCO</a:t>
            </a: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i="1" dirty="0"/>
              <a:t>Science of Education</a:t>
            </a:r>
            <a:r>
              <a:rPr lang="es-MX" dirty="0"/>
              <a:t> (</a:t>
            </a:r>
            <a:r>
              <a:rPr lang="es-MX" i="1" dirty="0"/>
              <a:t>Erziehungswissenschaft</a:t>
            </a:r>
            <a:r>
              <a:rPr lang="es-MX" dirty="0"/>
              <a:t>). (1806). Alemania. </a:t>
            </a:r>
            <a:r>
              <a:rPr lang="es-MX" dirty="0">
                <a:hlinkClick r:id="rId5"/>
              </a:rPr>
              <a:t>Wikipedia</a:t>
            </a: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Stanford </a:t>
            </a:r>
            <a:r>
              <a:rPr lang="es-MX" dirty="0" err="1"/>
              <a:t>Encyclopedia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Philosophy</a:t>
            </a:r>
            <a:r>
              <a:rPr lang="es-MX" dirty="0"/>
              <a:t>. (2015). </a:t>
            </a:r>
            <a:r>
              <a:rPr lang="es-MX" i="1" dirty="0"/>
              <a:t>Johann Friedrich Herbart</a:t>
            </a:r>
            <a:r>
              <a:rPr lang="es-MX" dirty="0"/>
              <a:t>. </a:t>
            </a:r>
            <a:r>
              <a:rPr lang="es-MX" dirty="0">
                <a:hlinkClick r:id="rId6"/>
              </a:rPr>
              <a:t>Enciclopedia de Filo</a:t>
            </a: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https://</a:t>
            </a:r>
            <a:r>
              <a:rPr lang="es-MX" dirty="0" err="1"/>
              <a:t>www.slideserve.com</a:t>
            </a:r>
            <a:r>
              <a:rPr lang="es-MX" dirty="0"/>
              <a:t>/</a:t>
            </a:r>
            <a:r>
              <a:rPr lang="es-MX" dirty="0" err="1"/>
              <a:t>prescott-houston</a:t>
            </a:r>
            <a:r>
              <a:rPr lang="es-MX" dirty="0"/>
              <a:t>/</a:t>
            </a:r>
            <a:r>
              <a:rPr lang="es-MX" dirty="0" err="1"/>
              <a:t>johann-friedrich-herbart</a:t>
            </a: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128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E645AD-69F6-085E-1210-A4B8B941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504202"/>
            <a:ext cx="10515600" cy="5578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Datos biográficos</a:t>
            </a:r>
            <a:endParaRPr lang="es-MX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Johann Friedrich Herbart nació en Oldenburg, Alemania, en 1776 y falleció en Göttingen en 1841.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Fue filósofo, pedagogo y psicólogo, considerado fundador de la pedagogía científica como disciplina académica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4B8AD0-1637-257B-E495-FD18B0A0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48249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0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03E540-9380-28BE-686C-86B6E4AE1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343" y="1317700"/>
            <a:ext cx="8033759" cy="48202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457252-585F-CAAB-6A5B-716FE90B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Aportaciones a la educación</a:t>
            </a: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MX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2151CD-BE1B-41FB-AD06-907DF603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73" y="1552158"/>
            <a:ext cx="29475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Introdujo el Modelo de enseñanza formal en cinco pasos:</a:t>
            </a:r>
          </a:p>
          <a:p>
            <a:pPr marL="0" indent="0" algn="ctr">
              <a:buNone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AutoNum type="arabicPeriod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Preparación</a:t>
            </a:r>
          </a:p>
          <a:p>
            <a:pPr>
              <a:buAutoNum type="arabicPeriod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Presentación</a:t>
            </a:r>
          </a:p>
          <a:p>
            <a:pPr>
              <a:buAutoNum type="arabicPeriod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Asociación</a:t>
            </a:r>
          </a:p>
          <a:p>
            <a:pPr>
              <a:buAutoNum type="arabicPeriod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Generalización </a:t>
            </a:r>
          </a:p>
          <a:p>
            <a:pPr>
              <a:buAutoNum type="arabicPeriod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Aplicación</a:t>
            </a:r>
          </a:p>
          <a:p>
            <a:pPr marL="0" indent="0">
              <a:buNone/>
            </a:pPr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614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9990C71-7984-3E0F-344D-D976F233AEC6}"/>
              </a:ext>
            </a:extLst>
          </p:cNvPr>
          <p:cNvGrpSpPr/>
          <p:nvPr/>
        </p:nvGrpSpPr>
        <p:grpSpPr>
          <a:xfrm>
            <a:off x="565446" y="249575"/>
            <a:ext cx="9602621" cy="6358849"/>
            <a:chOff x="437259" y="188008"/>
            <a:chExt cx="9602621" cy="6358849"/>
          </a:xfrm>
        </p:grpSpPr>
        <p:sp>
          <p:nvSpPr>
            <p:cNvPr id="2" name="Triángulo isósceles 1">
              <a:extLst>
                <a:ext uri="{FF2B5EF4-FFF2-40B4-BE49-F238E27FC236}">
                  <a16:creationId xmlns:a16="http://schemas.microsoft.com/office/drawing/2014/main" id="{5EAA901E-7ED1-DC8F-AA93-B2DAA968A959}"/>
                </a:ext>
              </a:extLst>
            </p:cNvPr>
            <p:cNvSpPr/>
            <p:nvPr/>
          </p:nvSpPr>
          <p:spPr>
            <a:xfrm>
              <a:off x="2521008" y="188008"/>
              <a:ext cx="4973653" cy="1444240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DIDÁCTICA</a:t>
              </a:r>
            </a:p>
            <a:p>
              <a:pPr algn="ctr"/>
              <a:r>
                <a:rPr lang="es-E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MÉTODO DE HERBART</a:t>
              </a:r>
              <a:endParaRPr lang="es-MX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" name="Flecha: hacia abajo 2">
              <a:extLst>
                <a:ext uri="{FF2B5EF4-FFF2-40B4-BE49-F238E27FC236}">
                  <a16:creationId xmlns:a16="http://schemas.microsoft.com/office/drawing/2014/main" id="{DF0504E4-F328-8E16-2818-A0F5CDC58EFD}"/>
                </a:ext>
              </a:extLst>
            </p:cNvPr>
            <p:cNvSpPr/>
            <p:nvPr/>
          </p:nvSpPr>
          <p:spPr>
            <a:xfrm>
              <a:off x="3349238" y="1654714"/>
              <a:ext cx="3273040" cy="134168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INSTRUCCIÓN</a:t>
              </a:r>
              <a:endParaRPr lang="es-MX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77D8E33-7A3A-B2BD-26CA-13B9C5EE4FA2}"/>
                </a:ext>
              </a:extLst>
            </p:cNvPr>
            <p:cNvSpPr txBox="1"/>
            <p:nvPr/>
          </p:nvSpPr>
          <p:spPr>
            <a:xfrm>
              <a:off x="3421167" y="3123490"/>
              <a:ext cx="30850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5 ETAPAS</a:t>
              </a:r>
              <a:endParaRPr lang="es-MX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80A6A57-3E93-5501-C185-6BABDBA3588E}"/>
                </a:ext>
              </a:extLst>
            </p:cNvPr>
            <p:cNvSpPr/>
            <p:nvPr/>
          </p:nvSpPr>
          <p:spPr>
            <a:xfrm>
              <a:off x="437259" y="2550127"/>
              <a:ext cx="1796752" cy="163690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u="sng" dirty="0">
                  <a:latin typeface="Verdana" panose="020B0604030504040204" pitchFamily="34" charset="0"/>
                  <a:ea typeface="Verdana" panose="020B0604030504040204" pitchFamily="34" charset="0"/>
                </a:rPr>
                <a:t>PREPARACIÓN</a:t>
              </a:r>
            </a:p>
            <a:p>
              <a:pPr algn="ctr"/>
              <a:endParaRPr lang="es-ES" sz="1200" u="sng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s-E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Relacionar el nuevo contenido con conocimientos o recuerdos que el alumno ya posee.</a:t>
              </a:r>
              <a:endParaRPr lang="es-MX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42805A1-CAFD-7E4C-2564-C79D5F44E12B}"/>
                </a:ext>
              </a:extLst>
            </p:cNvPr>
            <p:cNvSpPr/>
            <p:nvPr/>
          </p:nvSpPr>
          <p:spPr>
            <a:xfrm>
              <a:off x="1285073" y="4545925"/>
              <a:ext cx="1766842" cy="136415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u="sng" dirty="0">
                  <a:latin typeface="Verdana" panose="020B0604030504040204" pitchFamily="34" charset="0"/>
                  <a:ea typeface="Verdana" panose="020B0604030504040204" pitchFamily="34" charset="0"/>
                </a:rPr>
                <a:t>PRESENTACIÓN O DEMOSTRACIÓN</a:t>
              </a:r>
            </a:p>
            <a:p>
              <a:pPr algn="ctr"/>
              <a:endParaRPr lang="es-ES" sz="1200" u="sng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s-E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Ilustraciones completas.</a:t>
              </a:r>
            </a:p>
            <a:p>
              <a:pPr algn="ctr"/>
              <a:endParaRPr lang="es-MX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524811B-F524-63D4-2A62-A7ED49FF0EFC}"/>
                </a:ext>
              </a:extLst>
            </p:cNvPr>
            <p:cNvSpPr/>
            <p:nvPr/>
          </p:nvSpPr>
          <p:spPr>
            <a:xfrm>
              <a:off x="4226429" y="5089196"/>
              <a:ext cx="1862982" cy="14576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u="sng" dirty="0">
                  <a:latin typeface="Verdana" panose="020B0604030504040204" pitchFamily="34" charset="0"/>
                  <a:ea typeface="Verdana" panose="020B0604030504040204" pitchFamily="34" charset="0"/>
                </a:rPr>
                <a:t>ASOCIACIÓN</a:t>
              </a:r>
            </a:p>
            <a:p>
              <a:pPr algn="ctr"/>
              <a:endParaRPr lang="es-ES" sz="1200" u="sng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s-E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Comparaciones minuciosas con contenidos previos.</a:t>
              </a:r>
            </a:p>
            <a:p>
              <a:pPr algn="ctr"/>
              <a:endParaRPr lang="es-MX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1898430-396C-A4C2-CC43-F74E656611A4}"/>
                </a:ext>
              </a:extLst>
            </p:cNvPr>
            <p:cNvSpPr/>
            <p:nvPr/>
          </p:nvSpPr>
          <p:spPr>
            <a:xfrm>
              <a:off x="7263926" y="4550418"/>
              <a:ext cx="1959831" cy="146763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u="sng" dirty="0">
                  <a:latin typeface="Verdana" panose="020B0604030504040204" pitchFamily="34" charset="0"/>
                  <a:ea typeface="Verdana" panose="020B0604030504040204" pitchFamily="34" charset="0"/>
                </a:rPr>
                <a:t>GENERALIZACIÓN</a:t>
              </a:r>
            </a:p>
            <a:p>
              <a:pPr algn="ctr"/>
              <a:endParaRPr lang="es-ES" sz="1200" u="sng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s-MX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Parte del contenido recién aprendido para la formulación de reglas globales.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935BF64-B7E6-846E-4A9C-0613CF79044E}"/>
                </a:ext>
              </a:extLst>
            </p:cNvPr>
            <p:cNvSpPr/>
            <p:nvPr/>
          </p:nvSpPr>
          <p:spPr>
            <a:xfrm>
              <a:off x="8080049" y="2913516"/>
              <a:ext cx="1959831" cy="117805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u="sng" dirty="0">
                  <a:latin typeface="Verdana" panose="020B0604030504040204" pitchFamily="34" charset="0"/>
                  <a:ea typeface="Verdana" panose="020B0604030504040204" pitchFamily="34" charset="0"/>
                </a:rPr>
                <a:t>APLICACIÓN</a:t>
              </a:r>
            </a:p>
            <a:p>
              <a:pPr algn="ctr"/>
              <a:endParaRPr lang="es-ES" sz="1200" u="sng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s-E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Muestra la utilidad de lo que se aprendió</a:t>
              </a:r>
            </a:p>
            <a:p>
              <a:pPr algn="ctr"/>
              <a:endParaRPr lang="es-MX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65E962EA-199F-476A-CBAD-552B5CF545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679" y="3308156"/>
              <a:ext cx="2253955" cy="1208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F823905E-A77D-FAD2-000C-74AED10AF5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5803" y="3460556"/>
              <a:ext cx="1590231" cy="10853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ABCDFE0F-92C6-6CDF-C3E3-B53804238610}"/>
                </a:ext>
              </a:extLst>
            </p:cNvPr>
            <p:cNvCxnSpPr>
              <a:cxnSpLocks/>
            </p:cNvCxnSpPr>
            <p:nvPr/>
          </p:nvCxnSpPr>
          <p:spPr>
            <a:xfrm>
              <a:off x="4963682" y="3429000"/>
              <a:ext cx="33825" cy="16601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08542173-18CF-8927-5AEF-4DF56A272C88}"/>
                </a:ext>
              </a:extLst>
            </p:cNvPr>
            <p:cNvCxnSpPr>
              <a:cxnSpLocks/>
            </p:cNvCxnSpPr>
            <p:nvPr/>
          </p:nvCxnSpPr>
          <p:spPr>
            <a:xfrm>
              <a:off x="5366759" y="3457843"/>
              <a:ext cx="2126479" cy="10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9C561A72-0EAA-3E4D-FA77-B7E3A27B9E6E}"/>
                </a:ext>
              </a:extLst>
            </p:cNvPr>
            <p:cNvCxnSpPr>
              <a:cxnSpLocks/>
            </p:cNvCxnSpPr>
            <p:nvPr/>
          </p:nvCxnSpPr>
          <p:spPr>
            <a:xfrm>
              <a:off x="5412334" y="3284770"/>
              <a:ext cx="2636379" cy="1285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844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45038-BC10-7F68-CA1A-0F179A23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037"/>
            <a:ext cx="10515600" cy="523692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Promovió la idea de la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enseñanza educativa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 la enseñanza debe fomentar desarrollo moral e intelectual, no limitarse a transmitir información.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Desarrolló el concepto de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apercepción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según el cual se aprende mejor cuando lo nuevo se conecta con el conocimiento previamente adquirido.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125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FE86F-E051-F2FC-B0C7-EB06D85B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MÉTODO DE LA APERCEPCIÓN</a:t>
            </a:r>
            <a:b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</a:rPr>
              <a:t>Consiste en cuatro pasos formales que permiten la apropiación de cualquier clase de conocimiento</a:t>
            </a:r>
            <a:r>
              <a:rPr lang="es-ES" sz="2200" dirty="0"/>
              <a:t>.</a:t>
            </a:r>
            <a:endParaRPr lang="es-MX" sz="2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A605D-888D-2A50-B766-B94766C5B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Aprehensión del objeto.</a:t>
            </a:r>
          </a:p>
          <a:p>
            <a:pPr>
              <a:buFont typeface="+mj-lt"/>
              <a:buAutoNum type="arabicPeriod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Asociación o comparación de los objetos aprehendidos.</a:t>
            </a:r>
          </a:p>
          <a:p>
            <a:pPr>
              <a:buFont typeface="+mj-lt"/>
              <a:buAutoNum type="arabicPeriod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Sistematización o generalización, que implica la comprensión de las relaciones entre los diversos objetos comparados.</a:t>
            </a:r>
          </a:p>
          <a:p>
            <a:pPr>
              <a:buFont typeface="+mj-lt"/>
              <a:buAutoNum type="arabicPeriod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Aplicación, en la que la conciencia hace un esfuerzo para aplicar en sus diversas variedades el nuevo conocimiento adquirido.</a:t>
            </a:r>
          </a:p>
          <a:p>
            <a:pPr>
              <a:buFont typeface="+mj-lt"/>
              <a:buAutoNum type="arabicPeriod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endParaRPr lang="es-ES" dirty="0"/>
          </a:p>
          <a:p>
            <a:pPr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025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C296B-C51F-F82B-C769-0614F7E5F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Ideas pedagógicas</a:t>
            </a:r>
            <a:endParaRPr lang="es-MX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2F9474-395A-020C-E100-7E3E5C2E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61331"/>
            <a:ext cx="9765627" cy="458003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ES" sz="32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4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Consideró necesaria la intervención del estado en la educación, aunque no el monopolio de ella en la educación.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ES" sz="4500" b="0" i="0" dirty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4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Afirmó que: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450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es-ES" sz="4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“el mundo depende de unos pocos; esos pocos, rectamente forjados, pueden guiarlo”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es-ES" sz="4500" dirty="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4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 instrucción es la base de la educación. La principal función de la educación es la adquisición de ideas por parte de los estudiantes.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es-ES" sz="4500" b="0" i="0" dirty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4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La educación debe llevar a la libertad interior.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“Que el estudiante se libere de todas las influencias del exterior y se convierta en un ser 	autónomo capaz de sacar de su interior las reglas de conducta y los preceptos morales”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es-ES" sz="4500" b="0" i="0" dirty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45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su desarrollo el ser humano, pasa por tres etapas: en el niño prima lo sensorial, en el adolescente el sentido de romance y la aventura, necesita disciplinar su pensamiento. En la adultez se alcanza el equilibrio entre la individualidad , la sociedad y se forman juicios.</a:t>
            </a:r>
          </a:p>
          <a:p>
            <a:pPr marL="0" indent="0">
              <a:buNone/>
            </a:pPr>
            <a:br>
              <a:rPr lang="es-ES" sz="4500" dirty="0"/>
            </a:br>
            <a:endParaRPr lang="es-MX" sz="4500" dirty="0"/>
          </a:p>
        </p:txBody>
      </p:sp>
    </p:spTree>
    <p:extLst>
      <p:ext uri="{BB962C8B-B14F-4D97-AF65-F5344CB8AC3E}">
        <p14:creationId xmlns:p14="http://schemas.microsoft.com/office/powerpoint/2010/main" val="382305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DC0E6-D5A8-E669-C993-109FDB07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Destacó la importancia de la psicología en el aprendizaje</a:t>
            </a:r>
            <a:endParaRPr lang="es-MX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8044DD-3F07-417D-285A-CFB1B0FA8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Afirmó que “la vida psíquica esta constituida por representaciones”. </a:t>
            </a:r>
          </a:p>
          <a:p>
            <a:r>
              <a:rPr lang="es-ES" dirty="0"/>
              <a:t> Consideró a la Pedagogía como una ciencia e intentó sistematizarla. </a:t>
            </a:r>
          </a:p>
          <a:p>
            <a:pPr marL="0" indent="0">
              <a:buNone/>
            </a:pPr>
            <a:r>
              <a:rPr lang="es-ES" dirty="0"/>
              <a:t>	“ La pedagogía es la teoría de la instrucción” </a:t>
            </a:r>
          </a:p>
          <a:p>
            <a:r>
              <a:rPr lang="es-ES" dirty="0"/>
              <a:t>Afirmó que el docente debe saber tanto de la pedagogía como de la ciencia que 	enseña. </a:t>
            </a:r>
          </a:p>
          <a:p>
            <a:r>
              <a:rPr lang="es-ES" dirty="0"/>
              <a:t>La apercepción es el principio fundamental de la psicología que Herbart aplicó a la educación.</a:t>
            </a:r>
          </a:p>
          <a:p>
            <a:r>
              <a:rPr lang="es-ES" dirty="0"/>
              <a:t>La pedagogía de Herbart se caracteriza sobre todo por su carácter intelectualista e individualista.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004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DE5D5-4870-B817-06E1-B2BC17BB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FUNCIÓN DEL DOCENTE</a:t>
            </a:r>
            <a:br>
              <a:rPr lang="es-ES" dirty="0"/>
            </a:br>
            <a:r>
              <a:rPr lang="es-ES" sz="2700" dirty="0"/>
              <a:t>Concebía al maestro ideal con una fuerte carga carismática, por tanto, debía:</a:t>
            </a:r>
            <a:br>
              <a:rPr lang="es-ES" sz="2700" dirty="0"/>
            </a:br>
            <a:endParaRPr lang="es-MX" sz="27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632594-ECB2-1134-044B-DB0BF4C59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Tener una personalidad adecuada para generar el interés en el aprendizaje.</a:t>
            </a:r>
          </a:p>
          <a:p>
            <a:r>
              <a:rPr lang="es-ES" sz="2000" dirty="0"/>
              <a:t>Dirigir con autoridad al niño (disciplina). Se trata de asegurar el orden y que en el ejercicio de su libertad, el niño no sobrepase los límites permitidos.</a:t>
            </a:r>
          </a:p>
          <a:p>
            <a:r>
              <a:rPr lang="es-ES" sz="2000" dirty="0"/>
              <a:t>Incitar al niño a actuar: la cultura de la moral empuja al estudiante a actuar. Le enseña lo que hay que soportar y padecer para poseer lo que se desea o hacer lo que se quiere, lo acostumbra a decidir él mismo proporcionándole la oportunidad de elegir entre diferentes motivos de acción.</a:t>
            </a:r>
          </a:p>
        </p:txBody>
      </p:sp>
    </p:spTree>
    <p:extLst>
      <p:ext uri="{BB962C8B-B14F-4D97-AF65-F5344CB8AC3E}">
        <p14:creationId xmlns:p14="http://schemas.microsoft.com/office/powerpoint/2010/main" val="24868940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299</TotalTime>
  <Words>884</Words>
  <Application>Microsoft Office PowerPoint</Application>
  <PresentationFormat>Panorámica</PresentationFormat>
  <Paragraphs>83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Aptos</vt:lpstr>
      <vt:lpstr>Arial</vt:lpstr>
      <vt:lpstr>Trebuchet MS</vt:lpstr>
      <vt:lpstr>Verdana</vt:lpstr>
      <vt:lpstr>Wingdings</vt:lpstr>
      <vt:lpstr>Wingdings 3</vt:lpstr>
      <vt:lpstr>Faceta</vt:lpstr>
      <vt:lpstr>Johann Fiedrich Herbart   Presentado por: Genoveva De los Santos Enríquez</vt:lpstr>
      <vt:lpstr>Presentación de PowerPoint</vt:lpstr>
      <vt:lpstr>Aportaciones a la educación </vt:lpstr>
      <vt:lpstr>Presentación de PowerPoint</vt:lpstr>
      <vt:lpstr>Presentación de PowerPoint</vt:lpstr>
      <vt:lpstr>MÉTODO DE LA APERCEPCIÓN Consiste en cuatro pasos formales que permiten la apropiación de cualquier clase de conocimiento.</vt:lpstr>
      <vt:lpstr>Ideas pedagógicas</vt:lpstr>
      <vt:lpstr>Destacó la importancia de la psicología en el aprendizaje</vt:lpstr>
      <vt:lpstr>FUNCIÓN DEL DOCENTE Concebía al maestro ideal con una fuerte carga carismática, por tanto, debía: </vt:lpstr>
      <vt:lpstr>Aportaciones a la filosofía y psicología </vt:lpstr>
      <vt:lpstr>LA FILOSOFÍA PEDAGÓGICA DE HERBART</vt:lpstr>
      <vt:lpstr>Obra destacada </vt:lpstr>
      <vt:lpstr>Presentación de PowerPoint</vt:lpstr>
      <vt:lpstr>Referencias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gesae</dc:creator>
  <cp:lastModifiedBy>gesae</cp:lastModifiedBy>
  <cp:revision>3</cp:revision>
  <dcterms:created xsi:type="dcterms:W3CDTF">2025-09-09T23:00:58Z</dcterms:created>
  <dcterms:modified xsi:type="dcterms:W3CDTF">2025-09-20T00:27:29Z</dcterms:modified>
</cp:coreProperties>
</file>