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8288000" cy="10287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3" roundtripDataSignature="AMtx7mjEqkOstHylK5ekryZuyIJCWn4zS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0" d="100"/>
          <a:sy n="60" d="100"/>
        </p:scale>
        <p:origin x="370" y="6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customschemas.google.com/relationships/presentationmetadata" Target="metadata"/><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86" name="Google Shape;86;p1: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87" name="Google Shape;87;p1: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 name="Google Shape;88;p1: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[Sonríe y establece contacto visual con la audiencia]</a:t>
            </a:r>
            <a:endParaRPr/>
          </a:p>
          <a:p>
            <a:pPr marL="0" lvl="0" indent="0" algn="l" rtl="0">
              <a:spcBef>
                <a:spcPts val="0"/>
              </a:spcBef>
              <a:spcAft>
                <a:spcPts val="0"/>
              </a:spcAft>
              <a:buNone/>
            </a:pPr>
            <a:endParaRPr/>
          </a:p>
          <a:p>
            <a:pPr marL="0" lvl="0" indent="0" algn="l" rtl="0">
              <a:spcBef>
                <a:spcPts val="0"/>
              </a:spcBef>
              <a:spcAft>
                <a:spcPts val="0"/>
              </a:spcAft>
              <a:buNone/>
            </a:pPr>
            <a:r>
              <a:rPr lang="en-US"/>
              <a:t>Bienvenidos a esta presentación sobre la Teoría Sociocultural de Vygotsky, presentada por una servidora, Perla Liliana Mora Reyes. Hoy exploraremos cómo su teoría ha moldeado la comprensión del aprendizaje y el desarrollo humano.</a:t>
            </a:r>
            <a:endParaRPr/>
          </a:p>
        </p:txBody>
      </p:sp>
      <p:sp>
        <p:nvSpPr>
          <p:cNvPr id="89" name="Google Shape;89;p1: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90" name="Google Shape;90;p1: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10: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334" name="Google Shape;334;p10: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a:solidFill>
                  <a:schemeClr val="dk1"/>
                </a:solidFill>
                <a:latin typeface="Calibri"/>
                <a:ea typeface="Calibri"/>
                <a:cs typeface="Calibri"/>
                <a:sym typeface="Calibri"/>
              </a:rPr>
              <a:t>1.7.2013</a:t>
            </a:r>
            <a:endParaRPr/>
          </a:p>
        </p:txBody>
      </p:sp>
      <p:sp>
        <p:nvSpPr>
          <p:cNvPr id="335" name="Google Shape;335;p10: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6" name="Google Shape;336;p10: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 Las funciones mentales inferiores son ajenas a la cultura o independientes del contexto cultural, siendo más bien, parte de la herencia biológica presente tanto en seres humanos como animales, por otra parte</a:t>
            </a:r>
            <a:endParaRPr/>
          </a:p>
          <a:p>
            <a:pPr marL="0" lvl="0" indent="0" algn="l" rtl="0">
              <a:spcBef>
                <a:spcPts val="0"/>
              </a:spcBef>
              <a:spcAft>
                <a:spcPts val="0"/>
              </a:spcAft>
              <a:buNone/>
            </a:pPr>
            <a:endParaRPr/>
          </a:p>
          <a:p>
            <a:pPr marL="0" lvl="0" indent="0" algn="l" rtl="0">
              <a:spcBef>
                <a:spcPts val="0"/>
              </a:spcBef>
              <a:spcAft>
                <a:spcPts val="0"/>
              </a:spcAft>
              <a:buNone/>
            </a:pPr>
            <a:r>
              <a:rPr lang="en-US"/>
              <a:t>- Las funciones mentales superiores, que depende a su vez de las funciones inferiores, se ven afectadas tanto en su esencia como en su forma por la herencia cultural y el contexto social, implican la interiorización de una herramienta mental, son deliberadas y exclusivamente humanas.</a:t>
            </a:r>
            <a:endParaRPr/>
          </a:p>
        </p:txBody>
      </p:sp>
      <p:sp>
        <p:nvSpPr>
          <p:cNvPr id="337" name="Google Shape;337;p10: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338" name="Google Shape;338;p10: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a:solidFill>
                  <a:schemeClr val="dk1"/>
                </a:solidFill>
                <a:latin typeface="Calibri"/>
                <a:ea typeface="Calibri"/>
                <a:cs typeface="Calibri"/>
                <a:sym typeface="Calibri"/>
              </a:rPr>
              <a:t>‹#›</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11: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357" name="Google Shape;357;p11: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a:solidFill>
                  <a:schemeClr val="dk1"/>
                </a:solidFill>
                <a:latin typeface="Calibri"/>
                <a:ea typeface="Calibri"/>
                <a:cs typeface="Calibri"/>
                <a:sym typeface="Calibri"/>
              </a:rPr>
              <a:t>1.7.2013</a:t>
            </a:r>
            <a:endParaRPr/>
          </a:p>
        </p:txBody>
      </p:sp>
      <p:sp>
        <p:nvSpPr>
          <p:cNvPr id="358" name="Google Shape;358;p11: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9" name="Google Shape;359;p11: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 La transmisión de las funciones anteriormente mencionadas; funciones desde los adultos que ya las poseen a las nuevas crías en desarrollo, se produce mediante la interactividad entre el niño y los otros adultos o compañeros de diversas edades en la Zona de Desarrollo Próximo.</a:t>
            </a:r>
            <a:endParaRPr/>
          </a:p>
          <a:p>
            <a:pPr marL="0" lvl="0" indent="0" algn="l" rtl="0">
              <a:spcBef>
                <a:spcPts val="0"/>
              </a:spcBef>
              <a:spcAft>
                <a:spcPts val="0"/>
              </a:spcAft>
              <a:buNone/>
            </a:pPr>
            <a:endParaRPr/>
          </a:p>
          <a:p>
            <a:pPr marL="0" lvl="0" indent="0" algn="l" rtl="0">
              <a:spcBef>
                <a:spcPts val="0"/>
              </a:spcBef>
              <a:spcAft>
                <a:spcPts val="0"/>
              </a:spcAft>
              <a:buNone/>
            </a:pPr>
            <a:r>
              <a:rPr lang="en-US"/>
              <a:t>- Lo que el alumno puede hacer solo, y el nivel de desarrollo potencial, que es aquello que sería capaz de hacer con la ayuda de un adulto o algún individuo más capacitado en el tema.</a:t>
            </a:r>
            <a:endParaRPr/>
          </a:p>
          <a:p>
            <a:pPr marL="0" lvl="0" indent="0" algn="l" rtl="0">
              <a:spcBef>
                <a:spcPts val="0"/>
              </a:spcBef>
              <a:spcAft>
                <a:spcPts val="0"/>
              </a:spcAft>
              <a:buNone/>
            </a:pPr>
            <a:endParaRPr/>
          </a:p>
          <a:p>
            <a:pPr marL="0" lvl="0" indent="0" algn="l" rtl="0">
              <a:spcBef>
                <a:spcPts val="0"/>
              </a:spcBef>
              <a:spcAft>
                <a:spcPts val="0"/>
              </a:spcAft>
              <a:buNone/>
            </a:pPr>
            <a:r>
              <a:rPr lang="en-US"/>
              <a:t>- Hablar de las zonas de desarrollo real y potencial</a:t>
            </a:r>
            <a:endParaRPr/>
          </a:p>
          <a:p>
            <a:pPr marL="0" lvl="0" indent="0" algn="l" rtl="0">
              <a:spcBef>
                <a:spcPts val="0"/>
              </a:spcBef>
              <a:spcAft>
                <a:spcPts val="0"/>
              </a:spcAft>
              <a:buNone/>
            </a:pPr>
            <a:r>
              <a:rPr lang="en-US"/>
              <a:t>* Aplicando la zona de desarrollo próximo a los alumnos se puede dividir en dos niveles, por una parte se encuentra el límite de lo que él puede hacer por sí solo, lo cual se denomina nivel de desarrollo real, por otro lado se encuentra el límite de lo que puede hacer con ayuda, se le llama el nivel de desarrollo potencial.</a:t>
            </a:r>
            <a:endParaRPr/>
          </a:p>
        </p:txBody>
      </p:sp>
      <p:sp>
        <p:nvSpPr>
          <p:cNvPr id="360" name="Google Shape;360;p11: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361" name="Google Shape;361;p11: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a:solidFill>
                  <a:schemeClr val="dk1"/>
                </a:solidFill>
                <a:latin typeface="Calibri"/>
                <a:ea typeface="Calibri"/>
                <a:cs typeface="Calibri"/>
                <a:sym typeface="Calibri"/>
              </a:rPr>
              <a:t>‹#›</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p12: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392" name="Google Shape;392;p12: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a:solidFill>
                  <a:schemeClr val="dk1"/>
                </a:solidFill>
                <a:latin typeface="Calibri"/>
                <a:ea typeface="Calibri"/>
                <a:cs typeface="Calibri"/>
                <a:sym typeface="Calibri"/>
              </a:rPr>
              <a:t>1.7.2013</a:t>
            </a:r>
            <a:endParaRPr/>
          </a:p>
        </p:txBody>
      </p:sp>
      <p:sp>
        <p:nvSpPr>
          <p:cNvPr id="393" name="Google Shape;393;p12: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4" name="Google Shape;394;p12: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 Siguió sociólogos franceses</a:t>
            </a:r>
            <a:endParaRPr/>
          </a:p>
          <a:p>
            <a:pPr marL="0" lvl="0" indent="0" algn="l" rtl="0">
              <a:spcBef>
                <a:spcPts val="0"/>
              </a:spcBef>
              <a:spcAft>
                <a:spcPts val="0"/>
              </a:spcAft>
              <a:buNone/>
            </a:pPr>
            <a:r>
              <a:rPr lang="en-US"/>
              <a:t>- Al postular que las funciones psicológicas son un producto  de la actividad del cerebro, se convirtió en el primer defensor de la combinación de la psicología congnoscitiva experimental con la neurología y fisiología.</a:t>
            </a:r>
            <a:endParaRPr/>
          </a:p>
        </p:txBody>
      </p:sp>
      <p:sp>
        <p:nvSpPr>
          <p:cNvPr id="395" name="Google Shape;395;p12: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396" name="Google Shape;396;p12: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a:solidFill>
                  <a:schemeClr val="dk1"/>
                </a:solidFill>
                <a:latin typeface="Calibri"/>
                <a:ea typeface="Calibri"/>
                <a:cs typeface="Calibri"/>
                <a:sym typeface="Calibri"/>
              </a:rPr>
              <a:t>‹#›</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p13: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417" name="Google Shape;417;p13: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a:solidFill>
                  <a:schemeClr val="dk1"/>
                </a:solidFill>
                <a:latin typeface="Calibri"/>
                <a:ea typeface="Calibri"/>
                <a:cs typeface="Calibri"/>
                <a:sym typeface="Calibri"/>
              </a:rPr>
              <a:t>1.7.2013</a:t>
            </a:r>
            <a:endParaRPr/>
          </a:p>
        </p:txBody>
      </p:sp>
      <p:sp>
        <p:nvSpPr>
          <p:cNvPr id="418" name="Google Shape;418;p13: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9" name="Google Shape;419;p13: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 Vigotsky (1977) fue profesor en varias instituciones de enseñanza, se interesó por los problemas de aprendizaje, de desarrollo y por los procesos educativos en niños y niñas normales y con necesidades especiales.</a:t>
            </a:r>
            <a:endParaRPr/>
          </a:p>
          <a:p>
            <a:pPr marL="0" lvl="0" indent="0" algn="l" rtl="0">
              <a:spcBef>
                <a:spcPts val="0"/>
              </a:spcBef>
              <a:spcAft>
                <a:spcPts val="0"/>
              </a:spcAft>
              <a:buNone/>
            </a:pPr>
            <a:endParaRPr/>
          </a:p>
          <a:p>
            <a:pPr marL="0" lvl="0" indent="0" algn="l" rtl="0">
              <a:spcBef>
                <a:spcPts val="0"/>
              </a:spcBef>
              <a:spcAft>
                <a:spcPts val="0"/>
              </a:spcAft>
              <a:buNone/>
            </a:pPr>
            <a:r>
              <a:rPr lang="en-US"/>
              <a:t>- Siempre le interesó relacionar la psicología científica con la labor pedagógica</a:t>
            </a:r>
            <a:endParaRPr/>
          </a:p>
          <a:p>
            <a:pPr marL="0" lvl="0" indent="0" algn="l" rtl="0">
              <a:spcBef>
                <a:spcPts val="0"/>
              </a:spcBef>
              <a:spcAft>
                <a:spcPts val="0"/>
              </a:spcAft>
              <a:buNone/>
            </a:pPr>
            <a:endParaRPr/>
          </a:p>
          <a:p>
            <a:pPr marL="0" lvl="0" indent="0" algn="l" rtl="0">
              <a:spcBef>
                <a:spcPts val="0"/>
              </a:spcBef>
              <a:spcAft>
                <a:spcPts val="0"/>
              </a:spcAft>
              <a:buNone/>
            </a:pPr>
            <a:r>
              <a:rPr lang="en-US"/>
              <a:t>- Para Vigotsky las escuelas (y otras instituciones educativas informales) representaban los mejores “laboratorios culturales” para estudiar el pensamiento y modificarlo mediante la acción cooperativa entre adultos e infantes.</a:t>
            </a:r>
            <a:endParaRPr/>
          </a:p>
        </p:txBody>
      </p:sp>
      <p:sp>
        <p:nvSpPr>
          <p:cNvPr id="420" name="Google Shape;420;p13: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421" name="Google Shape;421;p13: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a:solidFill>
                  <a:schemeClr val="dk1"/>
                </a:solidFill>
                <a:latin typeface="Calibri"/>
                <a:ea typeface="Calibri"/>
                <a:cs typeface="Calibri"/>
                <a:sym typeface="Calibri"/>
              </a:rPr>
              <a:t>‹#›</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p14: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441" name="Google Shape;441;p14: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a:solidFill>
                  <a:schemeClr val="dk1"/>
                </a:solidFill>
                <a:latin typeface="Calibri"/>
                <a:ea typeface="Calibri"/>
                <a:cs typeface="Calibri"/>
                <a:sym typeface="Calibri"/>
              </a:rPr>
              <a:t>1.7.2013</a:t>
            </a:r>
            <a:endParaRPr/>
          </a:p>
        </p:txBody>
      </p:sp>
      <p:sp>
        <p:nvSpPr>
          <p:cNvPr id="442" name="Google Shape;442;p14: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3" name="Google Shape;443;p14: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Leer cita</a:t>
            </a:r>
            <a:endParaRPr/>
          </a:p>
          <a:p>
            <a:pPr marL="0" lvl="0" indent="0" algn="l" rtl="0">
              <a:spcBef>
                <a:spcPts val="0"/>
              </a:spcBef>
              <a:spcAft>
                <a:spcPts val="0"/>
              </a:spcAft>
              <a:buNone/>
            </a:pPr>
            <a:endParaRPr/>
          </a:p>
          <a:p>
            <a:pPr marL="0" lvl="0" indent="0" algn="l" rtl="0">
              <a:spcBef>
                <a:spcPts val="0"/>
              </a:spcBef>
              <a:spcAft>
                <a:spcPts val="0"/>
              </a:spcAft>
              <a:buNone/>
            </a:pPr>
            <a:r>
              <a:rPr lang="en-US"/>
              <a:t>Esta cita encierra el estudio y enfoque de Vygotsky mediante su Teoría Sociocultural </a:t>
            </a:r>
            <a:endParaRPr/>
          </a:p>
        </p:txBody>
      </p:sp>
      <p:sp>
        <p:nvSpPr>
          <p:cNvPr id="444" name="Google Shape;444;p14: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445" name="Google Shape;445;p14: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a:solidFill>
                  <a:schemeClr val="dk1"/>
                </a:solidFill>
                <a:latin typeface="Calibri"/>
                <a:ea typeface="Calibri"/>
                <a:cs typeface="Calibri"/>
                <a:sym typeface="Calibri"/>
              </a:rPr>
              <a:t>‹#›</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p15: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453" name="Google Shape;453;p15: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a:solidFill>
                  <a:schemeClr val="dk1"/>
                </a:solidFill>
                <a:latin typeface="Calibri"/>
                <a:ea typeface="Calibri"/>
                <a:cs typeface="Calibri"/>
                <a:sym typeface="Calibri"/>
              </a:rPr>
              <a:t>1.7.2013</a:t>
            </a:r>
            <a:endParaRPr/>
          </a:p>
        </p:txBody>
      </p:sp>
      <p:sp>
        <p:nvSpPr>
          <p:cNvPr id="454" name="Google Shape;454;p15: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5" name="Google Shape;455;p15: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Si alguien desea alguno de los materiales, con todo gusto lo compartimos.</a:t>
            </a:r>
            <a:endParaRPr/>
          </a:p>
        </p:txBody>
      </p:sp>
      <p:sp>
        <p:nvSpPr>
          <p:cNvPr id="456" name="Google Shape;456;p15: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457" name="Google Shape;457;p15: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a:solidFill>
                  <a:schemeClr val="dk1"/>
                </a:solidFill>
                <a:latin typeface="Calibri"/>
                <a:ea typeface="Calibri"/>
                <a:cs typeface="Calibri"/>
                <a:sym typeface="Calibri"/>
              </a:rPr>
              <a:t>‹#›</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p16: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463" name="Google Shape;463;p16: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a:solidFill>
                  <a:schemeClr val="dk1"/>
                </a:solidFill>
                <a:latin typeface="Calibri"/>
                <a:ea typeface="Calibri"/>
                <a:cs typeface="Calibri"/>
                <a:sym typeface="Calibri"/>
              </a:rPr>
              <a:t>1.7.2013</a:t>
            </a:r>
            <a:endParaRPr/>
          </a:p>
        </p:txBody>
      </p:sp>
      <p:sp>
        <p:nvSpPr>
          <p:cNvPr id="464" name="Google Shape;464;p16: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5" name="Google Shape;465;p16: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La presentación de Vygotsky estará en el grupo, para que la vayan guardando en alguna carpeta DRIVE </a:t>
            </a:r>
            <a:endParaRPr/>
          </a:p>
        </p:txBody>
      </p:sp>
      <p:sp>
        <p:nvSpPr>
          <p:cNvPr id="466" name="Google Shape;466;p16: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467" name="Google Shape;467;p16: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a:solidFill>
                  <a:schemeClr val="dk1"/>
                </a:solidFill>
                <a:latin typeface="Calibri"/>
                <a:ea typeface="Calibri"/>
                <a:cs typeface="Calibri"/>
                <a:sym typeface="Calibri"/>
              </a:rPr>
              <a:t>‹#›</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p17: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473" name="Google Shape;473;p17: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a:solidFill>
                  <a:schemeClr val="dk1"/>
                </a:solidFill>
                <a:latin typeface="Calibri"/>
                <a:ea typeface="Calibri"/>
                <a:cs typeface="Calibri"/>
                <a:sym typeface="Calibri"/>
              </a:rPr>
              <a:t>1.7.2013</a:t>
            </a:r>
            <a:endParaRPr/>
          </a:p>
        </p:txBody>
      </p:sp>
      <p:sp>
        <p:nvSpPr>
          <p:cNvPr id="474" name="Google Shape;474;p17: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5" name="Google Shape;475;p17: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Gracias por su atención </a:t>
            </a:r>
            <a:endParaRPr/>
          </a:p>
        </p:txBody>
      </p:sp>
      <p:sp>
        <p:nvSpPr>
          <p:cNvPr id="476" name="Google Shape;476;p17: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477" name="Google Shape;477;p17: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a:solidFill>
                  <a:schemeClr val="dk1"/>
                </a:solidFill>
                <a:latin typeface="Calibri"/>
                <a:ea typeface="Calibri"/>
                <a:cs typeface="Calibri"/>
                <a:sym typeface="Calibri"/>
              </a:rPr>
              <a:t>‹#›</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2: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24" name="Google Shape;124;p2: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125" name="Google Shape;125;p2: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6" name="Google Shape;126;p2: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Leer cita</a:t>
            </a:r>
            <a:endParaRPr/>
          </a:p>
          <a:p>
            <a:pPr marL="0" lvl="0" indent="0" algn="l" rtl="0">
              <a:spcBef>
                <a:spcPts val="0"/>
              </a:spcBef>
              <a:spcAft>
                <a:spcPts val="0"/>
              </a:spcAft>
              <a:buNone/>
            </a:pPr>
            <a:endParaRPr/>
          </a:p>
          <a:p>
            <a:pPr marL="0" lvl="0" indent="0" algn="l" rtl="0">
              <a:spcBef>
                <a:spcPts val="0"/>
              </a:spcBef>
              <a:spcAft>
                <a:spcPts val="0"/>
              </a:spcAft>
              <a:buNone/>
            </a:pPr>
            <a:r>
              <a:rPr lang="en-US"/>
              <a:t>Esta cita evidencia que Vygotsky fue un firme defensor del aprendizaje colaborativo y se dedicó a investigar la influencia del entorno sociocultural en el desarrollo cognitivo.</a:t>
            </a:r>
            <a:endParaRPr/>
          </a:p>
        </p:txBody>
      </p:sp>
      <p:sp>
        <p:nvSpPr>
          <p:cNvPr id="127" name="Google Shape;127;p2: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28" name="Google Shape;128;p2: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44" name="Google Shape;144;p3: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145" name="Google Shape;145;p3: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6" name="Google Shape;146;p3: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Lev Semyonovich Vygotsky nació en Orsha en 1896, Bielorrusia. En aquel entonces el país formaba parte del imperio ruso, que era gobernado por un zar.</a:t>
            </a:r>
            <a:endParaRPr/>
          </a:p>
        </p:txBody>
      </p:sp>
      <p:sp>
        <p:nvSpPr>
          <p:cNvPr id="147" name="Google Shape;147;p3: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48" name="Google Shape;148;p3: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4: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58" name="Google Shape;158;p4: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159" name="Google Shape;159;p4: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0" name="Google Shape;160;p4: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1913: Estudia DERECHO en la Universidad de Moscú, acceso limitado a la educación por ser judío, regresa a su casa y da clases de psicología y lógica. 1917 incursiona en la política.</a:t>
            </a:r>
            <a:endParaRPr/>
          </a:p>
          <a:p>
            <a:pPr marL="0" lvl="0" indent="0" algn="l" rtl="0">
              <a:spcBef>
                <a:spcPts val="0"/>
              </a:spcBef>
              <a:spcAft>
                <a:spcPts val="0"/>
              </a:spcAft>
              <a:buNone/>
            </a:pPr>
            <a:endParaRPr/>
          </a:p>
          <a:p>
            <a:pPr marL="0" lvl="0" indent="0" algn="l" rtl="0">
              <a:spcBef>
                <a:spcPts val="0"/>
              </a:spcBef>
              <a:spcAft>
                <a:spcPts val="0"/>
              </a:spcAft>
              <a:buNone/>
            </a:pPr>
            <a:r>
              <a:rPr lang="en-US"/>
              <a:t>1924: </a:t>
            </a:r>
            <a:endParaRPr/>
          </a:p>
          <a:p>
            <a:pPr marL="0" lvl="0" indent="0" algn="l" rtl="0">
              <a:spcBef>
                <a:spcPts val="0"/>
              </a:spcBef>
              <a:spcAft>
                <a:spcPts val="0"/>
              </a:spcAft>
              <a:buNone/>
            </a:pPr>
            <a:r>
              <a:rPr lang="en-US"/>
              <a:t>-Congreso Neuropsicológico: expone “La conciencia como objeto de la psicología de la conducta”</a:t>
            </a:r>
            <a:endParaRPr/>
          </a:p>
          <a:p>
            <a:pPr marL="0" lvl="0" indent="0" algn="l" rtl="0">
              <a:spcBef>
                <a:spcPts val="0"/>
              </a:spcBef>
              <a:spcAft>
                <a:spcPts val="0"/>
              </a:spcAft>
              <a:buNone/>
            </a:pPr>
            <a:r>
              <a:rPr lang="en-US"/>
              <a:t>-Un año antes Chelnopanov (dirigía el Instituto de Psicología, acérrimo adversario del conductismo ) publica la 6ta edición de su libro “La mente del hombre” (críticas a las teorías materialistas de la mente, hablando del marxismo pero muy poco)</a:t>
            </a:r>
            <a:endParaRPr/>
          </a:p>
          <a:p>
            <a:pPr marL="0" lvl="0" indent="0" algn="l" rtl="0">
              <a:spcBef>
                <a:spcPts val="0"/>
              </a:spcBef>
              <a:spcAft>
                <a:spcPts val="0"/>
              </a:spcAft>
              <a:buNone/>
            </a:pPr>
            <a:r>
              <a:rPr lang="en-US"/>
              <a:t>-Surge un debate entre Chelnapov y Kornilov</a:t>
            </a:r>
            <a:endParaRPr/>
          </a:p>
          <a:p>
            <a:pPr marL="0" lvl="0" indent="0" algn="l" rtl="0">
              <a:spcBef>
                <a:spcPts val="0"/>
              </a:spcBef>
              <a:spcAft>
                <a:spcPts val="0"/>
              </a:spcAft>
              <a:buNone/>
            </a:pPr>
            <a:r>
              <a:rPr lang="en-US"/>
              <a:t>-Instituto de Psicología (dirigido por Kornilov) se formulaba y promovía la teoría psicológica conductista</a:t>
            </a:r>
            <a:endParaRPr/>
          </a:p>
          <a:p>
            <a:pPr marL="0" lvl="0" indent="0" algn="l" rtl="0">
              <a:spcBef>
                <a:spcPts val="0"/>
              </a:spcBef>
              <a:spcAft>
                <a:spcPts val="0"/>
              </a:spcAft>
              <a:buNone/>
            </a:pPr>
            <a:r>
              <a:rPr lang="en-US"/>
              <a:t>-Vygotsky disentía de la autoridad recientemente establecida.</a:t>
            </a:r>
            <a:endParaRPr/>
          </a:p>
          <a:p>
            <a:pPr marL="0" lvl="0" indent="0" algn="l" rtl="0">
              <a:spcBef>
                <a:spcPts val="0"/>
              </a:spcBef>
              <a:spcAft>
                <a:spcPts val="0"/>
              </a:spcAft>
              <a:buNone/>
            </a:pPr>
            <a:r>
              <a:rPr lang="en-US"/>
              <a:t>-Ofrece una contundente crítica a la metodología e ideas emanadas desde la psicología conductual </a:t>
            </a:r>
            <a:endParaRPr/>
          </a:p>
          <a:p>
            <a:pPr marL="0" lvl="0" indent="0" algn="l" rtl="0">
              <a:spcBef>
                <a:spcPts val="0"/>
              </a:spcBef>
              <a:spcAft>
                <a:spcPts val="0"/>
              </a:spcAft>
              <a:buNone/>
            </a:pPr>
            <a:r>
              <a:rPr lang="en-US"/>
              <a:t>-Gozaba de una posición predominante en el campo científico durante la primera mitad del siglo XX.</a:t>
            </a:r>
            <a:endParaRPr/>
          </a:p>
          <a:p>
            <a:pPr marL="0" lvl="0" indent="0" algn="l" rtl="0">
              <a:spcBef>
                <a:spcPts val="0"/>
              </a:spcBef>
              <a:spcAft>
                <a:spcPts val="0"/>
              </a:spcAft>
              <a:buNone/>
            </a:pPr>
            <a:r>
              <a:rPr lang="en-US"/>
              <a:t>-Sus conocidos lo llamaban el Mozart de la psicología.</a:t>
            </a:r>
            <a:endParaRPr/>
          </a:p>
          <a:p>
            <a:pPr marL="0" lvl="0" indent="0" algn="l" rtl="0">
              <a:spcBef>
                <a:spcPts val="0"/>
              </a:spcBef>
              <a:spcAft>
                <a:spcPts val="0"/>
              </a:spcAft>
              <a:buNone/>
            </a:pPr>
            <a:endParaRPr/>
          </a:p>
          <a:p>
            <a:pPr marL="0" lvl="0" indent="0" algn="l" rtl="0">
              <a:spcBef>
                <a:spcPts val="0"/>
              </a:spcBef>
              <a:spcAft>
                <a:spcPts val="0"/>
              </a:spcAft>
              <a:buNone/>
            </a:pPr>
            <a:r>
              <a:rPr lang="en-US"/>
              <a:t>1926: enferma de tuberculosis, pierde su trabajo y muere a los 37 años (1934)</a:t>
            </a:r>
            <a:endParaRPr/>
          </a:p>
        </p:txBody>
      </p:sp>
      <p:sp>
        <p:nvSpPr>
          <p:cNvPr id="161" name="Google Shape;161;p4: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62" name="Google Shape;162;p4: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5: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88" name="Google Shape;188;p5: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189" name="Google Shape;189;p5: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0" name="Google Shape;190;p5: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Cómo mencioné, Vygotsky deja un legado teórico muy amplio y  estas son sus obras más destacadas, quiero resaltar tres de ellas:</a:t>
            </a:r>
            <a:endParaRPr/>
          </a:p>
          <a:p>
            <a:pPr marL="0" lvl="0" indent="0" algn="l" rtl="0">
              <a:spcBef>
                <a:spcPts val="0"/>
              </a:spcBef>
              <a:spcAft>
                <a:spcPts val="0"/>
              </a:spcAft>
              <a:buNone/>
            </a:pPr>
            <a:endParaRPr/>
          </a:p>
          <a:p>
            <a:pPr marL="0" lvl="0" indent="0" algn="l" rtl="0">
              <a:spcBef>
                <a:spcPts val="0"/>
              </a:spcBef>
              <a:spcAft>
                <a:spcPts val="0"/>
              </a:spcAft>
              <a:buNone/>
            </a:pPr>
            <a:r>
              <a:rPr lang="en-US"/>
              <a:t>-Su obra Pensamiento y el habla o Pensamiento y lenguaje y la teoría que serviría de base para la conformación de la corriente constructivista en educación. </a:t>
            </a:r>
            <a:endParaRPr/>
          </a:p>
          <a:p>
            <a:pPr marL="0" lvl="0" indent="0" algn="l" rtl="0">
              <a:spcBef>
                <a:spcPts val="0"/>
              </a:spcBef>
              <a:spcAft>
                <a:spcPts val="0"/>
              </a:spcAft>
              <a:buNone/>
            </a:pPr>
            <a:endParaRPr/>
          </a:p>
          <a:p>
            <a:pPr marL="0" lvl="0" indent="0" algn="l" rtl="0">
              <a:spcBef>
                <a:spcPts val="0"/>
              </a:spcBef>
              <a:spcAft>
                <a:spcPts val="0"/>
              </a:spcAft>
              <a:buNone/>
            </a:pPr>
            <a:r>
              <a:rPr lang="en-US"/>
              <a:t>-En Pensamiento y Lenguaje, Vygostsky se refiere a las raíces genéticas del pensamiento y el lenguaje</a:t>
            </a:r>
            <a:endParaRPr/>
          </a:p>
          <a:p>
            <a:pPr marL="0" lvl="0" indent="0" algn="l" rtl="0">
              <a:spcBef>
                <a:spcPts val="0"/>
              </a:spcBef>
              <a:spcAft>
                <a:spcPts val="0"/>
              </a:spcAft>
              <a:buNone/>
            </a:pPr>
            <a:endParaRPr/>
          </a:p>
          <a:p>
            <a:pPr marL="0" lvl="0" indent="0" algn="l" rtl="0">
              <a:spcBef>
                <a:spcPts val="0"/>
              </a:spcBef>
              <a:spcAft>
                <a:spcPts val="0"/>
              </a:spcAft>
              <a:buNone/>
            </a:pPr>
            <a:r>
              <a:rPr lang="en-US"/>
              <a:t>-El desarrollo de las funciones psicológicas superiores, propone la importancia que se le confiere en su teoría a las herramientas mentales o al uso de signos</a:t>
            </a:r>
            <a:endParaRPr/>
          </a:p>
        </p:txBody>
      </p:sp>
      <p:sp>
        <p:nvSpPr>
          <p:cNvPr id="191" name="Google Shape;191;p5: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92" name="Google Shape;192;p5: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6: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227" name="Google Shape;227;p6: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228" name="Google Shape;228;p6: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9" name="Google Shape;229;p6: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 esta teoría sociocultural del desarrollo cognitivo se enfoca no solo en cómo los adultos y los compañeros, mediante un trabajo colaborativo, influyen en el aprendizaje individual, sino también en cómo las creencias y actitudes culturales impactan en el modo de llevar a cabo la instrucción y el aprendizaje.</a:t>
            </a:r>
            <a:endParaRPr/>
          </a:p>
          <a:p>
            <a:pPr marL="0" lvl="0" indent="0" algn="l" rtl="0">
              <a:spcBef>
                <a:spcPts val="0"/>
              </a:spcBef>
              <a:spcAft>
                <a:spcPts val="0"/>
              </a:spcAft>
              <a:buNone/>
            </a:pPr>
            <a:endParaRPr/>
          </a:p>
          <a:p>
            <a:pPr marL="0" lvl="0" indent="0" algn="l" rtl="0">
              <a:spcBef>
                <a:spcPts val="0"/>
              </a:spcBef>
              <a:spcAft>
                <a:spcPts val="0"/>
              </a:spcAft>
              <a:buNone/>
            </a:pPr>
            <a:r>
              <a:rPr lang="en-US"/>
              <a:t>- Vygotsky sostenía que los niños desarrollan su aprendizaje mediante la interacción social: van adquiriendo nuevas y mejores habilidades cognoscitivas como proceso lógico de su inmersión a un modo de vida.</a:t>
            </a:r>
            <a:endParaRPr/>
          </a:p>
        </p:txBody>
      </p:sp>
      <p:sp>
        <p:nvSpPr>
          <p:cNvPr id="230" name="Google Shape;230;p6: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231" name="Google Shape;231;p6: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7: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250" name="Google Shape;250;p7: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251" name="Google Shape;251;p7: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2" name="Google Shape;252;p7: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 Vygotsky se propone desarrollar la psicología social desde un enfoque marxista, lo que significó poner en el centro de los estudios la consideración del ser humano como construcción histórica. </a:t>
            </a:r>
            <a:endParaRPr/>
          </a:p>
          <a:p>
            <a:pPr marL="0" lvl="0" indent="0" algn="l" rtl="0">
              <a:spcBef>
                <a:spcPts val="0"/>
              </a:spcBef>
              <a:spcAft>
                <a:spcPts val="0"/>
              </a:spcAft>
              <a:buNone/>
            </a:pPr>
            <a:r>
              <a:rPr lang="en-US"/>
              <a:t>Lo consideraba fuente científica válida.</a:t>
            </a:r>
            <a:endParaRPr/>
          </a:p>
          <a:p>
            <a:pPr marL="0" lvl="0" indent="0" algn="l" rtl="0">
              <a:spcBef>
                <a:spcPts val="0"/>
              </a:spcBef>
              <a:spcAft>
                <a:spcPts val="0"/>
              </a:spcAft>
              <a:buNone/>
            </a:pPr>
            <a:endParaRPr/>
          </a:p>
          <a:p>
            <a:pPr marL="0" lvl="0" indent="0" algn="l" rtl="0">
              <a:spcBef>
                <a:spcPts val="0"/>
              </a:spcBef>
              <a:spcAft>
                <a:spcPts val="0"/>
              </a:spcAft>
              <a:buNone/>
            </a:pPr>
            <a:r>
              <a:rPr lang="en-US"/>
              <a:t>- Materialismo dialéctico: todos los fenómenos debían ser estudiados como procesos en constante movimiento y cambio.</a:t>
            </a:r>
            <a:endParaRPr/>
          </a:p>
          <a:p>
            <a:pPr marL="0" lvl="0" indent="0" algn="l" rtl="0">
              <a:spcBef>
                <a:spcPts val="0"/>
              </a:spcBef>
              <a:spcAft>
                <a:spcPts val="0"/>
              </a:spcAft>
              <a:buNone/>
            </a:pPr>
            <a:endParaRPr/>
          </a:p>
          <a:p>
            <a:pPr marL="0" lvl="0" indent="0" algn="l" rtl="0">
              <a:spcBef>
                <a:spcPts val="0"/>
              </a:spcBef>
              <a:spcAft>
                <a:spcPts val="0"/>
              </a:spcAft>
              <a:buNone/>
            </a:pPr>
            <a:r>
              <a:rPr lang="en-US"/>
              <a:t>- Materialismo histórico: cambios históricos que se producen en la sociedad y en la vida conllevan otros cambios en la naturaleza humana </a:t>
            </a:r>
            <a:endParaRPr/>
          </a:p>
          <a:p>
            <a:pPr marL="0" lvl="0" indent="0" algn="l" rtl="0">
              <a:spcBef>
                <a:spcPts val="0"/>
              </a:spcBef>
              <a:spcAft>
                <a:spcPts val="0"/>
              </a:spcAft>
              <a:buNone/>
            </a:pPr>
            <a:r>
              <a:rPr lang="en-US"/>
              <a:t>(conciencia y conducta); al transformar la naturaleza el hombre se modifica a sí mismo.</a:t>
            </a:r>
            <a:endParaRPr/>
          </a:p>
        </p:txBody>
      </p:sp>
      <p:sp>
        <p:nvSpPr>
          <p:cNvPr id="253" name="Google Shape;253;p7: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254" name="Google Shape;254;p7: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8: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278" name="Google Shape;278;p8: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279" name="Google Shape;279;p8: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0" name="Google Shape;280;p8: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 LAS HERRAMIENTAS</a:t>
            </a:r>
            <a:endParaRPr/>
          </a:p>
          <a:p>
            <a:pPr marL="0" lvl="0" indent="0" algn="l" rtl="0">
              <a:spcBef>
                <a:spcPts val="0"/>
              </a:spcBef>
              <a:spcAft>
                <a:spcPts val="0"/>
              </a:spcAft>
              <a:buNone/>
            </a:pPr>
            <a:r>
              <a:rPr lang="en-US"/>
              <a:t>	•	Ejemplos: martillo, cuaderno, lápiz, computadora, piano (en tu caso como maestra de música).</a:t>
            </a:r>
            <a:endParaRPr/>
          </a:p>
          <a:p>
            <a:pPr marL="0" lvl="0" indent="0" algn="l" rtl="0">
              <a:spcBef>
                <a:spcPts val="0"/>
              </a:spcBef>
              <a:spcAft>
                <a:spcPts val="0"/>
              </a:spcAft>
              <a:buNone/>
            </a:pPr>
            <a:r>
              <a:rPr lang="en-US"/>
              <a:t>	•	Su función principal es mediar la relación del individuo con el entorno físico, permitiendo transformar la naturaleza y facilitar actividades</a:t>
            </a:r>
            <a:endParaRPr/>
          </a:p>
          <a:p>
            <a:pPr marL="0" lvl="0" indent="0" algn="l" rtl="0">
              <a:spcBef>
                <a:spcPts val="0"/>
              </a:spcBef>
              <a:spcAft>
                <a:spcPts val="0"/>
              </a:spcAft>
              <a:buNone/>
            </a:pPr>
            <a:endParaRPr/>
          </a:p>
          <a:p>
            <a:pPr marL="0" lvl="0" indent="0" algn="l" rtl="0">
              <a:spcBef>
                <a:spcPts val="0"/>
              </a:spcBef>
              <a:spcAft>
                <a:spcPts val="0"/>
              </a:spcAft>
              <a:buNone/>
            </a:pPr>
            <a:r>
              <a:rPr lang="en-US"/>
              <a:t>- LOS SIGNOS</a:t>
            </a:r>
            <a:endParaRPr/>
          </a:p>
          <a:p>
            <a:pPr marL="0" lvl="0" indent="0" algn="l" rtl="0">
              <a:spcBef>
                <a:spcPts val="0"/>
              </a:spcBef>
              <a:spcAft>
                <a:spcPts val="0"/>
              </a:spcAft>
              <a:buNone/>
            </a:pPr>
            <a:r>
              <a:rPr lang="en-US"/>
              <a:t>	•	Ejemplos: lenguaje, números, escritura, notas musicales, diagramas, símbolos matemáticos.</a:t>
            </a:r>
            <a:endParaRPr/>
          </a:p>
          <a:p>
            <a:pPr marL="0" lvl="0" indent="0" algn="l" rtl="0">
              <a:spcBef>
                <a:spcPts val="0"/>
              </a:spcBef>
              <a:spcAft>
                <a:spcPts val="0"/>
              </a:spcAft>
              <a:buNone/>
            </a:pPr>
            <a:r>
              <a:rPr lang="en-US"/>
              <a:t>	•	Su función es mediar la relación del individuo consigo mismo y con los demás, facilitando la memoria, el razonamiento, la planificación y la comunicación</a:t>
            </a:r>
            <a:endParaRPr/>
          </a:p>
        </p:txBody>
      </p:sp>
      <p:sp>
        <p:nvSpPr>
          <p:cNvPr id="281" name="Google Shape;281;p8: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282" name="Google Shape;282;p8: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9: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307" name="Google Shape;307;p9: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a:solidFill>
                  <a:schemeClr val="dk1"/>
                </a:solidFill>
                <a:latin typeface="Calibri"/>
                <a:ea typeface="Calibri"/>
                <a:cs typeface="Calibri"/>
                <a:sym typeface="Calibri"/>
              </a:rPr>
              <a:t>1.7.2013</a:t>
            </a:r>
            <a:endParaRPr/>
          </a:p>
        </p:txBody>
      </p:sp>
      <p:sp>
        <p:nvSpPr>
          <p:cNvPr id="308" name="Google Shape;308;p9: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9" name="Google Shape;309;p9: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 transición de afuera hacia dentro, se transforma el proceso mismo, entonces cambia su estructura y sus funciones.</a:t>
            </a:r>
            <a:endParaRPr/>
          </a:p>
          <a:p>
            <a:pPr marL="0" lvl="0" indent="0" algn="l" rtl="0">
              <a:spcBef>
                <a:spcPts val="0"/>
              </a:spcBef>
              <a:spcAft>
                <a:spcPts val="0"/>
              </a:spcAft>
              <a:buNone/>
            </a:pPr>
            <a:endParaRPr/>
          </a:p>
          <a:p>
            <a:pPr marL="0" lvl="0" indent="0" algn="l" rtl="0">
              <a:spcBef>
                <a:spcPts val="0"/>
              </a:spcBef>
              <a:spcAft>
                <a:spcPts val="0"/>
              </a:spcAft>
              <a:buNone/>
            </a:pPr>
            <a:r>
              <a:rPr lang="en-US"/>
              <a:t>- el principio social está sobre el principio natural-biológico, por lo tanto las fuentes del desarrollo psíquico de la persona no están en el sujeto mismo sino en el sistema de sus relaciones sociales, en el sistema de su comunicación con los otros, en su actividad colectiva y conjunta con ellos.</a:t>
            </a:r>
            <a:endParaRPr/>
          </a:p>
        </p:txBody>
      </p:sp>
      <p:sp>
        <p:nvSpPr>
          <p:cNvPr id="310" name="Google Shape;310;p9: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311" name="Google Shape;311;p9: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a:solidFill>
                  <a:schemeClr val="dk1"/>
                </a:solidFill>
                <a:latin typeface="Calibri"/>
                <a:ea typeface="Calibri"/>
                <a:cs typeface="Calibri"/>
                <a:sym typeface="Calibri"/>
              </a:rPr>
              <a:t>‹#›</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2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8"/>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29"/>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9"/>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2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
        <p:cNvGrpSpPr/>
        <p:nvPr/>
      </p:nvGrpSpPr>
      <p:grpSpPr>
        <a:xfrm>
          <a:off x="0" y="0"/>
          <a:ext cx="0" cy="0"/>
          <a:chOff x="0" y="0"/>
          <a:chExt cx="0" cy="0"/>
        </a:xfrm>
      </p:grpSpPr>
      <p:sp>
        <p:nvSpPr>
          <p:cNvPr id="20" name="Google Shape;20;p20"/>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20"/>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2" name="Google Shape;22;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2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2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8" name="Google Shape;28;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22"/>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22"/>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4" name="Google Shape;34;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2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23"/>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0" name="Google Shape;40;p23"/>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1" name="Google Shape;41;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2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24"/>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7" name="Google Shape;47;p24"/>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8" name="Google Shape;48;p24"/>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9" name="Google Shape;49;p24"/>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0" name="Google Shape;50;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2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2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26"/>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26"/>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26"/>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2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27"/>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27"/>
          <p:cNvSpPr>
            <a:spLocks noGrp="1"/>
          </p:cNvSpPr>
          <p:nvPr>
            <p:ph type="pic" idx="2"/>
          </p:nvPr>
        </p:nvSpPr>
        <p:spPr>
          <a:xfrm>
            <a:off x="1792288" y="612775"/>
            <a:ext cx="5486400" cy="4114800"/>
          </a:xfrm>
          <a:prstGeom prst="rect">
            <a:avLst/>
          </a:prstGeom>
          <a:noFill/>
          <a:ln>
            <a:noFill/>
          </a:ln>
        </p:spPr>
      </p:sp>
      <p:sp>
        <p:nvSpPr>
          <p:cNvPr id="68" name="Google Shape;68;p27"/>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2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9.jp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grpSp>
        <p:nvGrpSpPr>
          <p:cNvPr id="92" name="Google Shape;92;p1"/>
          <p:cNvGrpSpPr/>
          <p:nvPr/>
        </p:nvGrpSpPr>
        <p:grpSpPr>
          <a:xfrm>
            <a:off x="1202370" y="869843"/>
            <a:ext cx="10187166" cy="5236092"/>
            <a:chOff x="0" y="-96441"/>
            <a:chExt cx="13582888" cy="6981457"/>
          </a:xfrm>
        </p:grpSpPr>
        <p:grpSp>
          <p:nvGrpSpPr>
            <p:cNvPr id="93" name="Google Shape;93;p1"/>
            <p:cNvGrpSpPr/>
            <p:nvPr/>
          </p:nvGrpSpPr>
          <p:grpSpPr>
            <a:xfrm>
              <a:off x="0" y="-96440"/>
              <a:ext cx="13582888" cy="614540"/>
              <a:chOff x="0" y="-19050"/>
              <a:chExt cx="2683040" cy="121391"/>
            </a:xfrm>
          </p:grpSpPr>
          <p:sp>
            <p:nvSpPr>
              <p:cNvPr id="94" name="Google Shape;94;p1"/>
              <p:cNvSpPr/>
              <p:nvPr/>
            </p:nvSpPr>
            <p:spPr>
              <a:xfrm>
                <a:off x="0" y="0"/>
                <a:ext cx="2683040" cy="102341"/>
              </a:xfrm>
              <a:custGeom>
                <a:avLst/>
                <a:gdLst/>
                <a:ahLst/>
                <a:cxnLst/>
                <a:rect l="l" t="t" r="r" b="b"/>
                <a:pathLst>
                  <a:path w="2683040" h="102341" extrusionOk="0">
                    <a:moveTo>
                      <a:pt x="0" y="0"/>
                    </a:moveTo>
                    <a:lnTo>
                      <a:pt x="2683040" y="0"/>
                    </a:lnTo>
                    <a:lnTo>
                      <a:pt x="2683040" y="102341"/>
                    </a:lnTo>
                    <a:lnTo>
                      <a:pt x="0" y="102341"/>
                    </a:lnTo>
                    <a:close/>
                  </a:path>
                </a:pathLst>
              </a:custGeom>
              <a:solidFill>
                <a:srgbClr val="004D4C"/>
              </a:solidFill>
              <a:ln>
                <a:noFill/>
              </a:ln>
            </p:spPr>
            <p:txBody>
              <a:bodyPr/>
              <a:lstStyle/>
              <a:p>
                <a:endParaRPr lang="es-MX"/>
              </a:p>
            </p:txBody>
          </p:sp>
          <p:sp>
            <p:nvSpPr>
              <p:cNvPr id="95" name="Google Shape;95;p1"/>
              <p:cNvSpPr txBox="1"/>
              <p:nvPr/>
            </p:nvSpPr>
            <p:spPr>
              <a:xfrm>
                <a:off x="0" y="-19050"/>
                <a:ext cx="2683040" cy="121391"/>
              </a:xfrm>
              <a:prstGeom prst="rect">
                <a:avLst/>
              </a:prstGeom>
              <a:noFill/>
              <a:ln>
                <a:noFill/>
              </a:ln>
            </p:spPr>
            <p:txBody>
              <a:bodyPr spcFirstLastPara="1" wrap="square" lIns="50800" tIns="50800" rIns="50800" bIns="50800" anchor="ctr" anchorCtr="0">
                <a:noAutofit/>
              </a:bodyPr>
              <a:lstStyle/>
              <a:p>
                <a:pPr marL="0" marR="0" lvl="0" indent="0" algn="ctr" rtl="0">
                  <a:lnSpc>
                    <a:spcPct val="158833"/>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96" name="Google Shape;96;p1"/>
            <p:cNvGrpSpPr/>
            <p:nvPr/>
          </p:nvGrpSpPr>
          <p:grpSpPr>
            <a:xfrm>
              <a:off x="0" y="-96441"/>
              <a:ext cx="440714" cy="6981457"/>
              <a:chOff x="0" y="-19050"/>
              <a:chExt cx="87055" cy="1379053"/>
            </a:xfrm>
          </p:grpSpPr>
          <p:sp>
            <p:nvSpPr>
              <p:cNvPr id="97" name="Google Shape;97;p1"/>
              <p:cNvSpPr/>
              <p:nvPr/>
            </p:nvSpPr>
            <p:spPr>
              <a:xfrm>
                <a:off x="0" y="0"/>
                <a:ext cx="87055" cy="1360003"/>
              </a:xfrm>
              <a:custGeom>
                <a:avLst/>
                <a:gdLst/>
                <a:ahLst/>
                <a:cxnLst/>
                <a:rect l="l" t="t" r="r" b="b"/>
                <a:pathLst>
                  <a:path w="87055" h="1360003" extrusionOk="0">
                    <a:moveTo>
                      <a:pt x="0" y="0"/>
                    </a:moveTo>
                    <a:lnTo>
                      <a:pt x="87055" y="0"/>
                    </a:lnTo>
                    <a:lnTo>
                      <a:pt x="87055" y="1360003"/>
                    </a:lnTo>
                    <a:lnTo>
                      <a:pt x="0" y="1360003"/>
                    </a:lnTo>
                    <a:close/>
                  </a:path>
                </a:pathLst>
              </a:custGeom>
              <a:solidFill>
                <a:srgbClr val="004D4C"/>
              </a:solidFill>
              <a:ln>
                <a:noFill/>
              </a:ln>
            </p:spPr>
            <p:txBody>
              <a:bodyPr/>
              <a:lstStyle/>
              <a:p>
                <a:endParaRPr lang="es-MX"/>
              </a:p>
            </p:txBody>
          </p:sp>
          <p:sp>
            <p:nvSpPr>
              <p:cNvPr id="98" name="Google Shape;98;p1"/>
              <p:cNvSpPr txBox="1"/>
              <p:nvPr/>
            </p:nvSpPr>
            <p:spPr>
              <a:xfrm>
                <a:off x="0" y="-19050"/>
                <a:ext cx="87055" cy="1379053"/>
              </a:xfrm>
              <a:prstGeom prst="rect">
                <a:avLst/>
              </a:prstGeom>
              <a:noFill/>
              <a:ln>
                <a:noFill/>
              </a:ln>
            </p:spPr>
            <p:txBody>
              <a:bodyPr spcFirstLastPara="1" wrap="square" lIns="50800" tIns="50800" rIns="50800" bIns="50800" anchor="ctr" anchorCtr="0">
                <a:noAutofit/>
              </a:bodyPr>
              <a:lstStyle/>
              <a:p>
                <a:pPr marL="0" marR="0" lvl="0" indent="0" algn="ctr" rtl="0">
                  <a:lnSpc>
                    <a:spcPct val="158833"/>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grpSp>
        <p:nvGrpSpPr>
          <p:cNvPr id="99" name="Google Shape;99;p1"/>
          <p:cNvGrpSpPr/>
          <p:nvPr/>
        </p:nvGrpSpPr>
        <p:grpSpPr>
          <a:xfrm rot="10800000">
            <a:off x="7072134" y="4265953"/>
            <a:ext cx="10187166" cy="5236092"/>
            <a:chOff x="0" y="-96441"/>
            <a:chExt cx="13582888" cy="6981457"/>
          </a:xfrm>
        </p:grpSpPr>
        <p:grpSp>
          <p:nvGrpSpPr>
            <p:cNvPr id="100" name="Google Shape;100;p1"/>
            <p:cNvGrpSpPr/>
            <p:nvPr/>
          </p:nvGrpSpPr>
          <p:grpSpPr>
            <a:xfrm>
              <a:off x="0" y="-96440"/>
              <a:ext cx="13582888" cy="614540"/>
              <a:chOff x="0" y="-19050"/>
              <a:chExt cx="2683040" cy="121391"/>
            </a:xfrm>
          </p:grpSpPr>
          <p:sp>
            <p:nvSpPr>
              <p:cNvPr id="101" name="Google Shape;101;p1"/>
              <p:cNvSpPr/>
              <p:nvPr/>
            </p:nvSpPr>
            <p:spPr>
              <a:xfrm>
                <a:off x="0" y="0"/>
                <a:ext cx="2683040" cy="102341"/>
              </a:xfrm>
              <a:custGeom>
                <a:avLst/>
                <a:gdLst/>
                <a:ahLst/>
                <a:cxnLst/>
                <a:rect l="l" t="t" r="r" b="b"/>
                <a:pathLst>
                  <a:path w="2683040" h="102341" extrusionOk="0">
                    <a:moveTo>
                      <a:pt x="0" y="0"/>
                    </a:moveTo>
                    <a:lnTo>
                      <a:pt x="2683040" y="0"/>
                    </a:lnTo>
                    <a:lnTo>
                      <a:pt x="2683040" y="102341"/>
                    </a:lnTo>
                    <a:lnTo>
                      <a:pt x="0" y="102341"/>
                    </a:lnTo>
                    <a:close/>
                  </a:path>
                </a:pathLst>
              </a:custGeom>
              <a:solidFill>
                <a:srgbClr val="004D4C"/>
              </a:solidFill>
              <a:ln>
                <a:noFill/>
              </a:ln>
            </p:spPr>
            <p:txBody>
              <a:bodyPr/>
              <a:lstStyle/>
              <a:p>
                <a:endParaRPr lang="es-MX"/>
              </a:p>
            </p:txBody>
          </p:sp>
          <p:sp>
            <p:nvSpPr>
              <p:cNvPr id="102" name="Google Shape;102;p1"/>
              <p:cNvSpPr txBox="1"/>
              <p:nvPr/>
            </p:nvSpPr>
            <p:spPr>
              <a:xfrm>
                <a:off x="0" y="-19050"/>
                <a:ext cx="2683040" cy="121391"/>
              </a:xfrm>
              <a:prstGeom prst="rect">
                <a:avLst/>
              </a:prstGeom>
              <a:noFill/>
              <a:ln>
                <a:noFill/>
              </a:ln>
            </p:spPr>
            <p:txBody>
              <a:bodyPr spcFirstLastPara="1" wrap="square" lIns="50800" tIns="50800" rIns="50800" bIns="50800" anchor="ctr" anchorCtr="0">
                <a:noAutofit/>
              </a:bodyPr>
              <a:lstStyle/>
              <a:p>
                <a:pPr marL="0" marR="0" lvl="0" indent="0" algn="ctr" rtl="0">
                  <a:lnSpc>
                    <a:spcPct val="158833"/>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03" name="Google Shape;103;p1"/>
            <p:cNvGrpSpPr/>
            <p:nvPr/>
          </p:nvGrpSpPr>
          <p:grpSpPr>
            <a:xfrm>
              <a:off x="0" y="-96441"/>
              <a:ext cx="440714" cy="6981457"/>
              <a:chOff x="0" y="-19050"/>
              <a:chExt cx="87055" cy="1379053"/>
            </a:xfrm>
          </p:grpSpPr>
          <p:sp>
            <p:nvSpPr>
              <p:cNvPr id="104" name="Google Shape;104;p1"/>
              <p:cNvSpPr/>
              <p:nvPr/>
            </p:nvSpPr>
            <p:spPr>
              <a:xfrm>
                <a:off x="0" y="0"/>
                <a:ext cx="87055" cy="1360003"/>
              </a:xfrm>
              <a:custGeom>
                <a:avLst/>
                <a:gdLst/>
                <a:ahLst/>
                <a:cxnLst/>
                <a:rect l="l" t="t" r="r" b="b"/>
                <a:pathLst>
                  <a:path w="87055" h="1360003" extrusionOk="0">
                    <a:moveTo>
                      <a:pt x="0" y="0"/>
                    </a:moveTo>
                    <a:lnTo>
                      <a:pt x="87055" y="0"/>
                    </a:lnTo>
                    <a:lnTo>
                      <a:pt x="87055" y="1360003"/>
                    </a:lnTo>
                    <a:lnTo>
                      <a:pt x="0" y="1360003"/>
                    </a:lnTo>
                    <a:close/>
                  </a:path>
                </a:pathLst>
              </a:custGeom>
              <a:solidFill>
                <a:srgbClr val="004D4C"/>
              </a:solidFill>
              <a:ln>
                <a:noFill/>
              </a:ln>
            </p:spPr>
            <p:txBody>
              <a:bodyPr/>
              <a:lstStyle/>
              <a:p>
                <a:endParaRPr lang="es-MX"/>
              </a:p>
            </p:txBody>
          </p:sp>
          <p:sp>
            <p:nvSpPr>
              <p:cNvPr id="105" name="Google Shape;105;p1"/>
              <p:cNvSpPr txBox="1"/>
              <p:nvPr/>
            </p:nvSpPr>
            <p:spPr>
              <a:xfrm>
                <a:off x="0" y="-19050"/>
                <a:ext cx="87055" cy="1379053"/>
              </a:xfrm>
              <a:prstGeom prst="rect">
                <a:avLst/>
              </a:prstGeom>
              <a:noFill/>
              <a:ln>
                <a:noFill/>
              </a:ln>
            </p:spPr>
            <p:txBody>
              <a:bodyPr spcFirstLastPara="1" wrap="square" lIns="50800" tIns="50800" rIns="50800" bIns="50800" anchor="ctr" anchorCtr="0">
                <a:noAutofit/>
              </a:bodyPr>
              <a:lstStyle/>
              <a:p>
                <a:pPr marL="0" marR="0" lvl="0" indent="0" algn="ctr" rtl="0">
                  <a:lnSpc>
                    <a:spcPct val="158833"/>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grpSp>
        <p:nvGrpSpPr>
          <p:cNvPr id="106" name="Google Shape;106;p1"/>
          <p:cNvGrpSpPr/>
          <p:nvPr/>
        </p:nvGrpSpPr>
        <p:grpSpPr>
          <a:xfrm>
            <a:off x="5057269" y="3382053"/>
            <a:ext cx="8277690" cy="2876282"/>
            <a:chOff x="0" y="-19050"/>
            <a:chExt cx="2761001" cy="959376"/>
          </a:xfrm>
        </p:grpSpPr>
        <p:sp>
          <p:nvSpPr>
            <p:cNvPr id="107" name="Google Shape;107;p1"/>
            <p:cNvSpPr/>
            <p:nvPr/>
          </p:nvSpPr>
          <p:spPr>
            <a:xfrm>
              <a:off x="0" y="0"/>
              <a:ext cx="2761001" cy="940326"/>
            </a:xfrm>
            <a:custGeom>
              <a:avLst/>
              <a:gdLst/>
              <a:ahLst/>
              <a:cxnLst/>
              <a:rect l="l" t="t" r="r" b="b"/>
              <a:pathLst>
                <a:path w="2761001" h="940326" extrusionOk="0">
                  <a:moveTo>
                    <a:pt x="0" y="0"/>
                  </a:moveTo>
                  <a:lnTo>
                    <a:pt x="2761001" y="0"/>
                  </a:lnTo>
                  <a:lnTo>
                    <a:pt x="2761001" y="940326"/>
                  </a:lnTo>
                  <a:lnTo>
                    <a:pt x="0" y="940326"/>
                  </a:lnTo>
                  <a:close/>
                </a:path>
              </a:pathLst>
            </a:custGeom>
            <a:solidFill>
              <a:srgbClr val="000000">
                <a:alpha val="0"/>
              </a:srgbClr>
            </a:solidFill>
            <a:ln w="38100" cap="sq" cmpd="sng">
              <a:solidFill>
                <a:srgbClr val="DEB406"/>
              </a:solidFill>
              <a:prstDash val="solid"/>
              <a:miter lim="8000"/>
              <a:headEnd type="none" w="sm" len="sm"/>
              <a:tailEnd type="none" w="sm" len="sm"/>
            </a:ln>
          </p:spPr>
          <p:txBody>
            <a:bodyPr/>
            <a:lstStyle/>
            <a:p>
              <a:endParaRPr lang="es-MX"/>
            </a:p>
          </p:txBody>
        </p:sp>
        <p:sp>
          <p:nvSpPr>
            <p:cNvPr id="108" name="Google Shape;108;p1"/>
            <p:cNvSpPr txBox="1"/>
            <p:nvPr/>
          </p:nvSpPr>
          <p:spPr>
            <a:xfrm>
              <a:off x="0" y="-19050"/>
              <a:ext cx="2761001" cy="959376"/>
            </a:xfrm>
            <a:prstGeom prst="rect">
              <a:avLst/>
            </a:prstGeom>
            <a:noFill/>
            <a:ln>
              <a:noFill/>
            </a:ln>
          </p:spPr>
          <p:txBody>
            <a:bodyPr spcFirstLastPara="1" wrap="square" lIns="50800" tIns="50800" rIns="50800" bIns="50800" anchor="ctr" anchorCtr="0">
              <a:noAutofit/>
            </a:bodyPr>
            <a:lstStyle/>
            <a:p>
              <a:pPr marL="0" marR="0" lvl="0" indent="0" algn="ctr" rtl="0">
                <a:lnSpc>
                  <a:spcPct val="158833"/>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09" name="Google Shape;109;p1"/>
          <p:cNvSpPr/>
          <p:nvPr/>
        </p:nvSpPr>
        <p:spPr>
          <a:xfrm>
            <a:off x="14915640" y="-659492"/>
            <a:ext cx="4687320" cy="4687320"/>
          </a:xfrm>
          <a:custGeom>
            <a:avLst/>
            <a:gdLst/>
            <a:ahLst/>
            <a:cxnLst/>
            <a:rect l="l" t="t" r="r" b="b"/>
            <a:pathLst>
              <a:path w="4687320" h="4687320" extrusionOk="0">
                <a:moveTo>
                  <a:pt x="0" y="0"/>
                </a:moveTo>
                <a:lnTo>
                  <a:pt x="4687320" y="0"/>
                </a:lnTo>
                <a:lnTo>
                  <a:pt x="4687320" y="4687320"/>
                </a:lnTo>
                <a:lnTo>
                  <a:pt x="0" y="4687320"/>
                </a:lnTo>
                <a:lnTo>
                  <a:pt x="0" y="0"/>
                </a:lnTo>
                <a:close/>
              </a:path>
            </a:pathLst>
          </a:custGeom>
          <a:blipFill rotWithShape="1">
            <a:blip r:embed="rId3">
              <a:alphaModFix/>
            </a:blip>
            <a:stretch>
              <a:fillRect/>
            </a:stretch>
          </a:blipFill>
          <a:ln>
            <a:noFill/>
          </a:ln>
        </p:spPr>
        <p:txBody>
          <a:bodyPr/>
          <a:lstStyle/>
          <a:p>
            <a:endParaRPr lang="es-MX"/>
          </a:p>
        </p:txBody>
      </p:sp>
      <p:sp>
        <p:nvSpPr>
          <p:cNvPr id="110" name="Google Shape;110;p1"/>
          <p:cNvSpPr/>
          <p:nvPr/>
        </p:nvSpPr>
        <p:spPr>
          <a:xfrm>
            <a:off x="2125558" y="7702920"/>
            <a:ext cx="4687320" cy="4687320"/>
          </a:xfrm>
          <a:custGeom>
            <a:avLst/>
            <a:gdLst/>
            <a:ahLst/>
            <a:cxnLst/>
            <a:rect l="l" t="t" r="r" b="b"/>
            <a:pathLst>
              <a:path w="4687320" h="4687320" extrusionOk="0">
                <a:moveTo>
                  <a:pt x="0" y="0"/>
                </a:moveTo>
                <a:lnTo>
                  <a:pt x="4687320" y="0"/>
                </a:lnTo>
                <a:lnTo>
                  <a:pt x="4687320" y="4687320"/>
                </a:lnTo>
                <a:lnTo>
                  <a:pt x="0" y="4687320"/>
                </a:lnTo>
                <a:lnTo>
                  <a:pt x="0" y="0"/>
                </a:lnTo>
                <a:close/>
              </a:path>
            </a:pathLst>
          </a:custGeom>
          <a:blipFill rotWithShape="1">
            <a:blip r:embed="rId3">
              <a:alphaModFix/>
            </a:blip>
            <a:stretch>
              <a:fillRect/>
            </a:stretch>
          </a:blipFill>
          <a:ln>
            <a:noFill/>
          </a:ln>
        </p:spPr>
        <p:txBody>
          <a:bodyPr/>
          <a:lstStyle/>
          <a:p>
            <a:endParaRPr lang="es-MX"/>
          </a:p>
        </p:txBody>
      </p:sp>
      <p:grpSp>
        <p:nvGrpSpPr>
          <p:cNvPr id="111" name="Google Shape;111;p1"/>
          <p:cNvGrpSpPr/>
          <p:nvPr/>
        </p:nvGrpSpPr>
        <p:grpSpPr>
          <a:xfrm>
            <a:off x="-2343983" y="7089454"/>
            <a:ext cx="7092705" cy="7092705"/>
            <a:chOff x="0" y="0"/>
            <a:chExt cx="812800" cy="812800"/>
          </a:xfrm>
        </p:grpSpPr>
        <p:sp>
          <p:nvSpPr>
            <p:cNvPr id="112" name="Google Shape;112;p1"/>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4D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
            <p:cNvSpPr txBox="1"/>
            <p:nvPr/>
          </p:nvSpPr>
          <p:spPr>
            <a:xfrm>
              <a:off x="76200" y="57150"/>
              <a:ext cx="660400" cy="679450"/>
            </a:xfrm>
            <a:prstGeom prst="rect">
              <a:avLst/>
            </a:prstGeom>
            <a:noFill/>
            <a:ln>
              <a:noFill/>
            </a:ln>
          </p:spPr>
          <p:txBody>
            <a:bodyPr spcFirstLastPara="1" wrap="square" lIns="50800" tIns="50800" rIns="50800" bIns="50800" anchor="ctr" anchorCtr="0">
              <a:noAutofit/>
            </a:bodyPr>
            <a:lstStyle/>
            <a:p>
              <a:pPr marL="0" marR="0" lvl="0" indent="0" algn="ctr" rtl="0">
                <a:lnSpc>
                  <a:spcPct val="158833"/>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14" name="Google Shape;114;p1"/>
          <p:cNvGrpSpPr/>
          <p:nvPr/>
        </p:nvGrpSpPr>
        <p:grpSpPr>
          <a:xfrm>
            <a:off x="12028966" y="-3546166"/>
            <a:ext cx="5773349" cy="5773349"/>
            <a:chOff x="0" y="0"/>
            <a:chExt cx="812800" cy="812800"/>
          </a:xfrm>
        </p:grpSpPr>
        <p:sp>
          <p:nvSpPr>
            <p:cNvPr id="115" name="Google Shape;115;p1"/>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4D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
            <p:cNvSpPr txBox="1"/>
            <p:nvPr/>
          </p:nvSpPr>
          <p:spPr>
            <a:xfrm>
              <a:off x="76200" y="57150"/>
              <a:ext cx="660400" cy="679450"/>
            </a:xfrm>
            <a:prstGeom prst="rect">
              <a:avLst/>
            </a:prstGeom>
            <a:noFill/>
            <a:ln>
              <a:noFill/>
            </a:ln>
          </p:spPr>
          <p:txBody>
            <a:bodyPr spcFirstLastPara="1" wrap="square" lIns="50800" tIns="50800" rIns="50800" bIns="50800" anchor="ctr" anchorCtr="0">
              <a:noAutofit/>
            </a:bodyPr>
            <a:lstStyle/>
            <a:p>
              <a:pPr marL="0" marR="0" lvl="0" indent="0" algn="ctr" rtl="0">
                <a:lnSpc>
                  <a:spcPct val="158833"/>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17" name="Google Shape;117;p1"/>
          <p:cNvSpPr/>
          <p:nvPr/>
        </p:nvSpPr>
        <p:spPr>
          <a:xfrm>
            <a:off x="1990121" y="1684168"/>
            <a:ext cx="2013158" cy="1679611"/>
          </a:xfrm>
          <a:custGeom>
            <a:avLst/>
            <a:gdLst/>
            <a:ahLst/>
            <a:cxnLst/>
            <a:rect l="l" t="t" r="r" b="b"/>
            <a:pathLst>
              <a:path w="2013158" h="1679611" extrusionOk="0">
                <a:moveTo>
                  <a:pt x="0" y="0"/>
                </a:moveTo>
                <a:lnTo>
                  <a:pt x="2013157" y="0"/>
                </a:lnTo>
                <a:lnTo>
                  <a:pt x="2013157" y="1679612"/>
                </a:lnTo>
                <a:lnTo>
                  <a:pt x="0" y="1679612"/>
                </a:lnTo>
                <a:lnTo>
                  <a:pt x="0" y="0"/>
                </a:lnTo>
                <a:close/>
              </a:path>
            </a:pathLst>
          </a:custGeom>
          <a:blipFill rotWithShape="1">
            <a:blip r:embed="rId4">
              <a:alphaModFix/>
            </a:blip>
            <a:stretch>
              <a:fillRect/>
            </a:stretch>
          </a:blipFill>
          <a:ln>
            <a:noFill/>
          </a:ln>
        </p:spPr>
        <p:txBody>
          <a:bodyPr/>
          <a:lstStyle/>
          <a:p>
            <a:endParaRPr lang="es-MX"/>
          </a:p>
        </p:txBody>
      </p:sp>
      <p:grpSp>
        <p:nvGrpSpPr>
          <p:cNvPr id="118" name="Google Shape;118;p1"/>
          <p:cNvGrpSpPr/>
          <p:nvPr/>
        </p:nvGrpSpPr>
        <p:grpSpPr>
          <a:xfrm>
            <a:off x="4862268" y="3809750"/>
            <a:ext cx="8643078" cy="2352537"/>
            <a:chOff x="0" y="-9525"/>
            <a:chExt cx="11524104" cy="3136715"/>
          </a:xfrm>
        </p:grpSpPr>
        <p:sp>
          <p:nvSpPr>
            <p:cNvPr id="119" name="Google Shape;119;p1"/>
            <p:cNvSpPr txBox="1"/>
            <p:nvPr/>
          </p:nvSpPr>
          <p:spPr>
            <a:xfrm>
              <a:off x="39456" y="844365"/>
              <a:ext cx="11484648" cy="2282825"/>
            </a:xfrm>
            <a:prstGeom prst="rect">
              <a:avLst/>
            </a:prstGeom>
            <a:noFill/>
            <a:ln>
              <a:noFill/>
            </a:ln>
          </p:spPr>
          <p:txBody>
            <a:bodyPr spcFirstLastPara="1" wrap="square" lIns="0" tIns="0" rIns="0" bIns="0" anchor="t" anchorCtr="0">
              <a:spAutoFit/>
            </a:bodyPr>
            <a:lstStyle/>
            <a:p>
              <a:pPr marL="0" marR="0" lvl="0" indent="0" algn="ctr" rtl="0">
                <a:lnSpc>
                  <a:spcPct val="120001"/>
                </a:lnSpc>
                <a:spcBef>
                  <a:spcPts val="0"/>
                </a:spcBef>
                <a:spcAft>
                  <a:spcPts val="0"/>
                </a:spcAft>
                <a:buNone/>
              </a:pPr>
              <a:r>
                <a:rPr lang="en-US" sz="11224" b="0" i="0" u="none" strike="noStrike" cap="none">
                  <a:solidFill>
                    <a:srgbClr val="004D4C"/>
                  </a:solidFill>
                  <a:latin typeface="Arial"/>
                  <a:ea typeface="Arial"/>
                  <a:cs typeface="Arial"/>
                  <a:sym typeface="Arial"/>
                </a:rPr>
                <a:t>VYGOTSKY</a:t>
              </a:r>
              <a:endParaRPr/>
            </a:p>
          </p:txBody>
        </p:sp>
        <p:sp>
          <p:nvSpPr>
            <p:cNvPr id="120" name="Google Shape;120;p1"/>
            <p:cNvSpPr txBox="1"/>
            <p:nvPr/>
          </p:nvSpPr>
          <p:spPr>
            <a:xfrm>
              <a:off x="0" y="-9525"/>
              <a:ext cx="11398800" cy="781800"/>
            </a:xfrm>
            <a:prstGeom prst="rect">
              <a:avLst/>
            </a:prstGeom>
            <a:noFill/>
            <a:ln>
              <a:noFill/>
            </a:ln>
          </p:spPr>
          <p:txBody>
            <a:bodyPr spcFirstLastPara="1" wrap="square" lIns="0" tIns="0" rIns="0" bIns="0" anchor="t" anchorCtr="0">
              <a:spAutoFit/>
            </a:bodyPr>
            <a:lstStyle/>
            <a:p>
              <a:pPr marL="0" marR="0" lvl="0" indent="0" algn="ctr" rtl="0">
                <a:lnSpc>
                  <a:spcPct val="120057"/>
                </a:lnSpc>
                <a:spcBef>
                  <a:spcPts val="0"/>
                </a:spcBef>
                <a:spcAft>
                  <a:spcPts val="0"/>
                </a:spcAft>
                <a:buNone/>
              </a:pPr>
              <a:r>
                <a:rPr lang="en-US" sz="3809" b="0" i="0" u="none" strike="noStrike" cap="none">
                  <a:solidFill>
                    <a:srgbClr val="004D4C"/>
                  </a:solidFill>
                  <a:latin typeface="Arial"/>
                  <a:ea typeface="Arial"/>
                  <a:cs typeface="Arial"/>
                  <a:sym typeface="Arial"/>
                </a:rPr>
                <a:t>Teoría </a:t>
              </a:r>
              <a:r>
                <a:rPr lang="en-US" sz="3809">
                  <a:solidFill>
                    <a:srgbClr val="004D4C"/>
                  </a:solidFill>
                </a:rPr>
                <a:t>s</a:t>
              </a:r>
              <a:r>
                <a:rPr lang="en-US" sz="3809" b="0" i="0" u="none" strike="noStrike" cap="none">
                  <a:solidFill>
                    <a:srgbClr val="004D4C"/>
                  </a:solidFill>
                  <a:latin typeface="Arial"/>
                  <a:ea typeface="Arial"/>
                  <a:cs typeface="Arial"/>
                  <a:sym typeface="Arial"/>
                </a:rPr>
                <a:t>ociocultural de</a:t>
              </a:r>
              <a:endParaRPr/>
            </a:p>
          </p:txBody>
        </p:sp>
      </p:grpSp>
      <p:sp>
        <p:nvSpPr>
          <p:cNvPr id="121" name="Google Shape;121;p1"/>
          <p:cNvSpPr txBox="1"/>
          <p:nvPr/>
        </p:nvSpPr>
        <p:spPr>
          <a:xfrm>
            <a:off x="5291552" y="6391685"/>
            <a:ext cx="7553400" cy="410400"/>
          </a:xfrm>
          <a:prstGeom prst="rect">
            <a:avLst/>
          </a:prstGeom>
          <a:noFill/>
          <a:ln>
            <a:noFill/>
          </a:ln>
        </p:spPr>
        <p:txBody>
          <a:bodyPr spcFirstLastPara="1" wrap="square" lIns="0" tIns="0" rIns="0" bIns="0" anchor="t" anchorCtr="0">
            <a:spAutoFit/>
          </a:bodyPr>
          <a:lstStyle/>
          <a:p>
            <a:pPr marL="0" marR="0" lvl="0" indent="0" algn="ctr" rtl="0">
              <a:lnSpc>
                <a:spcPct val="139985"/>
              </a:lnSpc>
              <a:spcBef>
                <a:spcPts val="0"/>
              </a:spcBef>
              <a:spcAft>
                <a:spcPts val="0"/>
              </a:spcAft>
              <a:buNone/>
            </a:pPr>
            <a:r>
              <a:rPr lang="en-US" sz="2666" b="0" i="0" u="none" strike="noStrike" cap="none">
                <a:solidFill>
                  <a:srgbClr val="004D4C"/>
                </a:solidFill>
                <a:latin typeface="Arial"/>
                <a:ea typeface="Arial"/>
                <a:cs typeface="Arial"/>
                <a:sym typeface="Arial"/>
              </a:rPr>
              <a:t>por</a:t>
            </a:r>
            <a:r>
              <a:rPr lang="en-US" sz="2666">
                <a:solidFill>
                  <a:srgbClr val="004D4C"/>
                </a:solidFill>
              </a:rPr>
              <a:t>:</a:t>
            </a:r>
            <a:r>
              <a:rPr lang="en-US" sz="2666" b="0" i="0" u="none" strike="noStrike" cap="none">
                <a:solidFill>
                  <a:srgbClr val="004D4C"/>
                </a:solidFill>
                <a:latin typeface="Arial"/>
                <a:ea typeface="Arial"/>
                <a:cs typeface="Arial"/>
                <a:sym typeface="Arial"/>
              </a:rPr>
              <a:t> Perla Liliana Mora Reyes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10"/>
          <p:cNvSpPr/>
          <p:nvPr/>
        </p:nvSpPr>
        <p:spPr>
          <a:xfrm rot="10800000">
            <a:off x="0" y="0"/>
            <a:ext cx="18288000" cy="10287000"/>
          </a:xfrm>
          <a:custGeom>
            <a:avLst/>
            <a:gdLst/>
            <a:ahLst/>
            <a:cxnLst/>
            <a:rect l="l" t="t" r="r" b="b"/>
            <a:pathLst>
              <a:path w="18288000" h="10287000" extrusionOk="0">
                <a:moveTo>
                  <a:pt x="18288000" y="10287000"/>
                </a:moveTo>
                <a:lnTo>
                  <a:pt x="0" y="10287000"/>
                </a:lnTo>
                <a:lnTo>
                  <a:pt x="0" y="0"/>
                </a:lnTo>
                <a:lnTo>
                  <a:pt x="18288000" y="0"/>
                </a:lnTo>
                <a:lnTo>
                  <a:pt x="18288000" y="10287000"/>
                </a:lnTo>
                <a:close/>
              </a:path>
            </a:pathLst>
          </a:custGeom>
          <a:blipFill rotWithShape="1">
            <a:blip r:embed="rId3">
              <a:alphaModFix/>
            </a:blip>
            <a:stretch>
              <a:fillRect t="-38885" b="-38883"/>
            </a:stretch>
          </a:blipFill>
          <a:ln>
            <a:noFill/>
          </a:ln>
        </p:spPr>
        <p:txBody>
          <a:bodyPr/>
          <a:lstStyle/>
          <a:p>
            <a:endParaRPr lang="es-MX"/>
          </a:p>
        </p:txBody>
      </p:sp>
      <p:sp>
        <p:nvSpPr>
          <p:cNvPr id="341" name="Google Shape;341;p10"/>
          <p:cNvSpPr/>
          <p:nvPr/>
        </p:nvSpPr>
        <p:spPr>
          <a:xfrm>
            <a:off x="9681633" y="-128"/>
            <a:ext cx="8606367" cy="10287128"/>
          </a:xfrm>
          <a:custGeom>
            <a:avLst/>
            <a:gdLst/>
            <a:ahLst/>
            <a:cxnLst/>
            <a:rect l="l" t="t" r="r" b="b"/>
            <a:pathLst>
              <a:path w="8606155" h="10286874" extrusionOk="0">
                <a:moveTo>
                  <a:pt x="8606155" y="10251441"/>
                </a:moveTo>
                <a:cubicBezTo>
                  <a:pt x="8606155" y="10284588"/>
                  <a:pt x="8595487" y="10286874"/>
                  <a:pt x="8567674" y="10286874"/>
                </a:cubicBezTo>
                <a:cubicBezTo>
                  <a:pt x="5713094" y="10286239"/>
                  <a:pt x="2858643" y="10286239"/>
                  <a:pt x="4064" y="10286239"/>
                </a:cubicBezTo>
                <a:cubicBezTo>
                  <a:pt x="0" y="10272396"/>
                  <a:pt x="6350" y="10259823"/>
                  <a:pt x="9271" y="10246996"/>
                </a:cubicBezTo>
                <a:cubicBezTo>
                  <a:pt x="134747" y="9685402"/>
                  <a:pt x="260350" y="9123935"/>
                  <a:pt x="386207" y="8562467"/>
                </a:cubicBezTo>
                <a:cubicBezTo>
                  <a:pt x="565658" y="7761986"/>
                  <a:pt x="745490" y="6961633"/>
                  <a:pt x="924814" y="6161151"/>
                </a:cubicBezTo>
                <a:cubicBezTo>
                  <a:pt x="1146302" y="5172583"/>
                  <a:pt x="1367282" y="4184015"/>
                  <a:pt x="1588643" y="3195574"/>
                </a:cubicBezTo>
                <a:cubicBezTo>
                  <a:pt x="1813560" y="2191385"/>
                  <a:pt x="2038604" y="1187323"/>
                  <a:pt x="2264156" y="183261"/>
                </a:cubicBezTo>
                <a:cubicBezTo>
                  <a:pt x="2277872" y="122174"/>
                  <a:pt x="2286635" y="59690"/>
                  <a:pt x="2308860" y="635"/>
                </a:cubicBezTo>
                <a:cubicBezTo>
                  <a:pt x="4395216" y="635"/>
                  <a:pt x="6481572" y="635"/>
                  <a:pt x="8567928" y="0"/>
                </a:cubicBezTo>
                <a:cubicBezTo>
                  <a:pt x="8596249" y="0"/>
                  <a:pt x="8605901" y="3429"/>
                  <a:pt x="8605901" y="35814"/>
                </a:cubicBezTo>
                <a:cubicBezTo>
                  <a:pt x="8605139" y="3441066"/>
                  <a:pt x="8605139" y="6846317"/>
                  <a:pt x="8606155" y="10251441"/>
                </a:cubicBezTo>
                <a:close/>
              </a:path>
            </a:pathLst>
          </a:custGeom>
          <a:blipFill rotWithShape="1">
            <a:blip r:embed="rId4">
              <a:alphaModFix/>
            </a:blip>
            <a:stretch>
              <a:fillRect l="-50613" r="-28842"/>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2" name="Google Shape;342;p10"/>
          <p:cNvGrpSpPr/>
          <p:nvPr/>
        </p:nvGrpSpPr>
        <p:grpSpPr>
          <a:xfrm rot="708162">
            <a:off x="-1039354" y="-566944"/>
            <a:ext cx="1907348" cy="10005467"/>
            <a:chOff x="0" y="-19050"/>
            <a:chExt cx="1610945" cy="3180692"/>
          </a:xfrm>
        </p:grpSpPr>
        <p:sp>
          <p:nvSpPr>
            <p:cNvPr id="343" name="Google Shape;343;p10"/>
            <p:cNvSpPr/>
            <p:nvPr/>
          </p:nvSpPr>
          <p:spPr>
            <a:xfrm>
              <a:off x="0" y="0"/>
              <a:ext cx="1610945" cy="3161642"/>
            </a:xfrm>
            <a:custGeom>
              <a:avLst/>
              <a:gdLst/>
              <a:ahLst/>
              <a:cxnLst/>
              <a:rect l="l" t="t" r="r" b="b"/>
              <a:pathLst>
                <a:path w="1610945" h="3161642" extrusionOk="0">
                  <a:moveTo>
                    <a:pt x="0" y="0"/>
                  </a:moveTo>
                  <a:lnTo>
                    <a:pt x="1610945" y="0"/>
                  </a:lnTo>
                  <a:lnTo>
                    <a:pt x="1610945" y="3161642"/>
                  </a:lnTo>
                  <a:lnTo>
                    <a:pt x="0" y="3161642"/>
                  </a:lnTo>
                  <a:close/>
                </a:path>
              </a:pathLst>
            </a:custGeom>
            <a:solidFill>
              <a:srgbClr val="004D4C"/>
            </a:solidFill>
            <a:ln>
              <a:noFill/>
            </a:ln>
          </p:spPr>
          <p:txBody>
            <a:bodyPr/>
            <a:lstStyle/>
            <a:p>
              <a:endParaRPr lang="es-MX"/>
            </a:p>
          </p:txBody>
        </p:sp>
        <p:sp>
          <p:nvSpPr>
            <p:cNvPr id="344" name="Google Shape;344;p10"/>
            <p:cNvSpPr txBox="1"/>
            <p:nvPr/>
          </p:nvSpPr>
          <p:spPr>
            <a:xfrm>
              <a:off x="0" y="-19050"/>
              <a:ext cx="1610945" cy="3180692"/>
            </a:xfrm>
            <a:prstGeom prst="rect">
              <a:avLst/>
            </a:prstGeom>
            <a:noFill/>
            <a:ln>
              <a:noFill/>
            </a:ln>
          </p:spPr>
          <p:txBody>
            <a:bodyPr spcFirstLastPara="1" wrap="square" lIns="50800" tIns="50800" rIns="50800" bIns="50800" anchor="ctr" anchorCtr="0">
              <a:noAutofit/>
            </a:bodyPr>
            <a:lstStyle/>
            <a:p>
              <a:pPr marL="0" marR="0" lvl="0" indent="0" algn="ctr" rtl="0">
                <a:lnSpc>
                  <a:spcPct val="158833"/>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345" name="Google Shape;345;p10"/>
          <p:cNvGrpSpPr/>
          <p:nvPr/>
        </p:nvGrpSpPr>
        <p:grpSpPr>
          <a:xfrm>
            <a:off x="3029237" y="5713619"/>
            <a:ext cx="6954754" cy="1496736"/>
            <a:chOff x="0" y="-19050"/>
            <a:chExt cx="1139827" cy="245303"/>
          </a:xfrm>
        </p:grpSpPr>
        <p:sp>
          <p:nvSpPr>
            <p:cNvPr id="346" name="Google Shape;346;p10"/>
            <p:cNvSpPr/>
            <p:nvPr/>
          </p:nvSpPr>
          <p:spPr>
            <a:xfrm>
              <a:off x="0" y="0"/>
              <a:ext cx="1139827" cy="226253"/>
            </a:xfrm>
            <a:custGeom>
              <a:avLst/>
              <a:gdLst/>
              <a:ahLst/>
              <a:cxnLst/>
              <a:rect l="l" t="t" r="r" b="b"/>
              <a:pathLst>
                <a:path w="1139827" h="226253" extrusionOk="0">
                  <a:moveTo>
                    <a:pt x="43414" y="0"/>
                  </a:moveTo>
                  <a:lnTo>
                    <a:pt x="1096413" y="0"/>
                  </a:lnTo>
                  <a:cubicBezTo>
                    <a:pt x="1120390" y="0"/>
                    <a:pt x="1139827" y="19437"/>
                    <a:pt x="1139827" y="43414"/>
                  </a:cubicBezTo>
                  <a:lnTo>
                    <a:pt x="1139827" y="182839"/>
                  </a:lnTo>
                  <a:cubicBezTo>
                    <a:pt x="1139827" y="194353"/>
                    <a:pt x="1135253" y="205395"/>
                    <a:pt x="1127112" y="213537"/>
                  </a:cubicBezTo>
                  <a:cubicBezTo>
                    <a:pt x="1118970" y="221679"/>
                    <a:pt x="1107927" y="226253"/>
                    <a:pt x="1096413" y="226253"/>
                  </a:cubicBezTo>
                  <a:lnTo>
                    <a:pt x="43414" y="226253"/>
                  </a:lnTo>
                  <a:cubicBezTo>
                    <a:pt x="31900" y="226253"/>
                    <a:pt x="20857" y="221679"/>
                    <a:pt x="12716" y="213537"/>
                  </a:cubicBezTo>
                  <a:cubicBezTo>
                    <a:pt x="4574" y="205395"/>
                    <a:pt x="0" y="194353"/>
                    <a:pt x="0" y="182839"/>
                  </a:cubicBezTo>
                  <a:lnTo>
                    <a:pt x="0" y="43414"/>
                  </a:lnTo>
                  <a:cubicBezTo>
                    <a:pt x="0" y="31900"/>
                    <a:pt x="4574" y="20857"/>
                    <a:pt x="12716" y="12716"/>
                  </a:cubicBezTo>
                  <a:cubicBezTo>
                    <a:pt x="20857" y="4574"/>
                    <a:pt x="31900" y="0"/>
                    <a:pt x="43414" y="0"/>
                  </a:cubicBezTo>
                  <a:close/>
                </a:path>
              </a:pathLst>
            </a:custGeom>
            <a:solidFill>
              <a:srgbClr val="D8B3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10"/>
            <p:cNvSpPr txBox="1"/>
            <p:nvPr/>
          </p:nvSpPr>
          <p:spPr>
            <a:xfrm>
              <a:off x="0" y="-19050"/>
              <a:ext cx="1139827" cy="245303"/>
            </a:xfrm>
            <a:prstGeom prst="rect">
              <a:avLst/>
            </a:prstGeom>
            <a:noFill/>
            <a:ln>
              <a:noFill/>
            </a:ln>
          </p:spPr>
          <p:txBody>
            <a:bodyPr spcFirstLastPara="1" wrap="square" lIns="50800" tIns="50800" rIns="50800" bIns="50800" anchor="ctr" anchorCtr="0">
              <a:noAutofit/>
            </a:bodyPr>
            <a:lstStyle/>
            <a:p>
              <a:pPr marL="0" marR="0" lvl="0" indent="0" algn="ctr" rtl="0">
                <a:lnSpc>
                  <a:spcPct val="158833"/>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348" name="Google Shape;348;p10"/>
          <p:cNvGrpSpPr/>
          <p:nvPr/>
        </p:nvGrpSpPr>
        <p:grpSpPr>
          <a:xfrm>
            <a:off x="383245" y="7894952"/>
            <a:ext cx="7432879" cy="1478455"/>
            <a:chOff x="0" y="-19050"/>
            <a:chExt cx="1218188" cy="242307"/>
          </a:xfrm>
        </p:grpSpPr>
        <p:sp>
          <p:nvSpPr>
            <p:cNvPr id="349" name="Google Shape;349;p10"/>
            <p:cNvSpPr/>
            <p:nvPr/>
          </p:nvSpPr>
          <p:spPr>
            <a:xfrm>
              <a:off x="0" y="0"/>
              <a:ext cx="1218188" cy="223257"/>
            </a:xfrm>
            <a:custGeom>
              <a:avLst/>
              <a:gdLst/>
              <a:ahLst/>
              <a:cxnLst/>
              <a:rect l="l" t="t" r="r" b="b"/>
              <a:pathLst>
                <a:path w="1218188" h="223257" extrusionOk="0">
                  <a:moveTo>
                    <a:pt x="40622" y="0"/>
                  </a:moveTo>
                  <a:lnTo>
                    <a:pt x="1177567" y="0"/>
                  </a:lnTo>
                  <a:cubicBezTo>
                    <a:pt x="1200001" y="0"/>
                    <a:pt x="1218188" y="18187"/>
                    <a:pt x="1218188" y="40622"/>
                  </a:cubicBezTo>
                  <a:lnTo>
                    <a:pt x="1218188" y="182635"/>
                  </a:lnTo>
                  <a:cubicBezTo>
                    <a:pt x="1218188" y="205070"/>
                    <a:pt x="1200001" y="223257"/>
                    <a:pt x="1177567" y="223257"/>
                  </a:cubicBezTo>
                  <a:lnTo>
                    <a:pt x="40622" y="223257"/>
                  </a:lnTo>
                  <a:cubicBezTo>
                    <a:pt x="29848" y="223257"/>
                    <a:pt x="19516" y="218977"/>
                    <a:pt x="11898" y="211359"/>
                  </a:cubicBezTo>
                  <a:cubicBezTo>
                    <a:pt x="4280" y="203741"/>
                    <a:pt x="0" y="193409"/>
                    <a:pt x="0" y="182635"/>
                  </a:cubicBezTo>
                  <a:lnTo>
                    <a:pt x="0" y="40622"/>
                  </a:lnTo>
                  <a:cubicBezTo>
                    <a:pt x="0" y="18187"/>
                    <a:pt x="18187" y="0"/>
                    <a:pt x="40622" y="0"/>
                  </a:cubicBezTo>
                  <a:close/>
                </a:path>
              </a:pathLst>
            </a:custGeom>
            <a:solidFill>
              <a:srgbClr val="D8B3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10"/>
            <p:cNvSpPr txBox="1"/>
            <p:nvPr/>
          </p:nvSpPr>
          <p:spPr>
            <a:xfrm>
              <a:off x="0" y="-19050"/>
              <a:ext cx="1218188" cy="242307"/>
            </a:xfrm>
            <a:prstGeom prst="rect">
              <a:avLst/>
            </a:prstGeom>
            <a:noFill/>
            <a:ln>
              <a:noFill/>
            </a:ln>
          </p:spPr>
          <p:txBody>
            <a:bodyPr spcFirstLastPara="1" wrap="square" lIns="50800" tIns="50800" rIns="50800" bIns="50800" anchor="ctr" anchorCtr="0">
              <a:noAutofit/>
            </a:bodyPr>
            <a:lstStyle/>
            <a:p>
              <a:pPr marL="0" marR="0" lvl="0" indent="0" algn="ctr" rtl="0">
                <a:lnSpc>
                  <a:spcPct val="158833"/>
                </a:lnSpc>
                <a:spcBef>
                  <a:spcPts val="0"/>
                </a:spcBef>
                <a:spcAft>
                  <a:spcPts val="0"/>
                </a:spcAft>
                <a:buNone/>
              </a:pPr>
              <a:endParaRPr sz="1800">
                <a:solidFill>
                  <a:schemeClr val="dk1"/>
                </a:solidFill>
                <a:latin typeface="Calibri"/>
                <a:ea typeface="Calibri"/>
                <a:cs typeface="Calibri"/>
                <a:sym typeface="Calibri"/>
              </a:endParaRPr>
            </a:p>
          </p:txBody>
        </p:sp>
      </p:grpSp>
      <p:sp>
        <p:nvSpPr>
          <p:cNvPr id="351" name="Google Shape;351;p10"/>
          <p:cNvSpPr txBox="1"/>
          <p:nvPr/>
        </p:nvSpPr>
        <p:spPr>
          <a:xfrm>
            <a:off x="2057400" y="1327323"/>
            <a:ext cx="10515600" cy="1513235"/>
          </a:xfrm>
          <a:prstGeom prst="rect">
            <a:avLst/>
          </a:prstGeom>
          <a:noFill/>
          <a:ln>
            <a:noFill/>
          </a:ln>
        </p:spPr>
        <p:txBody>
          <a:bodyPr spcFirstLastPara="1" wrap="square" lIns="0" tIns="0" rIns="0" bIns="0" anchor="t" anchorCtr="0">
            <a:spAutoFit/>
          </a:bodyPr>
          <a:lstStyle/>
          <a:p>
            <a:pPr marL="0" marR="0" lvl="0" indent="0" algn="l" rtl="0">
              <a:lnSpc>
                <a:spcPct val="118659"/>
              </a:lnSpc>
              <a:spcBef>
                <a:spcPts val="0"/>
              </a:spcBef>
              <a:spcAft>
                <a:spcPts val="0"/>
              </a:spcAft>
              <a:buNone/>
            </a:pPr>
            <a:r>
              <a:rPr lang="en-US" sz="5000">
                <a:solidFill>
                  <a:srgbClr val="004D4C"/>
                </a:solidFill>
                <a:latin typeface="Arial"/>
                <a:ea typeface="Arial"/>
                <a:cs typeface="Arial"/>
                <a:sym typeface="Arial"/>
              </a:rPr>
              <a:t>El desarrollo de las funciones psicológicas superiores</a:t>
            </a:r>
            <a:endParaRPr sz="5000">
              <a:solidFill>
                <a:srgbClr val="004D4C"/>
              </a:solidFill>
              <a:latin typeface="Arial"/>
              <a:ea typeface="Arial"/>
              <a:cs typeface="Arial"/>
              <a:sym typeface="Arial"/>
            </a:endParaRPr>
          </a:p>
        </p:txBody>
      </p:sp>
      <p:sp>
        <p:nvSpPr>
          <p:cNvPr id="352" name="Google Shape;352;p10"/>
          <p:cNvSpPr txBox="1"/>
          <p:nvPr/>
        </p:nvSpPr>
        <p:spPr>
          <a:xfrm>
            <a:off x="1551058" y="3641390"/>
            <a:ext cx="9146869" cy="1891287"/>
          </a:xfrm>
          <a:prstGeom prst="rect">
            <a:avLst/>
          </a:prstGeom>
          <a:noFill/>
          <a:ln>
            <a:noFill/>
          </a:ln>
        </p:spPr>
        <p:txBody>
          <a:bodyPr spcFirstLastPara="1" wrap="square" lIns="0" tIns="0" rIns="0" bIns="0" anchor="t" anchorCtr="0">
            <a:spAutoFit/>
          </a:bodyPr>
          <a:lstStyle/>
          <a:p>
            <a:pPr marL="0" marR="0" lvl="0" indent="0" algn="l" rtl="0">
              <a:lnSpc>
                <a:spcPct val="137996"/>
              </a:lnSpc>
              <a:spcBef>
                <a:spcPts val="0"/>
              </a:spcBef>
              <a:spcAft>
                <a:spcPts val="0"/>
              </a:spcAft>
              <a:buNone/>
            </a:pPr>
            <a:r>
              <a:rPr lang="en-US" sz="2166">
                <a:solidFill>
                  <a:srgbClr val="004D4C"/>
                </a:solidFill>
                <a:latin typeface="Arial"/>
                <a:ea typeface="Arial"/>
                <a:cs typeface="Arial"/>
                <a:sym typeface="Arial"/>
              </a:rPr>
              <a:t>Para Vygotsky, las funciones superiores eran el resultado de la </a:t>
            </a:r>
            <a:r>
              <a:rPr lang="en-US" sz="2166" b="1">
                <a:solidFill>
                  <a:srgbClr val="004D4C"/>
                </a:solidFill>
                <a:latin typeface="Arial"/>
                <a:ea typeface="Arial"/>
                <a:cs typeface="Arial"/>
                <a:sym typeface="Arial"/>
              </a:rPr>
              <a:t>enculturación</a:t>
            </a:r>
            <a:r>
              <a:rPr lang="en-US" sz="2166">
                <a:solidFill>
                  <a:srgbClr val="004D4C"/>
                </a:solidFill>
                <a:latin typeface="Arial"/>
                <a:ea typeface="Arial"/>
                <a:cs typeface="Arial"/>
                <a:sym typeface="Arial"/>
              </a:rPr>
              <a:t>, de la </a:t>
            </a:r>
            <a:r>
              <a:rPr lang="en-US" sz="2166" b="1">
                <a:solidFill>
                  <a:srgbClr val="004D4C"/>
                </a:solidFill>
                <a:latin typeface="Arial"/>
                <a:ea typeface="Arial"/>
                <a:cs typeface="Arial"/>
                <a:sym typeface="Arial"/>
              </a:rPr>
              <a:t>influencia cultural</a:t>
            </a:r>
            <a:r>
              <a:rPr lang="en-US" sz="2166">
                <a:solidFill>
                  <a:srgbClr val="004D4C"/>
                </a:solidFill>
                <a:latin typeface="Arial"/>
                <a:ea typeface="Arial"/>
                <a:cs typeface="Arial"/>
                <a:sym typeface="Arial"/>
              </a:rPr>
              <a:t> en el aprendizaje y el desarrollo, y sólo podían ser explicadas en su génesis, por su historia, situándolas en su </a:t>
            </a:r>
            <a:r>
              <a:rPr lang="en-US" sz="2166" b="1">
                <a:solidFill>
                  <a:srgbClr val="004D4C"/>
                </a:solidFill>
                <a:latin typeface="Arial"/>
                <a:ea typeface="Arial"/>
                <a:cs typeface="Arial"/>
                <a:sym typeface="Arial"/>
              </a:rPr>
              <a:t>contexto originante.</a:t>
            </a:r>
            <a:endParaRPr/>
          </a:p>
        </p:txBody>
      </p:sp>
      <p:sp>
        <p:nvSpPr>
          <p:cNvPr id="353" name="Google Shape;353;p10"/>
          <p:cNvSpPr txBox="1"/>
          <p:nvPr/>
        </p:nvSpPr>
        <p:spPr>
          <a:xfrm>
            <a:off x="3158310" y="6140565"/>
            <a:ext cx="6696608" cy="685800"/>
          </a:xfrm>
          <a:prstGeom prst="rect">
            <a:avLst/>
          </a:prstGeom>
          <a:noFill/>
          <a:ln>
            <a:noFill/>
          </a:ln>
        </p:spPr>
        <p:txBody>
          <a:bodyPr spcFirstLastPara="1" wrap="square" lIns="0" tIns="0" rIns="0" bIns="0" anchor="t" anchorCtr="0">
            <a:spAutoFit/>
          </a:bodyPr>
          <a:lstStyle/>
          <a:p>
            <a:pPr marL="0" marR="0" lvl="0" indent="0" algn="ctr" rtl="0">
              <a:lnSpc>
                <a:spcPct val="120017"/>
              </a:lnSpc>
              <a:spcBef>
                <a:spcPts val="0"/>
              </a:spcBef>
              <a:spcAft>
                <a:spcPts val="0"/>
              </a:spcAft>
              <a:buNone/>
            </a:pPr>
            <a:r>
              <a:rPr lang="en-US" sz="2283" b="1">
                <a:solidFill>
                  <a:srgbClr val="004D4C"/>
                </a:solidFill>
                <a:latin typeface="Arial"/>
                <a:ea typeface="Arial"/>
                <a:cs typeface="Arial"/>
                <a:sym typeface="Arial"/>
              </a:rPr>
              <a:t>FUNCIONES MENTALES INFERIORES</a:t>
            </a:r>
            <a:endParaRPr/>
          </a:p>
          <a:p>
            <a:pPr marL="0" marR="0" lvl="0" indent="0" algn="ctr" rtl="0">
              <a:lnSpc>
                <a:spcPct val="120017"/>
              </a:lnSpc>
              <a:spcBef>
                <a:spcPts val="0"/>
              </a:spcBef>
              <a:spcAft>
                <a:spcPts val="0"/>
              </a:spcAft>
              <a:buNone/>
            </a:pPr>
            <a:r>
              <a:rPr lang="en-US" sz="2283">
                <a:solidFill>
                  <a:srgbClr val="004D4C"/>
                </a:solidFill>
                <a:latin typeface="Arial"/>
                <a:ea typeface="Arial"/>
                <a:cs typeface="Arial"/>
                <a:sym typeface="Arial"/>
              </a:rPr>
              <a:t>Ajenas a la cultura,</a:t>
            </a:r>
            <a:r>
              <a:rPr lang="en-US" sz="2283" b="1">
                <a:solidFill>
                  <a:srgbClr val="004D4C"/>
                </a:solidFill>
                <a:latin typeface="Arial"/>
                <a:ea typeface="Arial"/>
                <a:cs typeface="Arial"/>
                <a:sym typeface="Arial"/>
              </a:rPr>
              <a:t> herencia biológica</a:t>
            </a:r>
            <a:endParaRPr/>
          </a:p>
        </p:txBody>
      </p:sp>
      <p:sp>
        <p:nvSpPr>
          <p:cNvPr id="354" name="Google Shape;354;p10"/>
          <p:cNvSpPr txBox="1"/>
          <p:nvPr/>
        </p:nvSpPr>
        <p:spPr>
          <a:xfrm>
            <a:off x="579564" y="8177947"/>
            <a:ext cx="7040241" cy="1028700"/>
          </a:xfrm>
          <a:prstGeom prst="rect">
            <a:avLst/>
          </a:prstGeom>
          <a:noFill/>
          <a:ln>
            <a:noFill/>
          </a:ln>
        </p:spPr>
        <p:txBody>
          <a:bodyPr spcFirstLastPara="1" wrap="square" lIns="0" tIns="0" rIns="0" bIns="0" anchor="t" anchorCtr="0">
            <a:spAutoFit/>
          </a:bodyPr>
          <a:lstStyle/>
          <a:p>
            <a:pPr marL="0" marR="0" lvl="0" indent="0" algn="ctr" rtl="0">
              <a:lnSpc>
                <a:spcPct val="120017"/>
              </a:lnSpc>
              <a:spcBef>
                <a:spcPts val="0"/>
              </a:spcBef>
              <a:spcAft>
                <a:spcPts val="0"/>
              </a:spcAft>
              <a:buNone/>
            </a:pPr>
            <a:r>
              <a:rPr lang="en-US" sz="2283" b="1">
                <a:solidFill>
                  <a:srgbClr val="004D4C"/>
                </a:solidFill>
                <a:latin typeface="Arial"/>
                <a:ea typeface="Arial"/>
                <a:cs typeface="Arial"/>
                <a:sym typeface="Arial"/>
              </a:rPr>
              <a:t>FUNCIONES MENTALES SUPERIORES</a:t>
            </a:r>
            <a:endParaRPr/>
          </a:p>
          <a:p>
            <a:pPr marL="0" marR="0" lvl="0" indent="0" algn="ctr" rtl="0">
              <a:lnSpc>
                <a:spcPct val="120017"/>
              </a:lnSpc>
              <a:spcBef>
                <a:spcPts val="0"/>
              </a:spcBef>
              <a:spcAft>
                <a:spcPts val="0"/>
              </a:spcAft>
              <a:buNone/>
            </a:pPr>
            <a:r>
              <a:rPr lang="en-US" sz="2283">
                <a:solidFill>
                  <a:srgbClr val="004D4C"/>
                </a:solidFill>
                <a:latin typeface="Arial"/>
                <a:ea typeface="Arial"/>
                <a:cs typeface="Arial"/>
                <a:sym typeface="Arial"/>
              </a:rPr>
              <a:t>Dependen de las inferiores. Se ven afectadas por </a:t>
            </a:r>
            <a:r>
              <a:rPr lang="en-US" sz="2283" b="1">
                <a:solidFill>
                  <a:srgbClr val="004D4C"/>
                </a:solidFill>
                <a:latin typeface="Arial"/>
                <a:ea typeface="Arial"/>
                <a:cs typeface="Arial"/>
                <a:sym typeface="Arial"/>
              </a:rPr>
              <a:t>herencia cultural</a:t>
            </a:r>
            <a:r>
              <a:rPr lang="en-US" sz="2283">
                <a:solidFill>
                  <a:srgbClr val="004D4C"/>
                </a:solidFill>
                <a:latin typeface="Arial"/>
                <a:ea typeface="Arial"/>
                <a:cs typeface="Arial"/>
                <a:sym typeface="Arial"/>
              </a:rPr>
              <a:t> y </a:t>
            </a:r>
            <a:r>
              <a:rPr lang="en-US" sz="2283" b="1">
                <a:solidFill>
                  <a:srgbClr val="004D4C"/>
                </a:solidFill>
                <a:latin typeface="Arial"/>
                <a:ea typeface="Arial"/>
                <a:cs typeface="Arial"/>
                <a:sym typeface="Arial"/>
              </a:rPr>
              <a:t>contexto social.</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grpSp>
        <p:nvGrpSpPr>
          <p:cNvPr id="363" name="Google Shape;363;p11"/>
          <p:cNvGrpSpPr/>
          <p:nvPr/>
        </p:nvGrpSpPr>
        <p:grpSpPr>
          <a:xfrm>
            <a:off x="-1325934" y="2985664"/>
            <a:ext cx="3559553" cy="1904918"/>
            <a:chOff x="0" y="-28575"/>
            <a:chExt cx="812800" cy="434975"/>
          </a:xfrm>
        </p:grpSpPr>
        <p:sp>
          <p:nvSpPr>
            <p:cNvPr id="364" name="Google Shape;364;p11"/>
            <p:cNvSpPr/>
            <p:nvPr/>
          </p:nvSpPr>
          <p:spPr>
            <a:xfrm>
              <a:off x="0" y="0"/>
              <a:ext cx="812800" cy="406400"/>
            </a:xfrm>
            <a:custGeom>
              <a:avLst/>
              <a:gdLst/>
              <a:ahLst/>
              <a:cxnLst/>
              <a:rect l="l" t="t" r="r" b="b"/>
              <a:pathLst>
                <a:path w="812800" h="406400" extrusionOk="0">
                  <a:moveTo>
                    <a:pt x="609600" y="0"/>
                  </a:moveTo>
                  <a:lnTo>
                    <a:pt x="0" y="0"/>
                  </a:lnTo>
                  <a:lnTo>
                    <a:pt x="0" y="406400"/>
                  </a:lnTo>
                  <a:lnTo>
                    <a:pt x="609600" y="406400"/>
                  </a:lnTo>
                  <a:lnTo>
                    <a:pt x="812800" y="203200"/>
                  </a:lnTo>
                  <a:lnTo>
                    <a:pt x="609600" y="0"/>
                  </a:lnTo>
                  <a:close/>
                </a:path>
              </a:pathLst>
            </a:custGeom>
            <a:solidFill>
              <a:srgbClr val="004D4C"/>
            </a:solidFill>
            <a:ln>
              <a:noFill/>
            </a:ln>
          </p:spPr>
          <p:txBody>
            <a:bodyPr/>
            <a:lstStyle/>
            <a:p>
              <a:endParaRPr lang="es-MX"/>
            </a:p>
          </p:txBody>
        </p:sp>
        <p:sp>
          <p:nvSpPr>
            <p:cNvPr id="365" name="Google Shape;365;p11"/>
            <p:cNvSpPr txBox="1"/>
            <p:nvPr/>
          </p:nvSpPr>
          <p:spPr>
            <a:xfrm>
              <a:off x="0" y="-28575"/>
              <a:ext cx="698500" cy="434975"/>
            </a:xfrm>
            <a:prstGeom prst="rect">
              <a:avLst/>
            </a:prstGeom>
            <a:noFill/>
            <a:ln>
              <a:noFill/>
            </a:ln>
          </p:spPr>
          <p:txBody>
            <a:bodyPr spcFirstLastPara="1" wrap="square" lIns="50800" tIns="50800" rIns="50800" bIns="50800" anchor="ctr" anchorCtr="0">
              <a:noAutofit/>
            </a:bodyPr>
            <a:lstStyle/>
            <a:p>
              <a:pPr marL="0" marR="0" lvl="0" indent="0" algn="ctr" rtl="0">
                <a:lnSpc>
                  <a:spcPct val="216611"/>
                </a:lnSpc>
                <a:spcBef>
                  <a:spcPts val="0"/>
                </a:spcBef>
                <a:spcAft>
                  <a:spcPts val="0"/>
                </a:spcAft>
                <a:buNone/>
              </a:pPr>
              <a:endParaRPr sz="1800">
                <a:solidFill>
                  <a:schemeClr val="dk1"/>
                </a:solidFill>
                <a:latin typeface="Calibri"/>
                <a:ea typeface="Calibri"/>
                <a:cs typeface="Calibri"/>
                <a:sym typeface="Calibri"/>
              </a:endParaRPr>
            </a:p>
          </p:txBody>
        </p:sp>
      </p:grpSp>
      <p:sp>
        <p:nvSpPr>
          <p:cNvPr id="366" name="Google Shape;366;p11"/>
          <p:cNvSpPr/>
          <p:nvPr/>
        </p:nvSpPr>
        <p:spPr>
          <a:xfrm>
            <a:off x="10045420" y="5249333"/>
            <a:ext cx="1900191" cy="1596161"/>
          </a:xfrm>
          <a:custGeom>
            <a:avLst/>
            <a:gdLst/>
            <a:ahLst/>
            <a:cxnLst/>
            <a:rect l="l" t="t" r="r" b="b"/>
            <a:pathLst>
              <a:path w="1900191" h="1596161" extrusionOk="0">
                <a:moveTo>
                  <a:pt x="0" y="0"/>
                </a:moveTo>
                <a:lnTo>
                  <a:pt x="1900192" y="0"/>
                </a:lnTo>
                <a:lnTo>
                  <a:pt x="1900192" y="1596161"/>
                </a:lnTo>
                <a:lnTo>
                  <a:pt x="0" y="1596161"/>
                </a:lnTo>
                <a:lnTo>
                  <a:pt x="0" y="0"/>
                </a:lnTo>
                <a:close/>
              </a:path>
            </a:pathLst>
          </a:custGeom>
          <a:blipFill rotWithShape="1">
            <a:blip r:embed="rId3">
              <a:alphaModFix/>
            </a:blip>
            <a:stretch>
              <a:fillRect/>
            </a:stretch>
          </a:blipFill>
          <a:ln>
            <a:noFill/>
          </a:ln>
        </p:spPr>
        <p:txBody>
          <a:bodyPr/>
          <a:lstStyle/>
          <a:p>
            <a:endParaRPr lang="es-MX"/>
          </a:p>
        </p:txBody>
      </p:sp>
      <p:grpSp>
        <p:nvGrpSpPr>
          <p:cNvPr id="367" name="Google Shape;367;p11"/>
          <p:cNvGrpSpPr/>
          <p:nvPr/>
        </p:nvGrpSpPr>
        <p:grpSpPr>
          <a:xfrm>
            <a:off x="8877791" y="2512726"/>
            <a:ext cx="4114800" cy="6745574"/>
            <a:chOff x="0" y="0"/>
            <a:chExt cx="5486400" cy="8994098"/>
          </a:xfrm>
        </p:grpSpPr>
        <p:sp>
          <p:nvSpPr>
            <p:cNvPr id="368" name="Google Shape;368;p11"/>
            <p:cNvSpPr/>
            <p:nvPr/>
          </p:nvSpPr>
          <p:spPr>
            <a:xfrm rot="-5400000">
              <a:off x="-1753849" y="1753849"/>
              <a:ext cx="8994098" cy="5486400"/>
            </a:xfrm>
            <a:custGeom>
              <a:avLst/>
              <a:gdLst/>
              <a:ahLst/>
              <a:cxnLst/>
              <a:rect l="l" t="t" r="r" b="b"/>
              <a:pathLst>
                <a:path w="8994098" h="5486400" extrusionOk="0">
                  <a:moveTo>
                    <a:pt x="0" y="0"/>
                  </a:moveTo>
                  <a:lnTo>
                    <a:pt x="8994098" y="0"/>
                  </a:lnTo>
                  <a:lnTo>
                    <a:pt x="8994098" y="5486400"/>
                  </a:lnTo>
                  <a:lnTo>
                    <a:pt x="0" y="5486400"/>
                  </a:lnTo>
                  <a:lnTo>
                    <a:pt x="0" y="0"/>
                  </a:lnTo>
                  <a:close/>
                </a:path>
              </a:pathLst>
            </a:custGeom>
            <a:blipFill rotWithShape="1">
              <a:blip r:embed="rId4">
                <a:alphaModFix/>
              </a:blip>
              <a:stretch>
                <a:fillRect/>
              </a:stretch>
            </a:blipFill>
            <a:ln>
              <a:noFill/>
            </a:ln>
          </p:spPr>
          <p:txBody>
            <a:bodyPr/>
            <a:lstStyle/>
            <a:p>
              <a:endParaRPr lang="es-MX"/>
            </a:p>
          </p:txBody>
        </p:sp>
        <p:sp>
          <p:nvSpPr>
            <p:cNvPr id="369" name="Google Shape;369;p11"/>
            <p:cNvSpPr txBox="1"/>
            <p:nvPr/>
          </p:nvSpPr>
          <p:spPr>
            <a:xfrm>
              <a:off x="1099237" y="1089699"/>
              <a:ext cx="3484965" cy="1686004"/>
            </a:xfrm>
            <a:prstGeom prst="rect">
              <a:avLst/>
            </a:prstGeom>
            <a:noFill/>
            <a:ln>
              <a:noFill/>
            </a:ln>
          </p:spPr>
          <p:txBody>
            <a:bodyPr spcFirstLastPara="1" wrap="square" lIns="0" tIns="0" rIns="0" bIns="0" anchor="t" anchorCtr="0">
              <a:spAutoFit/>
            </a:bodyPr>
            <a:lstStyle/>
            <a:p>
              <a:pPr marL="0" marR="0" lvl="0" indent="0" algn="ctr" rtl="0">
                <a:lnSpc>
                  <a:spcPct val="138005"/>
                </a:lnSpc>
                <a:spcBef>
                  <a:spcPts val="0"/>
                </a:spcBef>
                <a:spcAft>
                  <a:spcPts val="0"/>
                </a:spcAft>
                <a:buNone/>
              </a:pPr>
              <a:r>
                <a:rPr lang="en-US" sz="2497" b="1">
                  <a:solidFill>
                    <a:srgbClr val="004D4C"/>
                  </a:solidFill>
                  <a:latin typeface="Arial"/>
                  <a:ea typeface="Arial"/>
                  <a:cs typeface="Arial"/>
                  <a:sym typeface="Arial"/>
                </a:rPr>
                <a:t>ZONA DE DESARROLLO REAL</a:t>
              </a:r>
              <a:endParaRPr/>
            </a:p>
          </p:txBody>
        </p:sp>
        <p:sp>
          <p:nvSpPr>
            <p:cNvPr id="370" name="Google Shape;370;p11"/>
            <p:cNvSpPr txBox="1"/>
            <p:nvPr/>
          </p:nvSpPr>
          <p:spPr>
            <a:xfrm>
              <a:off x="1769392" y="4211980"/>
              <a:ext cx="1947616" cy="587708"/>
            </a:xfrm>
            <a:prstGeom prst="rect">
              <a:avLst/>
            </a:prstGeom>
            <a:noFill/>
            <a:ln>
              <a:noFill/>
            </a:ln>
          </p:spPr>
          <p:txBody>
            <a:bodyPr spcFirstLastPara="1" wrap="square" lIns="0" tIns="0" rIns="0" bIns="0" anchor="t" anchorCtr="0">
              <a:spAutoFit/>
            </a:bodyPr>
            <a:lstStyle/>
            <a:p>
              <a:pPr marL="0" marR="0" lvl="0" indent="0" algn="ctr" rtl="0">
                <a:lnSpc>
                  <a:spcPct val="138005"/>
                </a:lnSpc>
                <a:spcBef>
                  <a:spcPts val="0"/>
                </a:spcBef>
                <a:spcAft>
                  <a:spcPts val="0"/>
                </a:spcAft>
                <a:buNone/>
              </a:pPr>
              <a:r>
                <a:rPr lang="en-US" sz="2697" b="1">
                  <a:solidFill>
                    <a:srgbClr val="DEB406"/>
                  </a:solidFill>
                  <a:latin typeface="Arial"/>
                  <a:ea typeface="Arial"/>
                  <a:cs typeface="Arial"/>
                  <a:sym typeface="Arial"/>
                </a:rPr>
                <a:t>ZDP</a:t>
              </a:r>
              <a:endParaRPr/>
            </a:p>
          </p:txBody>
        </p:sp>
        <p:sp>
          <p:nvSpPr>
            <p:cNvPr id="371" name="Google Shape;371;p11"/>
            <p:cNvSpPr txBox="1"/>
            <p:nvPr/>
          </p:nvSpPr>
          <p:spPr>
            <a:xfrm>
              <a:off x="704513" y="5949073"/>
              <a:ext cx="4274415" cy="1686004"/>
            </a:xfrm>
            <a:prstGeom prst="rect">
              <a:avLst/>
            </a:prstGeom>
            <a:noFill/>
            <a:ln>
              <a:noFill/>
            </a:ln>
          </p:spPr>
          <p:txBody>
            <a:bodyPr spcFirstLastPara="1" wrap="square" lIns="0" tIns="0" rIns="0" bIns="0" anchor="t" anchorCtr="0">
              <a:spAutoFit/>
            </a:bodyPr>
            <a:lstStyle/>
            <a:p>
              <a:pPr marL="0" marR="0" lvl="0" indent="0" algn="ctr" rtl="0">
                <a:lnSpc>
                  <a:spcPct val="138005"/>
                </a:lnSpc>
                <a:spcBef>
                  <a:spcPts val="0"/>
                </a:spcBef>
                <a:spcAft>
                  <a:spcPts val="0"/>
                </a:spcAft>
                <a:buNone/>
              </a:pPr>
              <a:r>
                <a:rPr lang="en-US" sz="2497" b="1">
                  <a:solidFill>
                    <a:srgbClr val="004D4C"/>
                  </a:solidFill>
                  <a:latin typeface="Arial"/>
                  <a:ea typeface="Arial"/>
                  <a:cs typeface="Arial"/>
                  <a:sym typeface="Arial"/>
                </a:rPr>
                <a:t>NIVEL DE DESARROLLO  POTENCIAL</a:t>
              </a:r>
              <a:endParaRPr/>
            </a:p>
          </p:txBody>
        </p:sp>
      </p:grpSp>
      <p:grpSp>
        <p:nvGrpSpPr>
          <p:cNvPr id="372" name="Google Shape;372;p11"/>
          <p:cNvGrpSpPr/>
          <p:nvPr/>
        </p:nvGrpSpPr>
        <p:grpSpPr>
          <a:xfrm>
            <a:off x="13192616" y="3363723"/>
            <a:ext cx="4398183" cy="1399080"/>
            <a:chOff x="0" y="0"/>
            <a:chExt cx="5864244" cy="1865440"/>
          </a:xfrm>
        </p:grpSpPr>
        <p:grpSp>
          <p:nvGrpSpPr>
            <p:cNvPr id="373" name="Google Shape;373;p11"/>
            <p:cNvGrpSpPr/>
            <p:nvPr/>
          </p:nvGrpSpPr>
          <p:grpSpPr>
            <a:xfrm rot="10800000">
              <a:off x="0" y="0"/>
              <a:ext cx="5864244" cy="1865440"/>
              <a:chOff x="0" y="-28575"/>
              <a:chExt cx="1004295" cy="319471"/>
            </a:xfrm>
          </p:grpSpPr>
          <p:sp>
            <p:nvSpPr>
              <p:cNvPr id="374" name="Google Shape;374;p11"/>
              <p:cNvSpPr/>
              <p:nvPr/>
            </p:nvSpPr>
            <p:spPr>
              <a:xfrm>
                <a:off x="0" y="0"/>
                <a:ext cx="1004295" cy="290896"/>
              </a:xfrm>
              <a:custGeom>
                <a:avLst/>
                <a:gdLst/>
                <a:ahLst/>
                <a:cxnLst/>
                <a:rect l="l" t="t" r="r" b="b"/>
                <a:pathLst>
                  <a:path w="1004295" h="290896" extrusionOk="0">
                    <a:moveTo>
                      <a:pt x="801095" y="0"/>
                    </a:moveTo>
                    <a:lnTo>
                      <a:pt x="0" y="0"/>
                    </a:lnTo>
                    <a:lnTo>
                      <a:pt x="0" y="290896"/>
                    </a:lnTo>
                    <a:lnTo>
                      <a:pt x="801095" y="290896"/>
                    </a:lnTo>
                    <a:lnTo>
                      <a:pt x="1004295" y="145448"/>
                    </a:lnTo>
                    <a:lnTo>
                      <a:pt x="801095" y="0"/>
                    </a:lnTo>
                    <a:close/>
                  </a:path>
                </a:pathLst>
              </a:custGeom>
              <a:solidFill>
                <a:srgbClr val="004D4C"/>
              </a:solidFill>
              <a:ln>
                <a:noFill/>
              </a:ln>
            </p:spPr>
            <p:txBody>
              <a:bodyPr/>
              <a:lstStyle/>
              <a:p>
                <a:endParaRPr lang="es-MX"/>
              </a:p>
            </p:txBody>
          </p:sp>
          <p:sp>
            <p:nvSpPr>
              <p:cNvPr id="375" name="Google Shape;375;p11"/>
              <p:cNvSpPr txBox="1"/>
              <p:nvPr/>
            </p:nvSpPr>
            <p:spPr>
              <a:xfrm>
                <a:off x="0" y="-28575"/>
                <a:ext cx="889995" cy="319471"/>
              </a:xfrm>
              <a:prstGeom prst="rect">
                <a:avLst/>
              </a:prstGeom>
              <a:noFill/>
              <a:ln>
                <a:noFill/>
              </a:ln>
            </p:spPr>
            <p:txBody>
              <a:bodyPr spcFirstLastPara="1" wrap="square" lIns="50800" tIns="50800" rIns="50800" bIns="50800" anchor="ctr" anchorCtr="0">
                <a:noAutofit/>
              </a:bodyPr>
              <a:lstStyle/>
              <a:p>
                <a:pPr marL="0" marR="0" lvl="0" indent="0" algn="ctr" rtl="0">
                  <a:lnSpc>
                    <a:spcPct val="216611"/>
                  </a:lnSpc>
                  <a:spcBef>
                    <a:spcPts val="0"/>
                  </a:spcBef>
                  <a:spcAft>
                    <a:spcPts val="0"/>
                  </a:spcAft>
                  <a:buNone/>
                </a:pPr>
                <a:endParaRPr sz="1800">
                  <a:solidFill>
                    <a:schemeClr val="dk1"/>
                  </a:solidFill>
                  <a:latin typeface="Calibri"/>
                  <a:ea typeface="Calibri"/>
                  <a:cs typeface="Calibri"/>
                  <a:sym typeface="Calibri"/>
                </a:endParaRPr>
              </a:p>
            </p:txBody>
          </p:sp>
        </p:grpSp>
        <p:sp>
          <p:nvSpPr>
            <p:cNvPr id="376" name="Google Shape;376;p11"/>
            <p:cNvSpPr txBox="1"/>
            <p:nvPr/>
          </p:nvSpPr>
          <p:spPr>
            <a:xfrm>
              <a:off x="1235293" y="82995"/>
              <a:ext cx="4525420" cy="1494497"/>
            </a:xfrm>
            <a:prstGeom prst="rect">
              <a:avLst/>
            </a:prstGeom>
            <a:noFill/>
            <a:ln>
              <a:noFill/>
            </a:ln>
          </p:spPr>
          <p:txBody>
            <a:bodyPr spcFirstLastPara="1" wrap="square" lIns="0" tIns="0" rIns="0" bIns="0" anchor="t" anchorCtr="0">
              <a:spAutoFit/>
            </a:bodyPr>
            <a:lstStyle/>
            <a:p>
              <a:pPr marL="0" marR="0" lvl="0" indent="0" algn="l" rtl="0">
                <a:lnSpc>
                  <a:spcPct val="138024"/>
                </a:lnSpc>
                <a:spcBef>
                  <a:spcPts val="0"/>
                </a:spcBef>
                <a:spcAft>
                  <a:spcPts val="0"/>
                </a:spcAft>
                <a:buNone/>
              </a:pPr>
              <a:r>
                <a:rPr lang="en-US" sz="2217">
                  <a:solidFill>
                    <a:srgbClr val="DEB406"/>
                  </a:solidFill>
                  <a:latin typeface="Arial"/>
                  <a:ea typeface="Arial"/>
                  <a:cs typeface="Arial"/>
                  <a:sym typeface="Arial"/>
                </a:rPr>
                <a:t>Límite de lo que el alumno puede hacer </a:t>
              </a:r>
              <a:r>
                <a:rPr lang="en-US" sz="2217" b="1">
                  <a:solidFill>
                    <a:srgbClr val="DEB406"/>
                  </a:solidFill>
                  <a:latin typeface="Arial"/>
                  <a:ea typeface="Arial"/>
                  <a:cs typeface="Arial"/>
                  <a:sym typeface="Arial"/>
                </a:rPr>
                <a:t>por sí solo.</a:t>
              </a:r>
              <a:endParaRPr/>
            </a:p>
          </p:txBody>
        </p:sp>
      </p:grpSp>
      <p:grpSp>
        <p:nvGrpSpPr>
          <p:cNvPr id="377" name="Google Shape;377;p11"/>
          <p:cNvGrpSpPr/>
          <p:nvPr/>
        </p:nvGrpSpPr>
        <p:grpSpPr>
          <a:xfrm>
            <a:off x="13139359" y="7084699"/>
            <a:ext cx="4398183" cy="1399080"/>
            <a:chOff x="0" y="0"/>
            <a:chExt cx="5864244" cy="1865440"/>
          </a:xfrm>
        </p:grpSpPr>
        <p:grpSp>
          <p:nvGrpSpPr>
            <p:cNvPr id="378" name="Google Shape;378;p11"/>
            <p:cNvGrpSpPr/>
            <p:nvPr/>
          </p:nvGrpSpPr>
          <p:grpSpPr>
            <a:xfrm rot="10800000">
              <a:off x="0" y="0"/>
              <a:ext cx="5864244" cy="1865440"/>
              <a:chOff x="0" y="-28575"/>
              <a:chExt cx="1004295" cy="319471"/>
            </a:xfrm>
          </p:grpSpPr>
          <p:sp>
            <p:nvSpPr>
              <p:cNvPr id="379" name="Google Shape;379;p11"/>
              <p:cNvSpPr/>
              <p:nvPr/>
            </p:nvSpPr>
            <p:spPr>
              <a:xfrm>
                <a:off x="0" y="0"/>
                <a:ext cx="1004295" cy="290896"/>
              </a:xfrm>
              <a:custGeom>
                <a:avLst/>
                <a:gdLst/>
                <a:ahLst/>
                <a:cxnLst/>
                <a:rect l="l" t="t" r="r" b="b"/>
                <a:pathLst>
                  <a:path w="1004295" h="290896" extrusionOk="0">
                    <a:moveTo>
                      <a:pt x="801095" y="0"/>
                    </a:moveTo>
                    <a:lnTo>
                      <a:pt x="0" y="0"/>
                    </a:lnTo>
                    <a:lnTo>
                      <a:pt x="0" y="290896"/>
                    </a:lnTo>
                    <a:lnTo>
                      <a:pt x="801095" y="290896"/>
                    </a:lnTo>
                    <a:lnTo>
                      <a:pt x="1004295" y="145448"/>
                    </a:lnTo>
                    <a:lnTo>
                      <a:pt x="801095" y="0"/>
                    </a:lnTo>
                    <a:close/>
                  </a:path>
                </a:pathLst>
              </a:custGeom>
              <a:solidFill>
                <a:srgbClr val="004D4C"/>
              </a:solidFill>
              <a:ln>
                <a:noFill/>
              </a:ln>
            </p:spPr>
            <p:txBody>
              <a:bodyPr/>
              <a:lstStyle/>
              <a:p>
                <a:endParaRPr lang="es-MX"/>
              </a:p>
            </p:txBody>
          </p:sp>
          <p:sp>
            <p:nvSpPr>
              <p:cNvPr id="380" name="Google Shape;380;p11"/>
              <p:cNvSpPr txBox="1"/>
              <p:nvPr/>
            </p:nvSpPr>
            <p:spPr>
              <a:xfrm>
                <a:off x="0" y="-28575"/>
                <a:ext cx="889995" cy="319471"/>
              </a:xfrm>
              <a:prstGeom prst="rect">
                <a:avLst/>
              </a:prstGeom>
              <a:noFill/>
              <a:ln>
                <a:noFill/>
              </a:ln>
            </p:spPr>
            <p:txBody>
              <a:bodyPr spcFirstLastPara="1" wrap="square" lIns="50800" tIns="50800" rIns="50800" bIns="50800" anchor="ctr" anchorCtr="0">
                <a:noAutofit/>
              </a:bodyPr>
              <a:lstStyle/>
              <a:p>
                <a:pPr marL="0" marR="0" lvl="0" indent="0" algn="ctr" rtl="0">
                  <a:lnSpc>
                    <a:spcPct val="216611"/>
                  </a:lnSpc>
                  <a:spcBef>
                    <a:spcPts val="0"/>
                  </a:spcBef>
                  <a:spcAft>
                    <a:spcPts val="0"/>
                  </a:spcAft>
                  <a:buNone/>
                </a:pPr>
                <a:endParaRPr sz="1800">
                  <a:solidFill>
                    <a:schemeClr val="dk1"/>
                  </a:solidFill>
                  <a:latin typeface="Calibri"/>
                  <a:ea typeface="Calibri"/>
                  <a:cs typeface="Calibri"/>
                  <a:sym typeface="Calibri"/>
                </a:endParaRPr>
              </a:p>
            </p:txBody>
          </p:sp>
        </p:grpSp>
        <p:sp>
          <p:nvSpPr>
            <p:cNvPr id="381" name="Google Shape;381;p11"/>
            <p:cNvSpPr txBox="1"/>
            <p:nvPr/>
          </p:nvSpPr>
          <p:spPr>
            <a:xfrm>
              <a:off x="1235293" y="82995"/>
              <a:ext cx="4525420" cy="1494497"/>
            </a:xfrm>
            <a:prstGeom prst="rect">
              <a:avLst/>
            </a:prstGeom>
            <a:noFill/>
            <a:ln>
              <a:noFill/>
            </a:ln>
          </p:spPr>
          <p:txBody>
            <a:bodyPr spcFirstLastPara="1" wrap="square" lIns="0" tIns="0" rIns="0" bIns="0" anchor="t" anchorCtr="0">
              <a:spAutoFit/>
            </a:bodyPr>
            <a:lstStyle/>
            <a:p>
              <a:pPr marL="0" marR="0" lvl="0" indent="0" algn="l" rtl="0">
                <a:lnSpc>
                  <a:spcPct val="138024"/>
                </a:lnSpc>
                <a:spcBef>
                  <a:spcPts val="0"/>
                </a:spcBef>
                <a:spcAft>
                  <a:spcPts val="0"/>
                </a:spcAft>
                <a:buNone/>
              </a:pPr>
              <a:r>
                <a:rPr lang="en-US" sz="2217">
                  <a:solidFill>
                    <a:srgbClr val="DEB406"/>
                  </a:solidFill>
                  <a:latin typeface="Arial"/>
                  <a:ea typeface="Arial"/>
                  <a:cs typeface="Arial"/>
                  <a:sym typeface="Arial"/>
                </a:rPr>
                <a:t>Límite de lo que el alumno puede hacer </a:t>
              </a:r>
              <a:r>
                <a:rPr lang="en-US" sz="2217" b="1">
                  <a:solidFill>
                    <a:srgbClr val="DEB406"/>
                  </a:solidFill>
                  <a:latin typeface="Arial"/>
                  <a:ea typeface="Arial"/>
                  <a:cs typeface="Arial"/>
                  <a:sym typeface="Arial"/>
                </a:rPr>
                <a:t>con ayuda.</a:t>
              </a:r>
              <a:endParaRPr/>
            </a:p>
          </p:txBody>
        </p:sp>
      </p:grpSp>
      <p:grpSp>
        <p:nvGrpSpPr>
          <p:cNvPr id="382" name="Google Shape;382;p11"/>
          <p:cNvGrpSpPr/>
          <p:nvPr/>
        </p:nvGrpSpPr>
        <p:grpSpPr>
          <a:xfrm>
            <a:off x="13192616" y="5224211"/>
            <a:ext cx="4796739" cy="1399080"/>
            <a:chOff x="0" y="0"/>
            <a:chExt cx="6395652" cy="1865440"/>
          </a:xfrm>
        </p:grpSpPr>
        <p:grpSp>
          <p:nvGrpSpPr>
            <p:cNvPr id="383" name="Google Shape;383;p11"/>
            <p:cNvGrpSpPr/>
            <p:nvPr/>
          </p:nvGrpSpPr>
          <p:grpSpPr>
            <a:xfrm rot="10800000">
              <a:off x="0" y="0"/>
              <a:ext cx="5864244" cy="1865440"/>
              <a:chOff x="0" y="-28575"/>
              <a:chExt cx="1004295" cy="319471"/>
            </a:xfrm>
          </p:grpSpPr>
          <p:sp>
            <p:nvSpPr>
              <p:cNvPr id="384" name="Google Shape;384;p11"/>
              <p:cNvSpPr/>
              <p:nvPr/>
            </p:nvSpPr>
            <p:spPr>
              <a:xfrm>
                <a:off x="0" y="0"/>
                <a:ext cx="1004295" cy="290896"/>
              </a:xfrm>
              <a:custGeom>
                <a:avLst/>
                <a:gdLst/>
                <a:ahLst/>
                <a:cxnLst/>
                <a:rect l="l" t="t" r="r" b="b"/>
                <a:pathLst>
                  <a:path w="1004295" h="290896" extrusionOk="0">
                    <a:moveTo>
                      <a:pt x="801095" y="0"/>
                    </a:moveTo>
                    <a:lnTo>
                      <a:pt x="0" y="0"/>
                    </a:lnTo>
                    <a:lnTo>
                      <a:pt x="0" y="290896"/>
                    </a:lnTo>
                    <a:lnTo>
                      <a:pt x="801095" y="290896"/>
                    </a:lnTo>
                    <a:lnTo>
                      <a:pt x="1004295" y="145448"/>
                    </a:lnTo>
                    <a:lnTo>
                      <a:pt x="801095" y="0"/>
                    </a:lnTo>
                    <a:close/>
                  </a:path>
                </a:pathLst>
              </a:custGeom>
              <a:solidFill>
                <a:srgbClr val="004D4C"/>
              </a:solidFill>
              <a:ln>
                <a:noFill/>
              </a:ln>
            </p:spPr>
            <p:txBody>
              <a:bodyPr/>
              <a:lstStyle/>
              <a:p>
                <a:endParaRPr lang="es-MX"/>
              </a:p>
            </p:txBody>
          </p:sp>
          <p:sp>
            <p:nvSpPr>
              <p:cNvPr id="385" name="Google Shape;385;p11"/>
              <p:cNvSpPr txBox="1"/>
              <p:nvPr/>
            </p:nvSpPr>
            <p:spPr>
              <a:xfrm>
                <a:off x="0" y="-28575"/>
                <a:ext cx="889995" cy="319471"/>
              </a:xfrm>
              <a:prstGeom prst="rect">
                <a:avLst/>
              </a:prstGeom>
              <a:noFill/>
              <a:ln>
                <a:noFill/>
              </a:ln>
            </p:spPr>
            <p:txBody>
              <a:bodyPr spcFirstLastPara="1" wrap="square" lIns="50800" tIns="50800" rIns="50800" bIns="50800" anchor="ctr" anchorCtr="0">
                <a:noAutofit/>
              </a:bodyPr>
              <a:lstStyle/>
              <a:p>
                <a:pPr marL="0" marR="0" lvl="0" indent="0" algn="ctr" rtl="0">
                  <a:lnSpc>
                    <a:spcPct val="216611"/>
                  </a:lnSpc>
                  <a:spcBef>
                    <a:spcPts val="0"/>
                  </a:spcBef>
                  <a:spcAft>
                    <a:spcPts val="0"/>
                  </a:spcAft>
                  <a:buNone/>
                </a:pPr>
                <a:endParaRPr sz="1800">
                  <a:solidFill>
                    <a:schemeClr val="dk1"/>
                  </a:solidFill>
                  <a:latin typeface="Calibri"/>
                  <a:ea typeface="Calibri"/>
                  <a:cs typeface="Calibri"/>
                  <a:sym typeface="Calibri"/>
                </a:endParaRPr>
              </a:p>
            </p:txBody>
          </p:sp>
        </p:grpSp>
        <p:sp>
          <p:nvSpPr>
            <p:cNvPr id="386" name="Google Shape;386;p11"/>
            <p:cNvSpPr txBox="1"/>
            <p:nvPr/>
          </p:nvSpPr>
          <p:spPr>
            <a:xfrm>
              <a:off x="1218133" y="307398"/>
              <a:ext cx="5177519" cy="948270"/>
            </a:xfrm>
            <a:prstGeom prst="rect">
              <a:avLst/>
            </a:prstGeom>
            <a:noFill/>
            <a:ln>
              <a:noFill/>
            </a:ln>
          </p:spPr>
          <p:txBody>
            <a:bodyPr spcFirstLastPara="1" wrap="square" lIns="0" tIns="0" rIns="0" bIns="0" anchor="t" anchorCtr="0">
              <a:spAutoFit/>
            </a:bodyPr>
            <a:lstStyle/>
            <a:p>
              <a:pPr marL="0" marR="0" lvl="0" indent="0" algn="l" rtl="0">
                <a:lnSpc>
                  <a:spcPct val="138025"/>
                </a:lnSpc>
                <a:spcBef>
                  <a:spcPts val="0"/>
                </a:spcBef>
                <a:spcAft>
                  <a:spcPts val="0"/>
                </a:spcAft>
                <a:buNone/>
              </a:pPr>
              <a:r>
                <a:rPr lang="en-US" sz="2117">
                  <a:solidFill>
                    <a:srgbClr val="DEB406"/>
                  </a:solidFill>
                  <a:latin typeface="Arial"/>
                  <a:ea typeface="Arial"/>
                  <a:cs typeface="Arial"/>
                  <a:sym typeface="Arial"/>
                </a:rPr>
                <a:t>Funciones en </a:t>
              </a:r>
              <a:r>
                <a:rPr lang="en-US" sz="2117" b="1">
                  <a:solidFill>
                    <a:srgbClr val="DEB406"/>
                  </a:solidFill>
                  <a:latin typeface="Arial"/>
                  <a:ea typeface="Arial"/>
                  <a:cs typeface="Arial"/>
                  <a:sym typeface="Arial"/>
                </a:rPr>
                <a:t>proceso</a:t>
              </a:r>
              <a:r>
                <a:rPr lang="en-US" sz="2117">
                  <a:solidFill>
                    <a:srgbClr val="DEB406"/>
                  </a:solidFill>
                  <a:latin typeface="Arial"/>
                  <a:ea typeface="Arial"/>
                  <a:cs typeface="Arial"/>
                  <a:sym typeface="Arial"/>
                </a:rPr>
                <a:t> </a:t>
              </a:r>
              <a:endParaRPr/>
            </a:p>
            <a:p>
              <a:pPr marL="0" marR="0" lvl="0" indent="0" algn="l" rtl="0">
                <a:lnSpc>
                  <a:spcPct val="138025"/>
                </a:lnSpc>
                <a:spcBef>
                  <a:spcPts val="0"/>
                </a:spcBef>
                <a:spcAft>
                  <a:spcPts val="0"/>
                </a:spcAft>
                <a:buNone/>
              </a:pPr>
              <a:r>
                <a:rPr lang="en-US" sz="2117">
                  <a:solidFill>
                    <a:srgbClr val="DEB406"/>
                  </a:solidFill>
                  <a:latin typeface="Arial"/>
                  <a:ea typeface="Arial"/>
                  <a:cs typeface="Arial"/>
                  <a:sym typeface="Arial"/>
                </a:rPr>
                <a:t>de </a:t>
              </a:r>
              <a:r>
                <a:rPr lang="en-US" sz="2117" b="1">
                  <a:solidFill>
                    <a:srgbClr val="DEB406"/>
                  </a:solidFill>
                  <a:latin typeface="Arial"/>
                  <a:ea typeface="Arial"/>
                  <a:cs typeface="Arial"/>
                  <a:sym typeface="Arial"/>
                </a:rPr>
                <a:t>maduración.</a:t>
              </a:r>
              <a:endParaRPr/>
            </a:p>
          </p:txBody>
        </p:sp>
      </p:grpSp>
      <p:sp>
        <p:nvSpPr>
          <p:cNvPr id="387" name="Google Shape;387;p11"/>
          <p:cNvSpPr/>
          <p:nvPr/>
        </p:nvSpPr>
        <p:spPr>
          <a:xfrm>
            <a:off x="881646" y="8129531"/>
            <a:ext cx="1352926" cy="1128769"/>
          </a:xfrm>
          <a:custGeom>
            <a:avLst/>
            <a:gdLst/>
            <a:ahLst/>
            <a:cxnLst/>
            <a:rect l="l" t="t" r="r" b="b"/>
            <a:pathLst>
              <a:path w="1352926" h="1128769" extrusionOk="0">
                <a:moveTo>
                  <a:pt x="0" y="0"/>
                </a:moveTo>
                <a:lnTo>
                  <a:pt x="1352926" y="0"/>
                </a:lnTo>
                <a:lnTo>
                  <a:pt x="1352926" y="1128769"/>
                </a:lnTo>
                <a:lnTo>
                  <a:pt x="0" y="1128769"/>
                </a:lnTo>
                <a:lnTo>
                  <a:pt x="0" y="0"/>
                </a:lnTo>
                <a:close/>
              </a:path>
            </a:pathLst>
          </a:custGeom>
          <a:blipFill rotWithShape="1">
            <a:blip r:embed="rId5">
              <a:alphaModFix/>
            </a:blip>
            <a:stretch>
              <a:fillRect/>
            </a:stretch>
          </a:blipFill>
          <a:ln>
            <a:noFill/>
          </a:ln>
        </p:spPr>
        <p:txBody>
          <a:bodyPr/>
          <a:lstStyle/>
          <a:p>
            <a:endParaRPr lang="es-MX"/>
          </a:p>
        </p:txBody>
      </p:sp>
      <p:sp>
        <p:nvSpPr>
          <p:cNvPr id="388" name="Google Shape;388;p11"/>
          <p:cNvSpPr txBox="1"/>
          <p:nvPr/>
        </p:nvSpPr>
        <p:spPr>
          <a:xfrm>
            <a:off x="1994072" y="1387825"/>
            <a:ext cx="9951540" cy="828816"/>
          </a:xfrm>
          <a:prstGeom prst="rect">
            <a:avLst/>
          </a:prstGeom>
          <a:noFill/>
          <a:ln>
            <a:noFill/>
          </a:ln>
        </p:spPr>
        <p:txBody>
          <a:bodyPr spcFirstLastPara="1" wrap="square" lIns="0" tIns="0" rIns="0" bIns="0" anchor="t" anchorCtr="0">
            <a:spAutoFit/>
          </a:bodyPr>
          <a:lstStyle/>
          <a:p>
            <a:pPr marL="0" marR="0" lvl="0" indent="0" algn="l" rtl="0">
              <a:lnSpc>
                <a:spcPct val="137994"/>
              </a:lnSpc>
              <a:spcBef>
                <a:spcPts val="0"/>
              </a:spcBef>
              <a:spcAft>
                <a:spcPts val="0"/>
              </a:spcAft>
              <a:buNone/>
            </a:pPr>
            <a:r>
              <a:rPr lang="en-US" sz="4927">
                <a:solidFill>
                  <a:srgbClr val="004D4C"/>
                </a:solidFill>
                <a:latin typeface="Arial"/>
                <a:ea typeface="Arial"/>
                <a:cs typeface="Arial"/>
                <a:sym typeface="Arial"/>
              </a:rPr>
              <a:t>Zona de desarrollo próximo</a:t>
            </a:r>
            <a:endParaRPr/>
          </a:p>
        </p:txBody>
      </p:sp>
      <p:sp>
        <p:nvSpPr>
          <p:cNvPr id="389" name="Google Shape;389;p11"/>
          <p:cNvSpPr txBox="1"/>
          <p:nvPr/>
        </p:nvSpPr>
        <p:spPr>
          <a:xfrm>
            <a:off x="2433644" y="3031534"/>
            <a:ext cx="5397167" cy="3046540"/>
          </a:xfrm>
          <a:prstGeom prst="rect">
            <a:avLst/>
          </a:prstGeom>
          <a:noFill/>
          <a:ln>
            <a:noFill/>
          </a:ln>
        </p:spPr>
        <p:txBody>
          <a:bodyPr spcFirstLastPara="1" wrap="square" lIns="0" tIns="0" rIns="0" bIns="0" anchor="t" anchorCtr="0">
            <a:spAutoFit/>
          </a:bodyPr>
          <a:lstStyle/>
          <a:p>
            <a:pPr marL="0" marR="0" lvl="0" indent="0" algn="l" rtl="0">
              <a:lnSpc>
                <a:spcPct val="137993"/>
              </a:lnSpc>
              <a:spcBef>
                <a:spcPts val="0"/>
              </a:spcBef>
              <a:spcAft>
                <a:spcPts val="0"/>
              </a:spcAft>
              <a:buNone/>
            </a:pPr>
            <a:r>
              <a:rPr lang="en-US" sz="2203">
                <a:solidFill>
                  <a:srgbClr val="004D4C"/>
                </a:solidFill>
                <a:latin typeface="Arial"/>
                <a:ea typeface="Arial"/>
                <a:cs typeface="Arial"/>
                <a:sym typeface="Arial"/>
              </a:rPr>
              <a:t>Vygotsky señalaba que casi todo el aprendizaje humano se gesta con la </a:t>
            </a:r>
            <a:r>
              <a:rPr lang="en-US" sz="2203" b="1">
                <a:solidFill>
                  <a:srgbClr val="004D4C"/>
                </a:solidFill>
                <a:latin typeface="Arial"/>
                <a:ea typeface="Arial"/>
                <a:cs typeface="Arial"/>
                <a:sym typeface="Arial"/>
              </a:rPr>
              <a:t>mediación</a:t>
            </a:r>
            <a:r>
              <a:rPr lang="en-US" sz="2203">
                <a:solidFill>
                  <a:srgbClr val="004D4C"/>
                </a:solidFill>
                <a:latin typeface="Arial"/>
                <a:ea typeface="Arial"/>
                <a:cs typeface="Arial"/>
                <a:sym typeface="Arial"/>
              </a:rPr>
              <a:t> de otras </a:t>
            </a:r>
            <a:r>
              <a:rPr lang="en-US" sz="2203" b="1">
                <a:solidFill>
                  <a:srgbClr val="004D4C"/>
                </a:solidFill>
                <a:latin typeface="Arial"/>
                <a:ea typeface="Arial"/>
                <a:cs typeface="Arial"/>
                <a:sym typeface="Arial"/>
              </a:rPr>
              <a:t>personas más versadas</a:t>
            </a:r>
            <a:r>
              <a:rPr lang="en-US" sz="2203">
                <a:solidFill>
                  <a:srgbClr val="004D4C"/>
                </a:solidFill>
                <a:latin typeface="Arial"/>
                <a:ea typeface="Arial"/>
                <a:cs typeface="Arial"/>
                <a:sym typeface="Arial"/>
              </a:rPr>
              <a:t>, situación que se torna más evidente y esencial en el ámbito escolar, en la </a:t>
            </a:r>
            <a:r>
              <a:rPr lang="en-US" sz="2203" b="1">
                <a:solidFill>
                  <a:srgbClr val="004D4C"/>
                </a:solidFill>
                <a:latin typeface="Arial"/>
                <a:ea typeface="Arial"/>
                <a:cs typeface="Arial"/>
                <a:sym typeface="Arial"/>
              </a:rPr>
              <a:t>interacción entre alumno y maestro.</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grpSp>
        <p:nvGrpSpPr>
          <p:cNvPr id="398" name="Google Shape;398;p12"/>
          <p:cNvGrpSpPr/>
          <p:nvPr/>
        </p:nvGrpSpPr>
        <p:grpSpPr>
          <a:xfrm>
            <a:off x="8680162" y="458701"/>
            <a:ext cx="12730488" cy="8583302"/>
            <a:chOff x="0" y="-19050"/>
            <a:chExt cx="932394" cy="628650"/>
          </a:xfrm>
        </p:grpSpPr>
        <p:sp>
          <p:nvSpPr>
            <p:cNvPr id="399" name="Google Shape;399;p12"/>
            <p:cNvSpPr/>
            <p:nvPr/>
          </p:nvSpPr>
          <p:spPr>
            <a:xfrm>
              <a:off x="0" y="0"/>
              <a:ext cx="932394" cy="609600"/>
            </a:xfrm>
            <a:custGeom>
              <a:avLst/>
              <a:gdLst/>
              <a:ahLst/>
              <a:cxnLst/>
              <a:rect l="l" t="t" r="r" b="b"/>
              <a:pathLst>
                <a:path w="932394" h="609600" extrusionOk="0">
                  <a:moveTo>
                    <a:pt x="203200" y="0"/>
                  </a:moveTo>
                  <a:lnTo>
                    <a:pt x="932394" y="0"/>
                  </a:lnTo>
                  <a:lnTo>
                    <a:pt x="729194" y="609600"/>
                  </a:lnTo>
                  <a:lnTo>
                    <a:pt x="0" y="609600"/>
                  </a:lnTo>
                  <a:lnTo>
                    <a:pt x="203200" y="0"/>
                  </a:lnTo>
                  <a:close/>
                </a:path>
              </a:pathLst>
            </a:custGeom>
            <a:solidFill>
              <a:srgbClr val="004D4C"/>
            </a:solidFill>
            <a:ln>
              <a:noFill/>
            </a:ln>
          </p:spPr>
          <p:txBody>
            <a:bodyPr/>
            <a:lstStyle/>
            <a:p>
              <a:endParaRPr lang="es-MX"/>
            </a:p>
          </p:txBody>
        </p:sp>
        <p:sp>
          <p:nvSpPr>
            <p:cNvPr id="400" name="Google Shape;400;p12"/>
            <p:cNvSpPr txBox="1"/>
            <p:nvPr/>
          </p:nvSpPr>
          <p:spPr>
            <a:xfrm>
              <a:off x="101600" y="-19050"/>
              <a:ext cx="729194" cy="628650"/>
            </a:xfrm>
            <a:prstGeom prst="rect">
              <a:avLst/>
            </a:prstGeom>
            <a:noFill/>
            <a:ln>
              <a:noFill/>
            </a:ln>
          </p:spPr>
          <p:txBody>
            <a:bodyPr spcFirstLastPara="1" wrap="square" lIns="50800" tIns="50800" rIns="50800" bIns="50800" anchor="ctr" anchorCtr="0">
              <a:noAutofit/>
            </a:bodyPr>
            <a:lstStyle/>
            <a:p>
              <a:pPr marL="0" marR="0" lvl="0" indent="0" algn="ctr" rtl="0">
                <a:lnSpc>
                  <a:spcPct val="158833"/>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401" name="Google Shape;401;p12"/>
          <p:cNvGrpSpPr/>
          <p:nvPr/>
        </p:nvGrpSpPr>
        <p:grpSpPr>
          <a:xfrm>
            <a:off x="7167653" y="7530375"/>
            <a:ext cx="8900620" cy="1901110"/>
            <a:chOff x="0" y="-19050"/>
            <a:chExt cx="2643296" cy="564589"/>
          </a:xfrm>
        </p:grpSpPr>
        <p:sp>
          <p:nvSpPr>
            <p:cNvPr id="402" name="Google Shape;402;p12"/>
            <p:cNvSpPr/>
            <p:nvPr/>
          </p:nvSpPr>
          <p:spPr>
            <a:xfrm>
              <a:off x="0" y="0"/>
              <a:ext cx="2643296" cy="545539"/>
            </a:xfrm>
            <a:custGeom>
              <a:avLst/>
              <a:gdLst/>
              <a:ahLst/>
              <a:cxnLst/>
              <a:rect l="l" t="t" r="r" b="b"/>
              <a:pathLst>
                <a:path w="2643296" h="545539" extrusionOk="0">
                  <a:moveTo>
                    <a:pt x="203200" y="0"/>
                  </a:moveTo>
                  <a:lnTo>
                    <a:pt x="2643296" y="0"/>
                  </a:lnTo>
                  <a:lnTo>
                    <a:pt x="2440096" y="545539"/>
                  </a:lnTo>
                  <a:lnTo>
                    <a:pt x="0" y="545539"/>
                  </a:lnTo>
                  <a:lnTo>
                    <a:pt x="203200" y="0"/>
                  </a:lnTo>
                  <a:close/>
                </a:path>
              </a:pathLst>
            </a:custGeom>
            <a:solidFill>
              <a:srgbClr val="DEB406"/>
            </a:solidFill>
            <a:ln>
              <a:noFill/>
            </a:ln>
          </p:spPr>
          <p:txBody>
            <a:bodyPr/>
            <a:lstStyle/>
            <a:p>
              <a:endParaRPr lang="es-MX"/>
            </a:p>
          </p:txBody>
        </p:sp>
        <p:sp>
          <p:nvSpPr>
            <p:cNvPr id="403" name="Google Shape;403;p12"/>
            <p:cNvSpPr txBox="1"/>
            <p:nvPr/>
          </p:nvSpPr>
          <p:spPr>
            <a:xfrm>
              <a:off x="101600" y="-19050"/>
              <a:ext cx="2440096" cy="564589"/>
            </a:xfrm>
            <a:prstGeom prst="rect">
              <a:avLst/>
            </a:prstGeom>
            <a:noFill/>
            <a:ln>
              <a:noFill/>
            </a:ln>
          </p:spPr>
          <p:txBody>
            <a:bodyPr spcFirstLastPara="1" wrap="square" lIns="50800" tIns="50800" rIns="50800" bIns="50800" anchor="ctr" anchorCtr="0">
              <a:noAutofit/>
            </a:bodyPr>
            <a:lstStyle/>
            <a:p>
              <a:pPr marL="0" marR="0" lvl="0" indent="0" algn="ctr" rtl="0">
                <a:lnSpc>
                  <a:spcPct val="158833"/>
                </a:lnSpc>
                <a:spcBef>
                  <a:spcPts val="0"/>
                </a:spcBef>
                <a:spcAft>
                  <a:spcPts val="0"/>
                </a:spcAft>
                <a:buNone/>
              </a:pPr>
              <a:endParaRPr sz="1800">
                <a:solidFill>
                  <a:schemeClr val="dk1"/>
                </a:solidFill>
                <a:latin typeface="Calibri"/>
                <a:ea typeface="Calibri"/>
                <a:cs typeface="Calibri"/>
                <a:sym typeface="Calibri"/>
              </a:endParaRPr>
            </a:p>
          </p:txBody>
        </p:sp>
      </p:grpSp>
      <p:sp>
        <p:nvSpPr>
          <p:cNvPr id="404" name="Google Shape;404;p12"/>
          <p:cNvSpPr txBox="1"/>
          <p:nvPr/>
        </p:nvSpPr>
        <p:spPr>
          <a:xfrm>
            <a:off x="7167653" y="7922536"/>
            <a:ext cx="8829773" cy="1066634"/>
          </a:xfrm>
          <a:prstGeom prst="rect">
            <a:avLst/>
          </a:prstGeom>
          <a:noFill/>
          <a:ln>
            <a:noFill/>
          </a:ln>
        </p:spPr>
        <p:txBody>
          <a:bodyPr spcFirstLastPara="1" wrap="square" lIns="0" tIns="0" rIns="0" bIns="0" anchor="t" anchorCtr="0">
            <a:spAutoFit/>
          </a:bodyPr>
          <a:lstStyle/>
          <a:p>
            <a:pPr marL="0" marR="0" lvl="0" indent="0" algn="ctr" rtl="0">
              <a:lnSpc>
                <a:spcPct val="138005"/>
              </a:lnSpc>
              <a:spcBef>
                <a:spcPts val="0"/>
              </a:spcBef>
              <a:spcAft>
                <a:spcPts val="0"/>
              </a:spcAft>
              <a:buNone/>
            </a:pPr>
            <a:r>
              <a:rPr lang="en-US" sz="6257" i="1">
                <a:solidFill>
                  <a:srgbClr val="004D4C"/>
                </a:solidFill>
                <a:latin typeface="Arial"/>
                <a:ea typeface="Arial"/>
                <a:cs typeface="Arial"/>
                <a:sym typeface="Arial"/>
              </a:rPr>
              <a:t>Vygotsky </a:t>
            </a:r>
            <a:endParaRPr/>
          </a:p>
        </p:txBody>
      </p:sp>
      <p:sp>
        <p:nvSpPr>
          <p:cNvPr id="405" name="Google Shape;405;p12"/>
          <p:cNvSpPr txBox="1"/>
          <p:nvPr/>
        </p:nvSpPr>
        <p:spPr>
          <a:xfrm>
            <a:off x="1502911" y="1362191"/>
            <a:ext cx="8379922" cy="542584"/>
          </a:xfrm>
          <a:prstGeom prst="rect">
            <a:avLst/>
          </a:prstGeom>
          <a:noFill/>
          <a:ln>
            <a:noFill/>
          </a:ln>
        </p:spPr>
        <p:txBody>
          <a:bodyPr spcFirstLastPara="1" wrap="square" lIns="0" tIns="0" rIns="0" bIns="0" anchor="t" anchorCtr="0">
            <a:spAutoFit/>
          </a:bodyPr>
          <a:lstStyle/>
          <a:p>
            <a:pPr marL="662989" marR="0" lvl="1" indent="-331494" algn="l" rtl="0">
              <a:lnSpc>
                <a:spcPct val="154039"/>
              </a:lnSpc>
              <a:spcBef>
                <a:spcPts val="0"/>
              </a:spcBef>
              <a:spcAft>
                <a:spcPts val="0"/>
              </a:spcAft>
              <a:buClr>
                <a:srgbClr val="004D4C"/>
              </a:buClr>
              <a:buSzPts val="3070"/>
              <a:buFont typeface="Arial"/>
              <a:buChar char="•"/>
            </a:pPr>
            <a:r>
              <a:rPr lang="en-US" sz="3070" b="1" i="0" u="none" strike="noStrike" cap="none">
                <a:solidFill>
                  <a:srgbClr val="004D4C"/>
                </a:solidFill>
                <a:latin typeface="Arial"/>
                <a:ea typeface="Arial"/>
                <a:cs typeface="Arial"/>
                <a:sym typeface="Arial"/>
              </a:rPr>
              <a:t>Primer psicólogo </a:t>
            </a:r>
            <a:r>
              <a:rPr lang="en-US" sz="3070" b="1" i="0" u="none" strike="noStrike" cap="none">
                <a:solidFill>
                  <a:srgbClr val="A27B00"/>
                </a:solidFill>
                <a:latin typeface="Arial"/>
                <a:ea typeface="Arial"/>
                <a:cs typeface="Arial"/>
                <a:sym typeface="Arial"/>
              </a:rPr>
              <a:t>moderno.</a:t>
            </a:r>
            <a:endParaRPr/>
          </a:p>
        </p:txBody>
      </p:sp>
      <p:grpSp>
        <p:nvGrpSpPr>
          <p:cNvPr id="406" name="Google Shape;406;p12"/>
          <p:cNvGrpSpPr/>
          <p:nvPr/>
        </p:nvGrpSpPr>
        <p:grpSpPr>
          <a:xfrm>
            <a:off x="-8906504" y="-1728431"/>
            <a:ext cx="11097603" cy="8583302"/>
            <a:chOff x="0" y="-19050"/>
            <a:chExt cx="812800" cy="628650"/>
          </a:xfrm>
        </p:grpSpPr>
        <p:sp>
          <p:nvSpPr>
            <p:cNvPr id="407" name="Google Shape;407;p12"/>
            <p:cNvSpPr/>
            <p:nvPr/>
          </p:nvSpPr>
          <p:spPr>
            <a:xfrm>
              <a:off x="0" y="0"/>
              <a:ext cx="812800" cy="609600"/>
            </a:xfrm>
            <a:custGeom>
              <a:avLst/>
              <a:gdLst/>
              <a:ahLst/>
              <a:cxnLst/>
              <a:rect l="l" t="t" r="r" b="b"/>
              <a:pathLst>
                <a:path w="812800" h="609600" extrusionOk="0">
                  <a:moveTo>
                    <a:pt x="203200" y="0"/>
                  </a:moveTo>
                  <a:lnTo>
                    <a:pt x="812800" y="0"/>
                  </a:lnTo>
                  <a:lnTo>
                    <a:pt x="609600" y="609600"/>
                  </a:lnTo>
                  <a:lnTo>
                    <a:pt x="0" y="609600"/>
                  </a:lnTo>
                  <a:lnTo>
                    <a:pt x="203200" y="0"/>
                  </a:lnTo>
                  <a:close/>
                </a:path>
              </a:pathLst>
            </a:custGeom>
            <a:solidFill>
              <a:srgbClr val="004D4C"/>
            </a:solidFill>
            <a:ln>
              <a:noFill/>
            </a:ln>
          </p:spPr>
          <p:txBody>
            <a:bodyPr/>
            <a:lstStyle/>
            <a:p>
              <a:endParaRPr lang="es-MX"/>
            </a:p>
          </p:txBody>
        </p:sp>
        <p:sp>
          <p:nvSpPr>
            <p:cNvPr id="408" name="Google Shape;408;p12"/>
            <p:cNvSpPr txBox="1"/>
            <p:nvPr/>
          </p:nvSpPr>
          <p:spPr>
            <a:xfrm>
              <a:off x="101600" y="-19050"/>
              <a:ext cx="609600" cy="628650"/>
            </a:xfrm>
            <a:prstGeom prst="rect">
              <a:avLst/>
            </a:prstGeom>
            <a:noFill/>
            <a:ln>
              <a:noFill/>
            </a:ln>
          </p:spPr>
          <p:txBody>
            <a:bodyPr spcFirstLastPara="1" wrap="square" lIns="50800" tIns="50800" rIns="50800" bIns="50800" anchor="ctr" anchorCtr="0">
              <a:noAutofit/>
            </a:bodyPr>
            <a:lstStyle/>
            <a:p>
              <a:pPr marL="0" marR="0" lvl="0" indent="0" algn="ctr" rtl="0">
                <a:lnSpc>
                  <a:spcPct val="158833"/>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409" name="Google Shape;409;p12"/>
          <p:cNvGrpSpPr/>
          <p:nvPr/>
        </p:nvGrpSpPr>
        <p:grpSpPr>
          <a:xfrm>
            <a:off x="-751501" y="3579113"/>
            <a:ext cx="1503002" cy="1901110"/>
            <a:chOff x="0" y="-19050"/>
            <a:chExt cx="446360" cy="564589"/>
          </a:xfrm>
        </p:grpSpPr>
        <p:sp>
          <p:nvSpPr>
            <p:cNvPr id="410" name="Google Shape;410;p12"/>
            <p:cNvSpPr/>
            <p:nvPr/>
          </p:nvSpPr>
          <p:spPr>
            <a:xfrm>
              <a:off x="0" y="0"/>
              <a:ext cx="446360" cy="545539"/>
            </a:xfrm>
            <a:custGeom>
              <a:avLst/>
              <a:gdLst/>
              <a:ahLst/>
              <a:cxnLst/>
              <a:rect l="l" t="t" r="r" b="b"/>
              <a:pathLst>
                <a:path w="446360" h="545539" extrusionOk="0">
                  <a:moveTo>
                    <a:pt x="203200" y="0"/>
                  </a:moveTo>
                  <a:lnTo>
                    <a:pt x="446360" y="0"/>
                  </a:lnTo>
                  <a:lnTo>
                    <a:pt x="243160" y="545539"/>
                  </a:lnTo>
                  <a:lnTo>
                    <a:pt x="0" y="545539"/>
                  </a:lnTo>
                  <a:lnTo>
                    <a:pt x="203200" y="0"/>
                  </a:lnTo>
                  <a:close/>
                </a:path>
              </a:pathLst>
            </a:custGeom>
            <a:solidFill>
              <a:srgbClr val="DEB406"/>
            </a:solidFill>
            <a:ln>
              <a:noFill/>
            </a:ln>
          </p:spPr>
          <p:txBody>
            <a:bodyPr/>
            <a:lstStyle/>
            <a:p>
              <a:endParaRPr lang="es-MX"/>
            </a:p>
          </p:txBody>
        </p:sp>
        <p:sp>
          <p:nvSpPr>
            <p:cNvPr id="411" name="Google Shape;411;p12"/>
            <p:cNvSpPr txBox="1"/>
            <p:nvPr/>
          </p:nvSpPr>
          <p:spPr>
            <a:xfrm>
              <a:off x="101600" y="-19050"/>
              <a:ext cx="243160" cy="564589"/>
            </a:xfrm>
            <a:prstGeom prst="rect">
              <a:avLst/>
            </a:prstGeom>
            <a:noFill/>
            <a:ln>
              <a:noFill/>
            </a:ln>
          </p:spPr>
          <p:txBody>
            <a:bodyPr spcFirstLastPara="1" wrap="square" lIns="50800" tIns="50800" rIns="50800" bIns="50800" anchor="ctr" anchorCtr="0">
              <a:noAutofit/>
            </a:bodyPr>
            <a:lstStyle/>
            <a:p>
              <a:pPr marL="0" marR="0" lvl="0" indent="0" algn="ctr" rtl="0">
                <a:lnSpc>
                  <a:spcPct val="158833"/>
                </a:lnSpc>
                <a:spcBef>
                  <a:spcPts val="0"/>
                </a:spcBef>
                <a:spcAft>
                  <a:spcPts val="0"/>
                </a:spcAft>
                <a:buNone/>
              </a:pPr>
              <a:endParaRPr sz="1800">
                <a:solidFill>
                  <a:schemeClr val="dk1"/>
                </a:solidFill>
                <a:latin typeface="Calibri"/>
                <a:ea typeface="Calibri"/>
                <a:cs typeface="Calibri"/>
                <a:sym typeface="Calibri"/>
              </a:endParaRPr>
            </a:p>
          </p:txBody>
        </p:sp>
      </p:grpSp>
      <p:sp>
        <p:nvSpPr>
          <p:cNvPr id="412" name="Google Shape;412;p12"/>
          <p:cNvSpPr/>
          <p:nvPr/>
        </p:nvSpPr>
        <p:spPr>
          <a:xfrm>
            <a:off x="12375264" y="2328426"/>
            <a:ext cx="4884036" cy="4114800"/>
          </a:xfrm>
          <a:custGeom>
            <a:avLst/>
            <a:gdLst/>
            <a:ahLst/>
            <a:cxnLst/>
            <a:rect l="l" t="t" r="r" b="b"/>
            <a:pathLst>
              <a:path w="4884036" h="4114800" extrusionOk="0">
                <a:moveTo>
                  <a:pt x="0" y="0"/>
                </a:moveTo>
                <a:lnTo>
                  <a:pt x="4884036" y="0"/>
                </a:lnTo>
                <a:lnTo>
                  <a:pt x="4884036" y="4114800"/>
                </a:lnTo>
                <a:lnTo>
                  <a:pt x="0" y="4114800"/>
                </a:lnTo>
                <a:lnTo>
                  <a:pt x="0" y="0"/>
                </a:lnTo>
                <a:close/>
              </a:path>
            </a:pathLst>
          </a:custGeom>
          <a:blipFill rotWithShape="1">
            <a:blip r:embed="rId3">
              <a:alphaModFix/>
            </a:blip>
            <a:stretch>
              <a:fillRect/>
            </a:stretch>
          </a:blipFill>
          <a:ln>
            <a:noFill/>
          </a:ln>
        </p:spPr>
        <p:txBody>
          <a:bodyPr/>
          <a:lstStyle/>
          <a:p>
            <a:endParaRPr lang="es-MX"/>
          </a:p>
        </p:txBody>
      </p:sp>
      <p:sp>
        <p:nvSpPr>
          <p:cNvPr id="413" name="Google Shape;413;p12"/>
          <p:cNvSpPr txBox="1"/>
          <p:nvPr/>
        </p:nvSpPr>
        <p:spPr>
          <a:xfrm>
            <a:off x="1028700" y="3108000"/>
            <a:ext cx="8854133" cy="1772402"/>
          </a:xfrm>
          <a:prstGeom prst="rect">
            <a:avLst/>
          </a:prstGeom>
          <a:noFill/>
          <a:ln>
            <a:noFill/>
          </a:ln>
        </p:spPr>
        <p:txBody>
          <a:bodyPr spcFirstLastPara="1" wrap="square" lIns="0" tIns="0" rIns="0" bIns="0" anchor="t" anchorCtr="0">
            <a:spAutoFit/>
          </a:bodyPr>
          <a:lstStyle/>
          <a:p>
            <a:pPr marL="662989" marR="0" lvl="1" indent="-331494" algn="l" rtl="0">
              <a:lnSpc>
                <a:spcPct val="154039"/>
              </a:lnSpc>
              <a:spcBef>
                <a:spcPts val="0"/>
              </a:spcBef>
              <a:spcAft>
                <a:spcPts val="0"/>
              </a:spcAft>
              <a:buClr>
                <a:srgbClr val="004D4C"/>
              </a:buClr>
              <a:buSzPts val="3070"/>
              <a:buFont typeface="Arial"/>
              <a:buChar char="•"/>
            </a:pPr>
            <a:r>
              <a:rPr lang="en-US" sz="3070" b="1" i="0" u="none" strike="noStrike" cap="none">
                <a:solidFill>
                  <a:srgbClr val="004D4C"/>
                </a:solidFill>
                <a:latin typeface="Arial"/>
                <a:ea typeface="Arial"/>
                <a:cs typeface="Arial"/>
                <a:sym typeface="Arial"/>
              </a:rPr>
              <a:t>Primer defensor de la combinación de la psicología </a:t>
            </a:r>
            <a:r>
              <a:rPr lang="en-US" sz="3070" b="1" i="0" u="none" strike="noStrike" cap="none">
                <a:solidFill>
                  <a:srgbClr val="A27B00"/>
                </a:solidFill>
                <a:latin typeface="Arial"/>
                <a:ea typeface="Arial"/>
                <a:cs typeface="Arial"/>
                <a:sym typeface="Arial"/>
              </a:rPr>
              <a:t>congnoscitiva experimental </a:t>
            </a:r>
            <a:r>
              <a:rPr lang="en-US" sz="3070" b="1" i="0" u="none" strike="noStrike" cap="none">
                <a:solidFill>
                  <a:srgbClr val="004D4C"/>
                </a:solidFill>
                <a:latin typeface="Arial"/>
                <a:ea typeface="Arial"/>
                <a:cs typeface="Arial"/>
                <a:sym typeface="Arial"/>
              </a:rPr>
              <a:t>con la </a:t>
            </a:r>
            <a:r>
              <a:rPr lang="en-US" sz="3070" b="1" i="0" u="none" strike="noStrike" cap="none">
                <a:solidFill>
                  <a:srgbClr val="A27B00"/>
                </a:solidFill>
                <a:latin typeface="Arial"/>
                <a:ea typeface="Arial"/>
                <a:cs typeface="Arial"/>
                <a:sym typeface="Arial"/>
              </a:rPr>
              <a:t>neurología</a:t>
            </a:r>
            <a:r>
              <a:rPr lang="en-US" sz="3070" b="1" i="0" u="none" strike="noStrike" cap="none">
                <a:solidFill>
                  <a:srgbClr val="004D4C"/>
                </a:solidFill>
                <a:latin typeface="Arial"/>
                <a:ea typeface="Arial"/>
                <a:cs typeface="Arial"/>
                <a:sym typeface="Arial"/>
              </a:rPr>
              <a:t> y </a:t>
            </a:r>
            <a:r>
              <a:rPr lang="en-US" sz="3070" b="1" i="0" u="none" strike="noStrike" cap="none">
                <a:solidFill>
                  <a:srgbClr val="A27B00"/>
                </a:solidFill>
                <a:latin typeface="Arial"/>
                <a:ea typeface="Arial"/>
                <a:cs typeface="Arial"/>
                <a:sym typeface="Arial"/>
              </a:rPr>
              <a:t>fisiología</a:t>
            </a:r>
            <a:r>
              <a:rPr lang="en-US" sz="3070" b="1" i="0" u="none" strike="noStrike" cap="none">
                <a:solidFill>
                  <a:srgbClr val="004D4C"/>
                </a:solidFill>
                <a:latin typeface="Arial"/>
                <a:ea typeface="Arial"/>
                <a:cs typeface="Arial"/>
                <a:sym typeface="Arial"/>
              </a:rPr>
              <a:t>.</a:t>
            </a:r>
            <a:endParaRPr/>
          </a:p>
        </p:txBody>
      </p:sp>
      <p:sp>
        <p:nvSpPr>
          <p:cNvPr id="414" name="Google Shape;414;p12"/>
          <p:cNvSpPr txBox="1"/>
          <p:nvPr/>
        </p:nvSpPr>
        <p:spPr>
          <a:xfrm>
            <a:off x="573092" y="5685673"/>
            <a:ext cx="6594560" cy="3572627"/>
          </a:xfrm>
          <a:prstGeom prst="rect">
            <a:avLst/>
          </a:prstGeom>
          <a:noFill/>
          <a:ln>
            <a:noFill/>
          </a:ln>
        </p:spPr>
        <p:txBody>
          <a:bodyPr spcFirstLastPara="1" wrap="square" lIns="0" tIns="0" rIns="0" bIns="0" anchor="t" anchorCtr="0">
            <a:spAutoFit/>
          </a:bodyPr>
          <a:lstStyle/>
          <a:p>
            <a:pPr marL="662989" marR="0" lvl="1" indent="-331494" algn="l" rtl="0">
              <a:lnSpc>
                <a:spcPct val="154039"/>
              </a:lnSpc>
              <a:spcBef>
                <a:spcPts val="0"/>
              </a:spcBef>
              <a:spcAft>
                <a:spcPts val="0"/>
              </a:spcAft>
              <a:buClr>
                <a:srgbClr val="004D4C"/>
              </a:buClr>
              <a:buSzPts val="3070"/>
              <a:buFont typeface="Arial"/>
              <a:buChar char="•"/>
            </a:pPr>
            <a:r>
              <a:rPr lang="en-US" sz="3070" b="1" i="0" u="none" strike="noStrike" cap="none">
                <a:solidFill>
                  <a:srgbClr val="004D4C"/>
                </a:solidFill>
                <a:latin typeface="Arial"/>
                <a:ea typeface="Arial"/>
                <a:cs typeface="Arial"/>
                <a:sym typeface="Arial"/>
              </a:rPr>
              <a:t>Vigotsky se interesó por los </a:t>
            </a:r>
            <a:r>
              <a:rPr lang="en-US" sz="3070" b="1" i="0" u="none" strike="noStrike" cap="none">
                <a:solidFill>
                  <a:srgbClr val="A27B00"/>
                </a:solidFill>
                <a:latin typeface="Arial"/>
                <a:ea typeface="Arial"/>
                <a:cs typeface="Arial"/>
                <a:sym typeface="Arial"/>
              </a:rPr>
              <a:t>problemas de aprendizaje</a:t>
            </a:r>
            <a:r>
              <a:rPr lang="en-US" sz="3070" b="1" i="0" u="none" strike="noStrike" cap="none">
                <a:solidFill>
                  <a:srgbClr val="004D4C"/>
                </a:solidFill>
                <a:latin typeface="Arial"/>
                <a:ea typeface="Arial"/>
                <a:cs typeface="Arial"/>
                <a:sym typeface="Arial"/>
              </a:rPr>
              <a:t>, de desarrollo y por los procesos educativos en niños y niñas normales y con necesidades especiales.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grpSp>
        <p:nvGrpSpPr>
          <p:cNvPr id="423" name="Google Shape;423;p13"/>
          <p:cNvGrpSpPr/>
          <p:nvPr/>
        </p:nvGrpSpPr>
        <p:grpSpPr>
          <a:xfrm>
            <a:off x="8680162" y="458701"/>
            <a:ext cx="12730488" cy="8583302"/>
            <a:chOff x="0" y="-19050"/>
            <a:chExt cx="932394" cy="628650"/>
          </a:xfrm>
        </p:grpSpPr>
        <p:sp>
          <p:nvSpPr>
            <p:cNvPr id="424" name="Google Shape;424;p13"/>
            <p:cNvSpPr/>
            <p:nvPr/>
          </p:nvSpPr>
          <p:spPr>
            <a:xfrm>
              <a:off x="0" y="0"/>
              <a:ext cx="932394" cy="609600"/>
            </a:xfrm>
            <a:custGeom>
              <a:avLst/>
              <a:gdLst/>
              <a:ahLst/>
              <a:cxnLst/>
              <a:rect l="l" t="t" r="r" b="b"/>
              <a:pathLst>
                <a:path w="932394" h="609600" extrusionOk="0">
                  <a:moveTo>
                    <a:pt x="203200" y="0"/>
                  </a:moveTo>
                  <a:lnTo>
                    <a:pt x="932394" y="0"/>
                  </a:lnTo>
                  <a:lnTo>
                    <a:pt x="729194" y="609600"/>
                  </a:lnTo>
                  <a:lnTo>
                    <a:pt x="0" y="609600"/>
                  </a:lnTo>
                  <a:lnTo>
                    <a:pt x="203200" y="0"/>
                  </a:lnTo>
                  <a:close/>
                </a:path>
              </a:pathLst>
            </a:custGeom>
            <a:solidFill>
              <a:srgbClr val="004D4C"/>
            </a:solidFill>
            <a:ln>
              <a:noFill/>
            </a:ln>
          </p:spPr>
          <p:txBody>
            <a:bodyPr/>
            <a:lstStyle/>
            <a:p>
              <a:endParaRPr lang="es-MX"/>
            </a:p>
          </p:txBody>
        </p:sp>
        <p:sp>
          <p:nvSpPr>
            <p:cNvPr id="425" name="Google Shape;425;p13"/>
            <p:cNvSpPr txBox="1"/>
            <p:nvPr/>
          </p:nvSpPr>
          <p:spPr>
            <a:xfrm>
              <a:off x="101600" y="-19050"/>
              <a:ext cx="729194" cy="628650"/>
            </a:xfrm>
            <a:prstGeom prst="rect">
              <a:avLst/>
            </a:prstGeom>
            <a:noFill/>
            <a:ln>
              <a:noFill/>
            </a:ln>
          </p:spPr>
          <p:txBody>
            <a:bodyPr spcFirstLastPara="1" wrap="square" lIns="50800" tIns="50800" rIns="50800" bIns="50800" anchor="ctr" anchorCtr="0">
              <a:noAutofit/>
            </a:bodyPr>
            <a:lstStyle/>
            <a:p>
              <a:pPr marL="0" marR="0" lvl="0" indent="0" algn="ctr" rtl="0">
                <a:lnSpc>
                  <a:spcPct val="158833"/>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426" name="Google Shape;426;p13"/>
          <p:cNvGrpSpPr/>
          <p:nvPr/>
        </p:nvGrpSpPr>
        <p:grpSpPr>
          <a:xfrm>
            <a:off x="7167653" y="7530375"/>
            <a:ext cx="8900620" cy="1901110"/>
            <a:chOff x="0" y="-19050"/>
            <a:chExt cx="2643296" cy="564589"/>
          </a:xfrm>
        </p:grpSpPr>
        <p:sp>
          <p:nvSpPr>
            <p:cNvPr id="427" name="Google Shape;427;p13"/>
            <p:cNvSpPr/>
            <p:nvPr/>
          </p:nvSpPr>
          <p:spPr>
            <a:xfrm>
              <a:off x="0" y="0"/>
              <a:ext cx="2643296" cy="545539"/>
            </a:xfrm>
            <a:custGeom>
              <a:avLst/>
              <a:gdLst/>
              <a:ahLst/>
              <a:cxnLst/>
              <a:rect l="l" t="t" r="r" b="b"/>
              <a:pathLst>
                <a:path w="2643296" h="545539" extrusionOk="0">
                  <a:moveTo>
                    <a:pt x="203200" y="0"/>
                  </a:moveTo>
                  <a:lnTo>
                    <a:pt x="2643296" y="0"/>
                  </a:lnTo>
                  <a:lnTo>
                    <a:pt x="2440096" y="545539"/>
                  </a:lnTo>
                  <a:lnTo>
                    <a:pt x="0" y="545539"/>
                  </a:lnTo>
                  <a:lnTo>
                    <a:pt x="203200" y="0"/>
                  </a:lnTo>
                  <a:close/>
                </a:path>
              </a:pathLst>
            </a:custGeom>
            <a:solidFill>
              <a:srgbClr val="DEB406"/>
            </a:solidFill>
            <a:ln>
              <a:noFill/>
            </a:ln>
          </p:spPr>
          <p:txBody>
            <a:bodyPr/>
            <a:lstStyle/>
            <a:p>
              <a:endParaRPr lang="es-MX"/>
            </a:p>
          </p:txBody>
        </p:sp>
        <p:sp>
          <p:nvSpPr>
            <p:cNvPr id="428" name="Google Shape;428;p13"/>
            <p:cNvSpPr txBox="1"/>
            <p:nvPr/>
          </p:nvSpPr>
          <p:spPr>
            <a:xfrm>
              <a:off x="101600" y="-19050"/>
              <a:ext cx="2440096" cy="564589"/>
            </a:xfrm>
            <a:prstGeom prst="rect">
              <a:avLst/>
            </a:prstGeom>
            <a:noFill/>
            <a:ln>
              <a:noFill/>
            </a:ln>
          </p:spPr>
          <p:txBody>
            <a:bodyPr spcFirstLastPara="1" wrap="square" lIns="50800" tIns="50800" rIns="50800" bIns="50800" anchor="ctr" anchorCtr="0">
              <a:noAutofit/>
            </a:bodyPr>
            <a:lstStyle/>
            <a:p>
              <a:pPr marL="0" marR="0" lvl="0" indent="0" algn="ctr" rtl="0">
                <a:lnSpc>
                  <a:spcPct val="158833"/>
                </a:lnSpc>
                <a:spcBef>
                  <a:spcPts val="0"/>
                </a:spcBef>
                <a:spcAft>
                  <a:spcPts val="0"/>
                </a:spcAft>
                <a:buNone/>
              </a:pPr>
              <a:endParaRPr sz="1800">
                <a:solidFill>
                  <a:schemeClr val="dk1"/>
                </a:solidFill>
                <a:latin typeface="Calibri"/>
                <a:ea typeface="Calibri"/>
                <a:cs typeface="Calibri"/>
                <a:sym typeface="Calibri"/>
              </a:endParaRPr>
            </a:p>
          </p:txBody>
        </p:sp>
      </p:grpSp>
      <p:sp>
        <p:nvSpPr>
          <p:cNvPr id="429" name="Google Shape;429;p13"/>
          <p:cNvSpPr txBox="1"/>
          <p:nvPr/>
        </p:nvSpPr>
        <p:spPr>
          <a:xfrm>
            <a:off x="7167653" y="7922536"/>
            <a:ext cx="8829773" cy="1066634"/>
          </a:xfrm>
          <a:prstGeom prst="rect">
            <a:avLst/>
          </a:prstGeom>
          <a:noFill/>
          <a:ln>
            <a:noFill/>
          </a:ln>
        </p:spPr>
        <p:txBody>
          <a:bodyPr spcFirstLastPara="1" wrap="square" lIns="0" tIns="0" rIns="0" bIns="0" anchor="t" anchorCtr="0">
            <a:spAutoFit/>
          </a:bodyPr>
          <a:lstStyle/>
          <a:p>
            <a:pPr marL="0" marR="0" lvl="0" indent="0" algn="ctr" rtl="0">
              <a:lnSpc>
                <a:spcPct val="138005"/>
              </a:lnSpc>
              <a:spcBef>
                <a:spcPts val="0"/>
              </a:spcBef>
              <a:spcAft>
                <a:spcPts val="0"/>
              </a:spcAft>
              <a:buNone/>
            </a:pPr>
            <a:r>
              <a:rPr lang="en-US" sz="6257" i="1">
                <a:solidFill>
                  <a:srgbClr val="004D4C"/>
                </a:solidFill>
                <a:latin typeface="Arial"/>
                <a:ea typeface="Arial"/>
                <a:cs typeface="Arial"/>
                <a:sym typeface="Arial"/>
              </a:rPr>
              <a:t>Vygotsky </a:t>
            </a:r>
            <a:endParaRPr/>
          </a:p>
        </p:txBody>
      </p:sp>
      <p:grpSp>
        <p:nvGrpSpPr>
          <p:cNvPr id="430" name="Google Shape;430;p13"/>
          <p:cNvGrpSpPr/>
          <p:nvPr/>
        </p:nvGrpSpPr>
        <p:grpSpPr>
          <a:xfrm>
            <a:off x="-8906504" y="-1728431"/>
            <a:ext cx="11097603" cy="8583302"/>
            <a:chOff x="0" y="-19050"/>
            <a:chExt cx="812800" cy="628650"/>
          </a:xfrm>
        </p:grpSpPr>
        <p:sp>
          <p:nvSpPr>
            <p:cNvPr id="431" name="Google Shape;431;p13"/>
            <p:cNvSpPr/>
            <p:nvPr/>
          </p:nvSpPr>
          <p:spPr>
            <a:xfrm>
              <a:off x="0" y="0"/>
              <a:ext cx="812800" cy="609600"/>
            </a:xfrm>
            <a:custGeom>
              <a:avLst/>
              <a:gdLst/>
              <a:ahLst/>
              <a:cxnLst/>
              <a:rect l="l" t="t" r="r" b="b"/>
              <a:pathLst>
                <a:path w="812800" h="609600" extrusionOk="0">
                  <a:moveTo>
                    <a:pt x="203200" y="0"/>
                  </a:moveTo>
                  <a:lnTo>
                    <a:pt x="812800" y="0"/>
                  </a:lnTo>
                  <a:lnTo>
                    <a:pt x="609600" y="609600"/>
                  </a:lnTo>
                  <a:lnTo>
                    <a:pt x="0" y="609600"/>
                  </a:lnTo>
                  <a:lnTo>
                    <a:pt x="203200" y="0"/>
                  </a:lnTo>
                  <a:close/>
                </a:path>
              </a:pathLst>
            </a:custGeom>
            <a:solidFill>
              <a:srgbClr val="004D4C"/>
            </a:solidFill>
            <a:ln>
              <a:noFill/>
            </a:ln>
          </p:spPr>
          <p:txBody>
            <a:bodyPr/>
            <a:lstStyle/>
            <a:p>
              <a:endParaRPr lang="es-MX"/>
            </a:p>
          </p:txBody>
        </p:sp>
        <p:sp>
          <p:nvSpPr>
            <p:cNvPr id="432" name="Google Shape;432;p13"/>
            <p:cNvSpPr txBox="1"/>
            <p:nvPr/>
          </p:nvSpPr>
          <p:spPr>
            <a:xfrm>
              <a:off x="101600" y="-19050"/>
              <a:ext cx="609600" cy="628650"/>
            </a:xfrm>
            <a:prstGeom prst="rect">
              <a:avLst/>
            </a:prstGeom>
            <a:noFill/>
            <a:ln>
              <a:noFill/>
            </a:ln>
          </p:spPr>
          <p:txBody>
            <a:bodyPr spcFirstLastPara="1" wrap="square" lIns="50800" tIns="50800" rIns="50800" bIns="50800" anchor="ctr" anchorCtr="0">
              <a:noAutofit/>
            </a:bodyPr>
            <a:lstStyle/>
            <a:p>
              <a:pPr marL="0" marR="0" lvl="0" indent="0" algn="ctr" rtl="0">
                <a:lnSpc>
                  <a:spcPct val="158833"/>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433" name="Google Shape;433;p13"/>
          <p:cNvGrpSpPr/>
          <p:nvPr/>
        </p:nvGrpSpPr>
        <p:grpSpPr>
          <a:xfrm>
            <a:off x="-751501" y="3579113"/>
            <a:ext cx="1503002" cy="1901110"/>
            <a:chOff x="0" y="-19050"/>
            <a:chExt cx="446360" cy="564589"/>
          </a:xfrm>
        </p:grpSpPr>
        <p:sp>
          <p:nvSpPr>
            <p:cNvPr id="434" name="Google Shape;434;p13"/>
            <p:cNvSpPr/>
            <p:nvPr/>
          </p:nvSpPr>
          <p:spPr>
            <a:xfrm>
              <a:off x="0" y="0"/>
              <a:ext cx="446360" cy="545539"/>
            </a:xfrm>
            <a:custGeom>
              <a:avLst/>
              <a:gdLst/>
              <a:ahLst/>
              <a:cxnLst/>
              <a:rect l="l" t="t" r="r" b="b"/>
              <a:pathLst>
                <a:path w="446360" h="545539" extrusionOk="0">
                  <a:moveTo>
                    <a:pt x="203200" y="0"/>
                  </a:moveTo>
                  <a:lnTo>
                    <a:pt x="446360" y="0"/>
                  </a:lnTo>
                  <a:lnTo>
                    <a:pt x="243160" y="545539"/>
                  </a:lnTo>
                  <a:lnTo>
                    <a:pt x="0" y="545539"/>
                  </a:lnTo>
                  <a:lnTo>
                    <a:pt x="203200" y="0"/>
                  </a:lnTo>
                  <a:close/>
                </a:path>
              </a:pathLst>
            </a:custGeom>
            <a:solidFill>
              <a:srgbClr val="DEB406"/>
            </a:solidFill>
            <a:ln>
              <a:noFill/>
            </a:ln>
          </p:spPr>
          <p:txBody>
            <a:bodyPr/>
            <a:lstStyle/>
            <a:p>
              <a:endParaRPr lang="es-MX"/>
            </a:p>
          </p:txBody>
        </p:sp>
        <p:sp>
          <p:nvSpPr>
            <p:cNvPr id="435" name="Google Shape;435;p13"/>
            <p:cNvSpPr txBox="1"/>
            <p:nvPr/>
          </p:nvSpPr>
          <p:spPr>
            <a:xfrm>
              <a:off x="101600" y="-19050"/>
              <a:ext cx="243160" cy="564589"/>
            </a:xfrm>
            <a:prstGeom prst="rect">
              <a:avLst/>
            </a:prstGeom>
            <a:noFill/>
            <a:ln>
              <a:noFill/>
            </a:ln>
          </p:spPr>
          <p:txBody>
            <a:bodyPr spcFirstLastPara="1" wrap="square" lIns="50800" tIns="50800" rIns="50800" bIns="50800" anchor="ctr" anchorCtr="0">
              <a:noAutofit/>
            </a:bodyPr>
            <a:lstStyle/>
            <a:p>
              <a:pPr marL="0" marR="0" lvl="0" indent="0" algn="ctr" rtl="0">
                <a:lnSpc>
                  <a:spcPct val="158833"/>
                </a:lnSpc>
                <a:spcBef>
                  <a:spcPts val="0"/>
                </a:spcBef>
                <a:spcAft>
                  <a:spcPts val="0"/>
                </a:spcAft>
                <a:buNone/>
              </a:pPr>
              <a:endParaRPr sz="1800">
                <a:solidFill>
                  <a:schemeClr val="dk1"/>
                </a:solidFill>
                <a:latin typeface="Calibri"/>
                <a:ea typeface="Calibri"/>
                <a:cs typeface="Calibri"/>
                <a:sym typeface="Calibri"/>
              </a:endParaRPr>
            </a:p>
          </p:txBody>
        </p:sp>
      </p:grpSp>
      <p:sp>
        <p:nvSpPr>
          <p:cNvPr id="436" name="Google Shape;436;p13"/>
          <p:cNvSpPr/>
          <p:nvPr/>
        </p:nvSpPr>
        <p:spPr>
          <a:xfrm>
            <a:off x="12375264" y="2328426"/>
            <a:ext cx="4884036" cy="4114800"/>
          </a:xfrm>
          <a:custGeom>
            <a:avLst/>
            <a:gdLst/>
            <a:ahLst/>
            <a:cxnLst/>
            <a:rect l="l" t="t" r="r" b="b"/>
            <a:pathLst>
              <a:path w="4884036" h="4114800" extrusionOk="0">
                <a:moveTo>
                  <a:pt x="0" y="0"/>
                </a:moveTo>
                <a:lnTo>
                  <a:pt x="4884036" y="0"/>
                </a:lnTo>
                <a:lnTo>
                  <a:pt x="4884036" y="4114800"/>
                </a:lnTo>
                <a:lnTo>
                  <a:pt x="0" y="4114800"/>
                </a:lnTo>
                <a:lnTo>
                  <a:pt x="0" y="0"/>
                </a:lnTo>
                <a:close/>
              </a:path>
            </a:pathLst>
          </a:custGeom>
          <a:blipFill rotWithShape="1">
            <a:blip r:embed="rId3">
              <a:alphaModFix/>
            </a:blip>
            <a:stretch>
              <a:fillRect/>
            </a:stretch>
          </a:blipFill>
          <a:ln>
            <a:noFill/>
          </a:ln>
        </p:spPr>
        <p:txBody>
          <a:bodyPr/>
          <a:lstStyle/>
          <a:p>
            <a:endParaRPr lang="es-MX"/>
          </a:p>
        </p:txBody>
      </p:sp>
      <p:sp>
        <p:nvSpPr>
          <p:cNvPr id="437" name="Google Shape;437;p13"/>
          <p:cNvSpPr txBox="1"/>
          <p:nvPr/>
        </p:nvSpPr>
        <p:spPr>
          <a:xfrm>
            <a:off x="1320447" y="1881163"/>
            <a:ext cx="8379922" cy="1172327"/>
          </a:xfrm>
          <a:prstGeom prst="rect">
            <a:avLst/>
          </a:prstGeom>
          <a:noFill/>
          <a:ln>
            <a:noFill/>
          </a:ln>
        </p:spPr>
        <p:txBody>
          <a:bodyPr spcFirstLastPara="1" wrap="square" lIns="0" tIns="0" rIns="0" bIns="0" anchor="t" anchorCtr="0">
            <a:spAutoFit/>
          </a:bodyPr>
          <a:lstStyle/>
          <a:p>
            <a:pPr marL="662989" marR="0" lvl="1" indent="-331494" algn="l" rtl="0">
              <a:lnSpc>
                <a:spcPct val="154039"/>
              </a:lnSpc>
              <a:spcBef>
                <a:spcPts val="0"/>
              </a:spcBef>
              <a:spcAft>
                <a:spcPts val="0"/>
              </a:spcAft>
              <a:buClr>
                <a:srgbClr val="004D4C"/>
              </a:buClr>
              <a:buSzPts val="3070"/>
              <a:buFont typeface="Arial"/>
              <a:buChar char="•"/>
            </a:pPr>
            <a:r>
              <a:rPr lang="en-US" sz="3070" b="1" i="0" u="none" strike="noStrike" cap="none">
                <a:solidFill>
                  <a:srgbClr val="004D4C"/>
                </a:solidFill>
                <a:latin typeface="Arial"/>
                <a:ea typeface="Arial"/>
                <a:cs typeface="Arial"/>
                <a:sym typeface="Arial"/>
              </a:rPr>
              <a:t>Se interesó en relacionar la psicología </a:t>
            </a:r>
            <a:r>
              <a:rPr lang="en-US" sz="3070" b="1" i="0" u="none" strike="noStrike" cap="none">
                <a:solidFill>
                  <a:srgbClr val="A27B00"/>
                </a:solidFill>
                <a:latin typeface="Arial"/>
                <a:ea typeface="Arial"/>
                <a:cs typeface="Arial"/>
                <a:sym typeface="Arial"/>
              </a:rPr>
              <a:t>científica</a:t>
            </a:r>
            <a:r>
              <a:rPr lang="en-US" sz="3070" b="1" i="0" u="none" strike="noStrike" cap="none">
                <a:solidFill>
                  <a:srgbClr val="004D4C"/>
                </a:solidFill>
                <a:latin typeface="Arial"/>
                <a:ea typeface="Arial"/>
                <a:cs typeface="Arial"/>
                <a:sym typeface="Arial"/>
              </a:rPr>
              <a:t> con la labor </a:t>
            </a:r>
            <a:r>
              <a:rPr lang="en-US" sz="3070" b="1" i="0" u="none" strike="noStrike" cap="none">
                <a:solidFill>
                  <a:srgbClr val="A27B00"/>
                </a:solidFill>
                <a:latin typeface="Arial"/>
                <a:ea typeface="Arial"/>
                <a:cs typeface="Arial"/>
                <a:sym typeface="Arial"/>
              </a:rPr>
              <a:t>pedagógica</a:t>
            </a:r>
            <a:r>
              <a:rPr lang="en-US" sz="3070" b="1" i="0" u="none" strike="noStrike" cap="none">
                <a:solidFill>
                  <a:srgbClr val="004D4C"/>
                </a:solidFill>
                <a:latin typeface="Arial"/>
                <a:ea typeface="Arial"/>
                <a:cs typeface="Arial"/>
                <a:sym typeface="Arial"/>
              </a:rPr>
              <a:t>.</a:t>
            </a:r>
            <a:endParaRPr/>
          </a:p>
        </p:txBody>
      </p:sp>
      <p:sp>
        <p:nvSpPr>
          <p:cNvPr id="438" name="Google Shape;438;p13"/>
          <p:cNvSpPr txBox="1"/>
          <p:nvPr/>
        </p:nvSpPr>
        <p:spPr>
          <a:xfrm>
            <a:off x="751501" y="4482394"/>
            <a:ext cx="7529750" cy="2372477"/>
          </a:xfrm>
          <a:prstGeom prst="rect">
            <a:avLst/>
          </a:prstGeom>
          <a:noFill/>
          <a:ln>
            <a:noFill/>
          </a:ln>
        </p:spPr>
        <p:txBody>
          <a:bodyPr spcFirstLastPara="1" wrap="square" lIns="0" tIns="0" rIns="0" bIns="0" anchor="t" anchorCtr="0">
            <a:spAutoFit/>
          </a:bodyPr>
          <a:lstStyle/>
          <a:p>
            <a:pPr marL="662989" marR="0" lvl="1" indent="-331494" algn="l" rtl="0">
              <a:lnSpc>
                <a:spcPct val="154039"/>
              </a:lnSpc>
              <a:spcBef>
                <a:spcPts val="0"/>
              </a:spcBef>
              <a:spcAft>
                <a:spcPts val="0"/>
              </a:spcAft>
              <a:buClr>
                <a:srgbClr val="004D4C"/>
              </a:buClr>
              <a:buSzPts val="3070"/>
              <a:buFont typeface="Arial"/>
              <a:buChar char="•"/>
            </a:pPr>
            <a:r>
              <a:rPr lang="en-US" sz="3070" b="1" i="0" u="none" strike="noStrike" cap="none">
                <a:solidFill>
                  <a:srgbClr val="004D4C"/>
                </a:solidFill>
                <a:latin typeface="Arial"/>
                <a:ea typeface="Arial"/>
                <a:cs typeface="Arial"/>
                <a:sym typeface="Arial"/>
              </a:rPr>
              <a:t>Partió de la </a:t>
            </a:r>
            <a:r>
              <a:rPr lang="en-US" sz="3070" b="1" i="0" u="none" strike="noStrike" cap="none">
                <a:solidFill>
                  <a:srgbClr val="A27B00"/>
                </a:solidFill>
                <a:latin typeface="Arial"/>
                <a:ea typeface="Arial"/>
                <a:cs typeface="Arial"/>
                <a:sym typeface="Arial"/>
              </a:rPr>
              <a:t>observación</a:t>
            </a:r>
            <a:r>
              <a:rPr lang="en-US" sz="3070" b="1" i="0" u="none" strike="noStrike" cap="none">
                <a:solidFill>
                  <a:srgbClr val="004D4C"/>
                </a:solidFill>
                <a:latin typeface="Arial"/>
                <a:ea typeface="Arial"/>
                <a:cs typeface="Arial"/>
                <a:sym typeface="Arial"/>
              </a:rPr>
              <a:t> de la realidad educativa para hacer sus propuestas en el campo de la psicología.</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Google Shape;447;p14"/>
          <p:cNvSpPr/>
          <p:nvPr/>
        </p:nvSpPr>
        <p:spPr>
          <a:xfrm rot="10800000">
            <a:off x="0" y="-449052"/>
            <a:ext cx="7262322" cy="2086267"/>
          </a:xfrm>
          <a:custGeom>
            <a:avLst/>
            <a:gdLst/>
            <a:ahLst/>
            <a:cxnLst/>
            <a:rect l="l" t="t" r="r" b="b"/>
            <a:pathLst>
              <a:path w="7262322" h="2086267" extrusionOk="0">
                <a:moveTo>
                  <a:pt x="0" y="0"/>
                </a:moveTo>
                <a:lnTo>
                  <a:pt x="7262322" y="0"/>
                </a:lnTo>
                <a:lnTo>
                  <a:pt x="7262322" y="2086267"/>
                </a:lnTo>
                <a:lnTo>
                  <a:pt x="0" y="2086267"/>
                </a:lnTo>
                <a:lnTo>
                  <a:pt x="0" y="0"/>
                </a:lnTo>
                <a:close/>
              </a:path>
            </a:pathLst>
          </a:custGeom>
          <a:blipFill rotWithShape="1">
            <a:blip r:embed="rId3">
              <a:alphaModFix/>
            </a:blip>
            <a:stretch>
              <a:fillRect/>
            </a:stretch>
          </a:blipFill>
          <a:ln>
            <a:noFill/>
          </a:ln>
        </p:spPr>
        <p:txBody>
          <a:bodyPr/>
          <a:lstStyle/>
          <a:p>
            <a:endParaRPr lang="es-MX"/>
          </a:p>
        </p:txBody>
      </p:sp>
      <p:sp>
        <p:nvSpPr>
          <p:cNvPr id="448" name="Google Shape;448;p14"/>
          <p:cNvSpPr/>
          <p:nvPr/>
        </p:nvSpPr>
        <p:spPr>
          <a:xfrm>
            <a:off x="11025678" y="8730220"/>
            <a:ext cx="7262322" cy="2086267"/>
          </a:xfrm>
          <a:custGeom>
            <a:avLst/>
            <a:gdLst/>
            <a:ahLst/>
            <a:cxnLst/>
            <a:rect l="l" t="t" r="r" b="b"/>
            <a:pathLst>
              <a:path w="7262322" h="2086267" extrusionOk="0">
                <a:moveTo>
                  <a:pt x="7262322" y="2086267"/>
                </a:moveTo>
                <a:lnTo>
                  <a:pt x="0" y="2086267"/>
                </a:lnTo>
                <a:lnTo>
                  <a:pt x="0" y="0"/>
                </a:lnTo>
                <a:lnTo>
                  <a:pt x="7262322" y="0"/>
                </a:lnTo>
                <a:lnTo>
                  <a:pt x="7262322" y="2086267"/>
                </a:lnTo>
                <a:close/>
              </a:path>
            </a:pathLst>
          </a:custGeom>
          <a:blipFill rotWithShape="1">
            <a:blip r:embed="rId3">
              <a:alphaModFix/>
            </a:blip>
            <a:stretch>
              <a:fillRect/>
            </a:stretch>
          </a:blipFill>
          <a:ln>
            <a:noFill/>
          </a:ln>
        </p:spPr>
        <p:txBody>
          <a:bodyPr/>
          <a:lstStyle/>
          <a:p>
            <a:endParaRPr lang="es-MX"/>
          </a:p>
        </p:txBody>
      </p:sp>
      <p:sp>
        <p:nvSpPr>
          <p:cNvPr id="449" name="Google Shape;449;p14"/>
          <p:cNvSpPr txBox="1"/>
          <p:nvPr/>
        </p:nvSpPr>
        <p:spPr>
          <a:xfrm>
            <a:off x="2011609" y="1974989"/>
            <a:ext cx="14264783" cy="5990294"/>
          </a:xfrm>
          <a:prstGeom prst="rect">
            <a:avLst/>
          </a:prstGeom>
          <a:noFill/>
          <a:ln>
            <a:noFill/>
          </a:ln>
        </p:spPr>
        <p:txBody>
          <a:bodyPr spcFirstLastPara="1" wrap="square" lIns="0" tIns="0" rIns="0" bIns="0" anchor="t" anchorCtr="0">
            <a:spAutoFit/>
          </a:bodyPr>
          <a:lstStyle/>
          <a:p>
            <a:pPr marL="0" marR="0" lvl="0" indent="0" algn="ctr" rtl="0">
              <a:lnSpc>
                <a:spcPct val="138004"/>
              </a:lnSpc>
              <a:spcBef>
                <a:spcPts val="0"/>
              </a:spcBef>
              <a:spcAft>
                <a:spcPts val="0"/>
              </a:spcAft>
              <a:buNone/>
            </a:pPr>
            <a:r>
              <a:rPr lang="en-US" sz="4289">
                <a:solidFill>
                  <a:srgbClr val="004D4C"/>
                </a:solidFill>
                <a:latin typeface="Arial"/>
                <a:ea typeface="Arial"/>
                <a:cs typeface="Arial"/>
                <a:sym typeface="Arial"/>
              </a:rPr>
              <a:t>Lo transcendental es dar sentido a la vida más allá de las variadas diferencias culturales y sus formas de inteligencia social en sus hogares y escenarios de vida, hablar de inteligencia social conlleva a la comunicación humana, “[…] el elemento básico del estudio de la comunicación ya no es el mensaje, sino el comportamiento total.”</a:t>
            </a:r>
            <a:endParaRPr/>
          </a:p>
        </p:txBody>
      </p:sp>
      <p:sp>
        <p:nvSpPr>
          <p:cNvPr id="450" name="Google Shape;450;p14"/>
          <p:cNvSpPr txBox="1"/>
          <p:nvPr/>
        </p:nvSpPr>
        <p:spPr>
          <a:xfrm>
            <a:off x="10655511" y="8272612"/>
            <a:ext cx="5776155" cy="858067"/>
          </a:xfrm>
          <a:prstGeom prst="rect">
            <a:avLst/>
          </a:prstGeom>
          <a:noFill/>
          <a:ln>
            <a:noFill/>
          </a:ln>
        </p:spPr>
        <p:txBody>
          <a:bodyPr spcFirstLastPara="1" wrap="square" lIns="0" tIns="0" rIns="0" bIns="0" anchor="t" anchorCtr="0">
            <a:spAutoFit/>
          </a:bodyPr>
          <a:lstStyle/>
          <a:p>
            <a:pPr marL="0" marR="0" lvl="0" indent="0" algn="ctr" rtl="0">
              <a:lnSpc>
                <a:spcPct val="137987"/>
              </a:lnSpc>
              <a:spcBef>
                <a:spcPts val="0"/>
              </a:spcBef>
              <a:spcAft>
                <a:spcPts val="0"/>
              </a:spcAft>
              <a:buNone/>
            </a:pPr>
            <a:r>
              <a:rPr lang="en-US" sz="2464" b="1">
                <a:solidFill>
                  <a:srgbClr val="004D4C"/>
                </a:solidFill>
                <a:latin typeface="Arial"/>
                <a:ea typeface="Arial"/>
                <a:cs typeface="Arial"/>
                <a:sym typeface="Arial"/>
              </a:rPr>
              <a:t>MUCCHIELLO, 1998, CITADO POR LEDESMA, 2014.</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59" name="Google Shape;459;p15"/>
          <p:cNvSpPr txBox="1"/>
          <p:nvPr/>
        </p:nvSpPr>
        <p:spPr>
          <a:xfrm>
            <a:off x="3924666" y="1148565"/>
            <a:ext cx="10438668" cy="1015800"/>
          </a:xfrm>
          <a:prstGeom prst="rect">
            <a:avLst/>
          </a:prstGeom>
          <a:noFill/>
          <a:ln>
            <a:noFill/>
          </a:ln>
        </p:spPr>
        <p:txBody>
          <a:bodyPr spcFirstLastPara="1" wrap="square" lIns="0" tIns="0" rIns="0" bIns="0" anchor="t" anchorCtr="0">
            <a:spAutoFit/>
          </a:bodyPr>
          <a:lstStyle/>
          <a:p>
            <a:pPr marL="0" marR="0" lvl="0" indent="0" algn="ctr" rtl="0">
              <a:lnSpc>
                <a:spcPct val="138010"/>
              </a:lnSpc>
              <a:spcBef>
                <a:spcPts val="0"/>
              </a:spcBef>
              <a:spcAft>
                <a:spcPts val="0"/>
              </a:spcAft>
              <a:buNone/>
            </a:pPr>
            <a:r>
              <a:rPr lang="en-US" sz="5980">
                <a:solidFill>
                  <a:srgbClr val="004D4C"/>
                </a:solidFill>
                <a:latin typeface="Arial"/>
                <a:ea typeface="Arial"/>
                <a:cs typeface="Arial"/>
                <a:sym typeface="Arial"/>
              </a:rPr>
              <a:t>REFERENCIAS</a:t>
            </a:r>
            <a:endParaRPr/>
          </a:p>
        </p:txBody>
      </p:sp>
      <p:sp>
        <p:nvSpPr>
          <p:cNvPr id="460" name="Google Shape;460;p15"/>
          <p:cNvSpPr txBox="1"/>
          <p:nvPr/>
        </p:nvSpPr>
        <p:spPr>
          <a:xfrm>
            <a:off x="1280933" y="2640118"/>
            <a:ext cx="15726135" cy="6369050"/>
          </a:xfrm>
          <a:prstGeom prst="rect">
            <a:avLst/>
          </a:prstGeom>
          <a:noFill/>
          <a:ln>
            <a:noFill/>
          </a:ln>
        </p:spPr>
        <p:txBody>
          <a:bodyPr spcFirstLastPara="1" wrap="square" lIns="0" tIns="0" rIns="0" bIns="0" anchor="t" anchorCtr="0">
            <a:spAutoFit/>
          </a:bodyPr>
          <a:lstStyle/>
          <a:p>
            <a:pPr marL="0" marR="0" lvl="0" indent="0" algn="l" rtl="0">
              <a:lnSpc>
                <a:spcPct val="130011"/>
              </a:lnSpc>
              <a:spcBef>
                <a:spcPts val="0"/>
              </a:spcBef>
              <a:spcAft>
                <a:spcPts val="0"/>
              </a:spcAft>
              <a:buNone/>
            </a:pPr>
            <a:r>
              <a:rPr lang="en-US" sz="2499">
                <a:solidFill>
                  <a:srgbClr val="004D4C"/>
                </a:solidFill>
                <a:latin typeface="Arial"/>
                <a:ea typeface="Arial"/>
                <a:cs typeface="Arial"/>
                <a:sym typeface="Arial"/>
              </a:rPr>
              <a:t>Álvarez, A., &amp; Del Río, P. (1990). Educación y desarrollo: la teoría de Vigotsky y la zona de desarrollo próximo. </a:t>
            </a:r>
            <a:r>
              <a:rPr lang="en-US" sz="2499" i="1">
                <a:solidFill>
                  <a:srgbClr val="004D4C"/>
                </a:solidFill>
                <a:latin typeface="Arial"/>
                <a:ea typeface="Arial"/>
                <a:cs typeface="Arial"/>
                <a:sym typeface="Arial"/>
              </a:rPr>
              <a:t>Desarrollo psicológico y educación, 2 , 93-120.</a:t>
            </a:r>
            <a:endParaRPr/>
          </a:p>
          <a:p>
            <a:pPr marL="0" marR="0" lvl="0" indent="0" algn="l" rtl="0">
              <a:lnSpc>
                <a:spcPct val="72789"/>
              </a:lnSpc>
              <a:spcBef>
                <a:spcPts val="0"/>
              </a:spcBef>
              <a:spcAft>
                <a:spcPts val="0"/>
              </a:spcAft>
              <a:buNone/>
            </a:pPr>
            <a:endParaRPr sz="2499" i="1">
              <a:solidFill>
                <a:srgbClr val="004D4C"/>
              </a:solidFill>
              <a:latin typeface="Arial"/>
              <a:ea typeface="Arial"/>
              <a:cs typeface="Arial"/>
              <a:sym typeface="Arial"/>
            </a:endParaRPr>
          </a:p>
          <a:p>
            <a:pPr marL="0" marR="0" lvl="0" indent="0" algn="l" rtl="0">
              <a:lnSpc>
                <a:spcPct val="130011"/>
              </a:lnSpc>
              <a:spcBef>
                <a:spcPts val="0"/>
              </a:spcBef>
              <a:spcAft>
                <a:spcPts val="0"/>
              </a:spcAft>
              <a:buNone/>
            </a:pPr>
            <a:r>
              <a:rPr lang="en-US" sz="2499">
                <a:solidFill>
                  <a:srgbClr val="004D4C"/>
                </a:solidFill>
                <a:latin typeface="Arial"/>
                <a:ea typeface="Arial"/>
                <a:cs typeface="Arial"/>
                <a:sym typeface="Arial"/>
              </a:rPr>
              <a:t>Bertrand Regader. (2015, mayo 31). La Teoría Sociocultural de Lev Vygotsky. </a:t>
            </a:r>
            <a:r>
              <a:rPr lang="en-US" sz="2499" i="1">
                <a:solidFill>
                  <a:srgbClr val="004D4C"/>
                </a:solidFill>
                <a:latin typeface="Arial"/>
                <a:ea typeface="Arial"/>
                <a:cs typeface="Arial"/>
                <a:sym typeface="Arial"/>
              </a:rPr>
              <a:t>Portal Psicología y Mente. </a:t>
            </a:r>
            <a:r>
              <a:rPr lang="en-US" sz="2499">
                <a:solidFill>
                  <a:srgbClr val="004D4C"/>
                </a:solidFill>
                <a:latin typeface="Arial"/>
                <a:ea typeface="Arial"/>
                <a:cs typeface="Arial"/>
                <a:sym typeface="Arial"/>
              </a:rPr>
              <a:t>https://psicologiaymente.com/desarrollo/teoria-sociocultural-lev-vygotsky</a:t>
            </a:r>
            <a:endParaRPr/>
          </a:p>
          <a:p>
            <a:pPr marL="0" marR="0" lvl="0" indent="0" algn="l" rtl="0">
              <a:lnSpc>
                <a:spcPct val="130011"/>
              </a:lnSpc>
              <a:spcBef>
                <a:spcPts val="0"/>
              </a:spcBef>
              <a:spcAft>
                <a:spcPts val="0"/>
              </a:spcAft>
              <a:buNone/>
            </a:pPr>
            <a:endParaRPr sz="2499">
              <a:solidFill>
                <a:srgbClr val="004D4C"/>
              </a:solidFill>
              <a:latin typeface="Arial"/>
              <a:ea typeface="Arial"/>
              <a:cs typeface="Arial"/>
              <a:sym typeface="Arial"/>
            </a:endParaRPr>
          </a:p>
          <a:p>
            <a:pPr marL="0" marR="0" lvl="0" indent="0" algn="l" rtl="0">
              <a:lnSpc>
                <a:spcPct val="130011"/>
              </a:lnSpc>
              <a:spcBef>
                <a:spcPts val="0"/>
              </a:spcBef>
              <a:spcAft>
                <a:spcPts val="0"/>
              </a:spcAft>
              <a:buNone/>
            </a:pPr>
            <a:r>
              <a:rPr lang="en-US" sz="2499">
                <a:solidFill>
                  <a:srgbClr val="004D4C"/>
                </a:solidFill>
                <a:latin typeface="Arial"/>
                <a:ea typeface="Arial"/>
                <a:cs typeface="Arial"/>
                <a:sym typeface="Arial"/>
              </a:rPr>
              <a:t>Casabonne, C., &amp; Droguett, Z. (2014). La relación entre lenguaje, desarrollo y aprendizaje desde la teoría sociohistórica de Vygotsky. Trabajo de investigación. En prensa. Recuperado de https://www. aacademica. org/ccisternascasabonne/3. pdf.</a:t>
            </a:r>
            <a:endParaRPr/>
          </a:p>
          <a:p>
            <a:pPr marL="0" marR="0" lvl="0" indent="0" algn="l" rtl="0">
              <a:lnSpc>
                <a:spcPct val="130011"/>
              </a:lnSpc>
              <a:spcBef>
                <a:spcPts val="0"/>
              </a:spcBef>
              <a:spcAft>
                <a:spcPts val="0"/>
              </a:spcAft>
              <a:buNone/>
            </a:pPr>
            <a:endParaRPr sz="2499">
              <a:solidFill>
                <a:srgbClr val="004D4C"/>
              </a:solidFill>
              <a:latin typeface="Arial"/>
              <a:ea typeface="Arial"/>
              <a:cs typeface="Arial"/>
              <a:sym typeface="Arial"/>
            </a:endParaRPr>
          </a:p>
          <a:p>
            <a:pPr marL="0" marR="0" lvl="0" indent="0" algn="l" rtl="0">
              <a:lnSpc>
                <a:spcPct val="130011"/>
              </a:lnSpc>
              <a:spcBef>
                <a:spcPts val="0"/>
              </a:spcBef>
              <a:spcAft>
                <a:spcPts val="0"/>
              </a:spcAft>
              <a:buNone/>
            </a:pPr>
            <a:r>
              <a:rPr lang="en-US" sz="2499">
                <a:solidFill>
                  <a:srgbClr val="004D4C"/>
                </a:solidFill>
                <a:latin typeface="Arial"/>
                <a:ea typeface="Arial"/>
                <a:cs typeface="Arial"/>
                <a:sym typeface="Arial"/>
              </a:rPr>
              <a:t>Cole, M., Scribner, S., Souberman, E., Vera, J. S. (2009). El desarrollo de los procesos psicológicos superiores. </a:t>
            </a:r>
            <a:endParaRPr/>
          </a:p>
          <a:p>
            <a:pPr marL="0" marR="0" lvl="0" indent="0" algn="l" rtl="0">
              <a:lnSpc>
                <a:spcPct val="130011"/>
              </a:lnSpc>
              <a:spcBef>
                <a:spcPts val="0"/>
              </a:spcBef>
              <a:spcAft>
                <a:spcPts val="0"/>
              </a:spcAft>
              <a:buNone/>
            </a:pPr>
            <a:endParaRPr sz="2499">
              <a:solidFill>
                <a:srgbClr val="004D4C"/>
              </a:solidFill>
              <a:latin typeface="Arial"/>
              <a:ea typeface="Arial"/>
              <a:cs typeface="Arial"/>
              <a:sym typeface="Arial"/>
            </a:endParaRPr>
          </a:p>
          <a:p>
            <a:pPr marL="0" marR="0" lvl="0" indent="0" algn="l" rtl="0">
              <a:lnSpc>
                <a:spcPct val="130011"/>
              </a:lnSpc>
              <a:spcBef>
                <a:spcPts val="0"/>
              </a:spcBef>
              <a:spcAft>
                <a:spcPts val="0"/>
              </a:spcAft>
              <a:buNone/>
            </a:pPr>
            <a:r>
              <a:rPr lang="en-US" sz="2499">
                <a:solidFill>
                  <a:srgbClr val="004D4C"/>
                </a:solidFill>
                <a:latin typeface="Arial"/>
                <a:ea typeface="Arial"/>
                <a:cs typeface="Arial"/>
                <a:sym typeface="Arial"/>
              </a:rPr>
              <a:t>García, J. G. (2020). El constructivismo en la educación y el aporte de la teoría sociocultural de Vygotsky para comprender la construcción del conocimiento en el ser humano. </a:t>
            </a:r>
            <a:r>
              <a:rPr lang="en-US" sz="2499" i="1">
                <a:solidFill>
                  <a:srgbClr val="004D4C"/>
                </a:solidFill>
                <a:latin typeface="Arial"/>
                <a:ea typeface="Arial"/>
                <a:cs typeface="Arial"/>
                <a:sym typeface="Arial"/>
              </a:rPr>
              <a:t>Dilemas contemporáneos: Educación, política y valores.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sp>
        <p:nvSpPr>
          <p:cNvPr id="469" name="Google Shape;469;p16"/>
          <p:cNvSpPr txBox="1"/>
          <p:nvPr/>
        </p:nvSpPr>
        <p:spPr>
          <a:xfrm>
            <a:off x="3924666" y="1411306"/>
            <a:ext cx="10438668" cy="1015800"/>
          </a:xfrm>
          <a:prstGeom prst="rect">
            <a:avLst/>
          </a:prstGeom>
          <a:noFill/>
          <a:ln>
            <a:noFill/>
          </a:ln>
        </p:spPr>
        <p:txBody>
          <a:bodyPr spcFirstLastPara="1" wrap="square" lIns="0" tIns="0" rIns="0" bIns="0" anchor="t" anchorCtr="0">
            <a:spAutoFit/>
          </a:bodyPr>
          <a:lstStyle/>
          <a:p>
            <a:pPr marL="0" marR="0" lvl="0" indent="0" algn="ctr" rtl="0">
              <a:lnSpc>
                <a:spcPct val="138010"/>
              </a:lnSpc>
              <a:spcBef>
                <a:spcPts val="0"/>
              </a:spcBef>
              <a:spcAft>
                <a:spcPts val="0"/>
              </a:spcAft>
              <a:buNone/>
            </a:pPr>
            <a:r>
              <a:rPr lang="en-US" sz="5980">
                <a:solidFill>
                  <a:srgbClr val="004D4C"/>
                </a:solidFill>
                <a:latin typeface="Arial"/>
                <a:ea typeface="Arial"/>
                <a:cs typeface="Arial"/>
                <a:sym typeface="Arial"/>
              </a:rPr>
              <a:t>REFERENCIAS</a:t>
            </a:r>
            <a:endParaRPr/>
          </a:p>
        </p:txBody>
      </p:sp>
      <p:sp>
        <p:nvSpPr>
          <p:cNvPr id="470" name="Google Shape;470;p16"/>
          <p:cNvSpPr txBox="1"/>
          <p:nvPr/>
        </p:nvSpPr>
        <p:spPr>
          <a:xfrm>
            <a:off x="1028700" y="3061335"/>
            <a:ext cx="15726135" cy="2082165"/>
          </a:xfrm>
          <a:prstGeom prst="rect">
            <a:avLst/>
          </a:prstGeom>
          <a:noFill/>
          <a:ln>
            <a:noFill/>
          </a:ln>
        </p:spPr>
        <p:txBody>
          <a:bodyPr spcFirstLastPara="1" wrap="square" lIns="0" tIns="0" rIns="0" bIns="0" anchor="t" anchorCtr="0">
            <a:spAutoFit/>
          </a:bodyPr>
          <a:lstStyle/>
          <a:p>
            <a:pPr marL="0" marR="0" lvl="0" indent="0" algn="l" rtl="0">
              <a:lnSpc>
                <a:spcPct val="130011"/>
              </a:lnSpc>
              <a:spcBef>
                <a:spcPts val="0"/>
              </a:spcBef>
              <a:spcAft>
                <a:spcPts val="0"/>
              </a:spcAft>
              <a:buNone/>
            </a:pPr>
            <a:r>
              <a:rPr lang="en-US" sz="2499">
                <a:solidFill>
                  <a:srgbClr val="004D4C"/>
                </a:solidFill>
                <a:latin typeface="Arial"/>
                <a:ea typeface="Arial"/>
                <a:cs typeface="Arial"/>
                <a:sym typeface="Arial"/>
              </a:rPr>
              <a:t>Ledesma, M. A. (2014). Análisis de la Teoría de VYGOTSKY para la Reconstrucción de la Inteligencia Social. </a:t>
            </a:r>
            <a:endParaRPr/>
          </a:p>
          <a:p>
            <a:pPr marL="0" marR="0" lvl="0" indent="0" algn="l" rtl="0">
              <a:lnSpc>
                <a:spcPct val="130011"/>
              </a:lnSpc>
              <a:spcBef>
                <a:spcPts val="0"/>
              </a:spcBef>
              <a:spcAft>
                <a:spcPts val="0"/>
              </a:spcAft>
              <a:buNone/>
            </a:pPr>
            <a:endParaRPr sz="2499">
              <a:solidFill>
                <a:srgbClr val="004D4C"/>
              </a:solidFill>
              <a:latin typeface="Arial"/>
              <a:ea typeface="Arial"/>
              <a:cs typeface="Arial"/>
              <a:sym typeface="Arial"/>
            </a:endParaRPr>
          </a:p>
          <a:p>
            <a:pPr marL="0" marR="0" lvl="0" indent="0" algn="l" rtl="0">
              <a:lnSpc>
                <a:spcPct val="130011"/>
              </a:lnSpc>
              <a:spcBef>
                <a:spcPts val="0"/>
              </a:spcBef>
              <a:spcAft>
                <a:spcPts val="0"/>
              </a:spcAft>
              <a:buNone/>
            </a:pPr>
            <a:r>
              <a:rPr lang="en-US" sz="2599">
                <a:solidFill>
                  <a:srgbClr val="004D4C"/>
                </a:solidFill>
                <a:latin typeface="Arial"/>
                <a:ea typeface="Arial"/>
                <a:cs typeface="Arial"/>
                <a:sym typeface="Arial"/>
              </a:rPr>
              <a:t>Salas, A. L. C. (2001). Implicaciones educativas de la teoría sociocultural de Vigotsky. </a:t>
            </a:r>
            <a:r>
              <a:rPr lang="en-US" sz="2599" i="1">
                <a:solidFill>
                  <a:srgbClr val="004D4C"/>
                </a:solidFill>
                <a:latin typeface="Arial"/>
                <a:ea typeface="Arial"/>
                <a:cs typeface="Arial"/>
                <a:sym typeface="Arial"/>
              </a:rPr>
              <a:t>Revista educación</a:t>
            </a:r>
            <a:r>
              <a:rPr lang="en-US" sz="2599">
                <a:solidFill>
                  <a:srgbClr val="004D4C"/>
                </a:solidFill>
                <a:latin typeface="Arial"/>
                <a:ea typeface="Arial"/>
                <a:cs typeface="Arial"/>
                <a:sym typeface="Arial"/>
              </a:rPr>
              <a:t>, 25(2), 59-65.</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17"/>
          <p:cNvSpPr/>
          <p:nvPr/>
        </p:nvSpPr>
        <p:spPr>
          <a:xfrm>
            <a:off x="0" y="0"/>
            <a:ext cx="18288000" cy="10287000"/>
          </a:xfrm>
          <a:custGeom>
            <a:avLst/>
            <a:gdLst/>
            <a:ahLst/>
            <a:cxnLst/>
            <a:rect l="l" t="t" r="r" b="b"/>
            <a:pathLst>
              <a:path w="18288000" h="10287000" extrusionOk="0">
                <a:moveTo>
                  <a:pt x="0" y="0"/>
                </a:moveTo>
                <a:lnTo>
                  <a:pt x="18288000" y="0"/>
                </a:lnTo>
                <a:lnTo>
                  <a:pt x="18288000" y="10287000"/>
                </a:lnTo>
                <a:lnTo>
                  <a:pt x="0" y="10287000"/>
                </a:lnTo>
                <a:lnTo>
                  <a:pt x="0" y="0"/>
                </a:lnTo>
                <a:close/>
              </a:path>
            </a:pathLst>
          </a:custGeom>
          <a:blipFill rotWithShape="1">
            <a:blip r:embed="rId3">
              <a:alphaModFix/>
            </a:blip>
            <a:stretch>
              <a:fillRect t="-9276" b="-9275"/>
            </a:stretch>
          </a:blipFill>
          <a:ln>
            <a:noFill/>
          </a:ln>
        </p:spPr>
        <p:txBody>
          <a:bodyPr/>
          <a:lstStyle/>
          <a:p>
            <a:endParaRPr lang="es-MX"/>
          </a:p>
        </p:txBody>
      </p:sp>
      <p:grpSp>
        <p:nvGrpSpPr>
          <p:cNvPr id="480" name="Google Shape;480;p17"/>
          <p:cNvGrpSpPr/>
          <p:nvPr/>
        </p:nvGrpSpPr>
        <p:grpSpPr>
          <a:xfrm>
            <a:off x="5158032" y="1547332"/>
            <a:ext cx="7971935" cy="7042610"/>
            <a:chOff x="0" y="-19050"/>
            <a:chExt cx="1014292" cy="896051"/>
          </a:xfrm>
        </p:grpSpPr>
        <p:sp>
          <p:nvSpPr>
            <p:cNvPr id="481" name="Google Shape;481;p17"/>
            <p:cNvSpPr/>
            <p:nvPr/>
          </p:nvSpPr>
          <p:spPr>
            <a:xfrm>
              <a:off x="0" y="0"/>
              <a:ext cx="1014292" cy="877001"/>
            </a:xfrm>
            <a:custGeom>
              <a:avLst/>
              <a:gdLst/>
              <a:ahLst/>
              <a:cxnLst/>
              <a:rect l="l" t="t" r="r" b="b"/>
              <a:pathLst>
                <a:path w="1014292" h="877001" extrusionOk="0">
                  <a:moveTo>
                    <a:pt x="0" y="0"/>
                  </a:moveTo>
                  <a:lnTo>
                    <a:pt x="1014292" y="0"/>
                  </a:lnTo>
                  <a:lnTo>
                    <a:pt x="1014292" y="877001"/>
                  </a:lnTo>
                  <a:lnTo>
                    <a:pt x="0" y="877001"/>
                  </a:lnTo>
                  <a:close/>
                </a:path>
              </a:pathLst>
            </a:custGeom>
            <a:solidFill>
              <a:srgbClr val="004D4C">
                <a:alpha val="82352"/>
              </a:srgbClr>
            </a:solidFill>
            <a:ln>
              <a:noFill/>
            </a:ln>
          </p:spPr>
          <p:txBody>
            <a:bodyPr/>
            <a:lstStyle/>
            <a:p>
              <a:endParaRPr lang="es-MX"/>
            </a:p>
          </p:txBody>
        </p:sp>
        <p:sp>
          <p:nvSpPr>
            <p:cNvPr id="482" name="Google Shape;482;p17"/>
            <p:cNvSpPr txBox="1"/>
            <p:nvPr/>
          </p:nvSpPr>
          <p:spPr>
            <a:xfrm>
              <a:off x="0" y="-19050"/>
              <a:ext cx="1014292" cy="896051"/>
            </a:xfrm>
            <a:prstGeom prst="rect">
              <a:avLst/>
            </a:prstGeom>
            <a:noFill/>
            <a:ln>
              <a:noFill/>
            </a:ln>
          </p:spPr>
          <p:txBody>
            <a:bodyPr spcFirstLastPara="1" wrap="square" lIns="50800" tIns="50800" rIns="50800" bIns="50800" anchor="ctr" anchorCtr="0">
              <a:noAutofit/>
            </a:bodyPr>
            <a:lstStyle/>
            <a:p>
              <a:pPr marL="0" marR="0" lvl="0" indent="0" algn="ctr" rtl="0">
                <a:lnSpc>
                  <a:spcPct val="158833"/>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483" name="Google Shape;483;p17"/>
          <p:cNvGrpSpPr/>
          <p:nvPr/>
        </p:nvGrpSpPr>
        <p:grpSpPr>
          <a:xfrm>
            <a:off x="5601670" y="1509809"/>
            <a:ext cx="7084660" cy="6675511"/>
            <a:chOff x="0" y="-114300"/>
            <a:chExt cx="1368163" cy="1289150"/>
          </a:xfrm>
        </p:grpSpPr>
        <p:sp>
          <p:nvSpPr>
            <p:cNvPr id="484" name="Google Shape;484;p17"/>
            <p:cNvSpPr/>
            <p:nvPr/>
          </p:nvSpPr>
          <p:spPr>
            <a:xfrm>
              <a:off x="0" y="0"/>
              <a:ext cx="1368163" cy="1174850"/>
            </a:xfrm>
            <a:custGeom>
              <a:avLst/>
              <a:gdLst/>
              <a:ahLst/>
              <a:cxnLst/>
              <a:rect l="l" t="t" r="r" b="b"/>
              <a:pathLst>
                <a:path w="1368163" h="1174850" extrusionOk="0">
                  <a:moveTo>
                    <a:pt x="0" y="0"/>
                  </a:moveTo>
                  <a:lnTo>
                    <a:pt x="1368163" y="0"/>
                  </a:lnTo>
                  <a:lnTo>
                    <a:pt x="1368163" y="1174850"/>
                  </a:lnTo>
                  <a:lnTo>
                    <a:pt x="0" y="1174850"/>
                  </a:lnTo>
                  <a:close/>
                </a:path>
              </a:pathLst>
            </a:custGeom>
            <a:solidFill>
              <a:srgbClr val="000000">
                <a:alpha val="0"/>
              </a:srgbClr>
            </a:solidFill>
            <a:ln w="57150" cap="sq" cmpd="sng">
              <a:solidFill>
                <a:srgbClr val="FFFFFF"/>
              </a:solidFill>
              <a:prstDash val="solid"/>
              <a:miter lim="8000"/>
              <a:headEnd type="none" w="sm" len="sm"/>
              <a:tailEnd type="none" w="sm" len="sm"/>
            </a:ln>
          </p:spPr>
          <p:txBody>
            <a:bodyPr/>
            <a:lstStyle/>
            <a:p>
              <a:endParaRPr lang="es-MX"/>
            </a:p>
          </p:txBody>
        </p:sp>
        <p:sp>
          <p:nvSpPr>
            <p:cNvPr id="485" name="Google Shape;485;p17"/>
            <p:cNvSpPr txBox="1"/>
            <p:nvPr/>
          </p:nvSpPr>
          <p:spPr>
            <a:xfrm>
              <a:off x="0" y="-114300"/>
              <a:ext cx="1368163" cy="1289150"/>
            </a:xfrm>
            <a:prstGeom prst="rect">
              <a:avLst/>
            </a:prstGeom>
            <a:noFill/>
            <a:ln>
              <a:noFill/>
            </a:ln>
          </p:spPr>
          <p:txBody>
            <a:bodyPr spcFirstLastPara="1" wrap="square" lIns="0" tIns="0" rIns="0" bIns="0" anchor="ctr" anchorCtr="0">
              <a:noAutofit/>
            </a:bodyPr>
            <a:lstStyle/>
            <a:p>
              <a:pPr marL="0" marR="0" lvl="0" indent="0" algn="ctr" rtl="0">
                <a:lnSpc>
                  <a:spcPct val="472888"/>
                </a:lnSpc>
                <a:spcBef>
                  <a:spcPts val="0"/>
                </a:spcBef>
                <a:spcAft>
                  <a:spcPts val="0"/>
                </a:spcAft>
                <a:buNone/>
              </a:pPr>
              <a:endParaRPr sz="1800">
                <a:solidFill>
                  <a:schemeClr val="dk1"/>
                </a:solidFill>
                <a:latin typeface="Calibri"/>
                <a:ea typeface="Calibri"/>
                <a:cs typeface="Calibri"/>
                <a:sym typeface="Calibri"/>
              </a:endParaRPr>
            </a:p>
          </p:txBody>
        </p:sp>
      </p:grpSp>
      <p:sp>
        <p:nvSpPr>
          <p:cNvPr id="486" name="Google Shape;486;p17"/>
          <p:cNvSpPr txBox="1"/>
          <p:nvPr/>
        </p:nvSpPr>
        <p:spPr>
          <a:xfrm>
            <a:off x="6007044" y="4157044"/>
            <a:ext cx="6273912" cy="1368009"/>
          </a:xfrm>
          <a:prstGeom prst="rect">
            <a:avLst/>
          </a:prstGeom>
          <a:noFill/>
          <a:ln>
            <a:noFill/>
          </a:ln>
        </p:spPr>
        <p:txBody>
          <a:bodyPr spcFirstLastPara="1" wrap="square" lIns="0" tIns="0" rIns="0" bIns="0" anchor="t" anchorCtr="0">
            <a:spAutoFit/>
          </a:bodyPr>
          <a:lstStyle/>
          <a:p>
            <a:pPr marL="0" marR="0" lvl="0" indent="0" algn="ctr" rtl="0">
              <a:lnSpc>
                <a:spcPct val="138004"/>
              </a:lnSpc>
              <a:spcBef>
                <a:spcPts val="0"/>
              </a:spcBef>
              <a:spcAft>
                <a:spcPts val="0"/>
              </a:spcAft>
              <a:buNone/>
            </a:pPr>
            <a:r>
              <a:rPr lang="en-US" sz="8099" b="1">
                <a:solidFill>
                  <a:srgbClr val="D8B327"/>
                </a:solidFill>
                <a:latin typeface="Arial"/>
                <a:ea typeface="Arial"/>
                <a:cs typeface="Arial"/>
                <a:sym typeface="Arial"/>
              </a:rPr>
              <a:t>¡GRACIAS!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
          <p:cNvSpPr/>
          <p:nvPr/>
        </p:nvSpPr>
        <p:spPr>
          <a:xfrm>
            <a:off x="9397354" y="5495977"/>
            <a:ext cx="3648136" cy="3646941"/>
          </a:xfrm>
          <a:custGeom>
            <a:avLst/>
            <a:gdLst/>
            <a:ahLst/>
            <a:cxnLst/>
            <a:rect l="l" t="t" r="r" b="b"/>
            <a:pathLst>
              <a:path w="4262882" h="4261485" extrusionOk="0">
                <a:moveTo>
                  <a:pt x="1699387" y="28829"/>
                </a:moveTo>
                <a:cubicBezTo>
                  <a:pt x="28829" y="1698879"/>
                  <a:pt x="28829" y="1698879"/>
                  <a:pt x="28829" y="1698879"/>
                </a:cubicBezTo>
                <a:cubicBezTo>
                  <a:pt x="0" y="1727708"/>
                  <a:pt x="0" y="1785239"/>
                  <a:pt x="28829" y="1814068"/>
                </a:cubicBezTo>
                <a:cubicBezTo>
                  <a:pt x="2477135" y="4232656"/>
                  <a:pt x="2477135" y="4232656"/>
                  <a:pt x="2477135" y="4232656"/>
                </a:cubicBezTo>
                <a:cubicBezTo>
                  <a:pt x="2505964" y="4261485"/>
                  <a:pt x="2534793" y="4261485"/>
                  <a:pt x="2563495" y="4232656"/>
                </a:cubicBezTo>
                <a:cubicBezTo>
                  <a:pt x="4262882" y="2562606"/>
                  <a:pt x="4262882" y="2562606"/>
                  <a:pt x="4262882" y="2562606"/>
                </a:cubicBezTo>
                <a:cubicBezTo>
                  <a:pt x="4262882" y="2562606"/>
                  <a:pt x="4262882" y="2533777"/>
                  <a:pt x="4262882" y="2505075"/>
                </a:cubicBezTo>
                <a:cubicBezTo>
                  <a:pt x="4262882" y="86360"/>
                  <a:pt x="4262882" y="86360"/>
                  <a:pt x="4262882" y="86360"/>
                </a:cubicBezTo>
                <a:cubicBezTo>
                  <a:pt x="4262882" y="28829"/>
                  <a:pt x="4234053" y="0"/>
                  <a:pt x="4205224" y="0"/>
                </a:cubicBezTo>
                <a:cubicBezTo>
                  <a:pt x="1757045" y="0"/>
                  <a:pt x="1757045" y="0"/>
                  <a:pt x="1757045" y="0"/>
                </a:cubicBezTo>
                <a:cubicBezTo>
                  <a:pt x="1728216" y="0"/>
                  <a:pt x="1728216" y="0"/>
                  <a:pt x="1699387" y="28829"/>
                </a:cubicBezTo>
                <a:close/>
              </a:path>
            </a:pathLst>
          </a:custGeom>
          <a:solidFill>
            <a:srgbClr val="004D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a:off x="13537318" y="5495977"/>
            <a:ext cx="3722042" cy="3646941"/>
          </a:xfrm>
          <a:custGeom>
            <a:avLst/>
            <a:gdLst/>
            <a:ahLst/>
            <a:cxnLst/>
            <a:rect l="l" t="t" r="r" b="b"/>
            <a:pathLst>
              <a:path w="4349242" h="4261485" extrusionOk="0">
                <a:moveTo>
                  <a:pt x="28829" y="28829"/>
                </a:moveTo>
                <a:cubicBezTo>
                  <a:pt x="0" y="28829"/>
                  <a:pt x="0" y="57531"/>
                  <a:pt x="0" y="86360"/>
                </a:cubicBezTo>
                <a:cubicBezTo>
                  <a:pt x="0" y="2447417"/>
                  <a:pt x="0" y="2447417"/>
                  <a:pt x="0" y="2447417"/>
                </a:cubicBezTo>
                <a:cubicBezTo>
                  <a:pt x="0" y="2447417"/>
                  <a:pt x="0" y="2476246"/>
                  <a:pt x="28829" y="2476246"/>
                </a:cubicBezTo>
                <a:cubicBezTo>
                  <a:pt x="1785747" y="4232656"/>
                  <a:pt x="1785747" y="4232656"/>
                  <a:pt x="1785747" y="4232656"/>
                </a:cubicBezTo>
                <a:cubicBezTo>
                  <a:pt x="1814576" y="4261485"/>
                  <a:pt x="1843405" y="4261485"/>
                  <a:pt x="1872107" y="4232656"/>
                </a:cubicBezTo>
                <a:cubicBezTo>
                  <a:pt x="4320413" y="1813941"/>
                  <a:pt x="4320413" y="1813941"/>
                  <a:pt x="4320413" y="1813941"/>
                </a:cubicBezTo>
                <a:cubicBezTo>
                  <a:pt x="4349242" y="1785112"/>
                  <a:pt x="4349242" y="1727581"/>
                  <a:pt x="4320413" y="1698752"/>
                </a:cubicBezTo>
                <a:cubicBezTo>
                  <a:pt x="2649855" y="28829"/>
                  <a:pt x="2649855" y="28829"/>
                  <a:pt x="2649855" y="28829"/>
                </a:cubicBezTo>
                <a:cubicBezTo>
                  <a:pt x="2621026" y="0"/>
                  <a:pt x="2621026" y="0"/>
                  <a:pt x="2592197" y="0"/>
                </a:cubicBezTo>
                <a:cubicBezTo>
                  <a:pt x="57658" y="0"/>
                  <a:pt x="57658" y="0"/>
                  <a:pt x="57658" y="0"/>
                </a:cubicBezTo>
                <a:cubicBezTo>
                  <a:pt x="57658" y="0"/>
                  <a:pt x="28829" y="0"/>
                  <a:pt x="28829" y="28829"/>
                </a:cubicBezTo>
                <a:close/>
              </a:path>
            </a:pathLst>
          </a:custGeom>
          <a:solidFill>
            <a:srgbClr val="004D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a:off x="13537318" y="1305657"/>
            <a:ext cx="3722042" cy="3721716"/>
          </a:xfrm>
          <a:custGeom>
            <a:avLst/>
            <a:gdLst/>
            <a:ahLst/>
            <a:cxnLst/>
            <a:rect l="l" t="t" r="r" b="b"/>
            <a:pathLst>
              <a:path w="4349242" h="4348861" extrusionOk="0">
                <a:moveTo>
                  <a:pt x="144018" y="4348861"/>
                </a:moveTo>
                <a:cubicBezTo>
                  <a:pt x="2505837" y="4348861"/>
                  <a:pt x="2505837" y="4348861"/>
                  <a:pt x="2505837" y="4348861"/>
                </a:cubicBezTo>
                <a:cubicBezTo>
                  <a:pt x="2534666" y="4348861"/>
                  <a:pt x="2534666" y="4320032"/>
                  <a:pt x="2563495" y="4320032"/>
                </a:cubicBezTo>
                <a:cubicBezTo>
                  <a:pt x="4320413" y="2563241"/>
                  <a:pt x="4320413" y="2563241"/>
                  <a:pt x="4320413" y="2563241"/>
                </a:cubicBezTo>
                <a:cubicBezTo>
                  <a:pt x="4349242" y="2534412"/>
                  <a:pt x="4349242" y="2476881"/>
                  <a:pt x="4320413" y="2448052"/>
                </a:cubicBezTo>
                <a:cubicBezTo>
                  <a:pt x="1872107" y="28829"/>
                  <a:pt x="1872107" y="28829"/>
                  <a:pt x="1872107" y="28829"/>
                </a:cubicBezTo>
                <a:cubicBezTo>
                  <a:pt x="1843278" y="0"/>
                  <a:pt x="1814449" y="0"/>
                  <a:pt x="1785747" y="28829"/>
                </a:cubicBezTo>
                <a:cubicBezTo>
                  <a:pt x="28829" y="1785620"/>
                  <a:pt x="28829" y="1785620"/>
                  <a:pt x="28829" y="1785620"/>
                </a:cubicBezTo>
                <a:cubicBezTo>
                  <a:pt x="0" y="1785620"/>
                  <a:pt x="0" y="1814449"/>
                  <a:pt x="0" y="1814449"/>
                </a:cubicBezTo>
                <a:cubicBezTo>
                  <a:pt x="0" y="4233672"/>
                  <a:pt x="0" y="4233672"/>
                  <a:pt x="0" y="4233672"/>
                </a:cubicBezTo>
                <a:cubicBezTo>
                  <a:pt x="0" y="4348861"/>
                  <a:pt x="57658" y="4348861"/>
                  <a:pt x="144018" y="4348861"/>
                </a:cubicBezTo>
                <a:close/>
              </a:path>
            </a:pathLst>
          </a:custGeom>
          <a:solidFill>
            <a:srgbClr val="004D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a:off x="9397354" y="1305657"/>
            <a:ext cx="3648136" cy="3721716"/>
          </a:xfrm>
          <a:custGeom>
            <a:avLst/>
            <a:gdLst/>
            <a:ahLst/>
            <a:cxnLst/>
            <a:rect l="l" t="t" r="r" b="b"/>
            <a:pathLst>
              <a:path w="4262882" h="4348861" extrusionOk="0">
                <a:moveTo>
                  <a:pt x="4262882" y="4320032"/>
                </a:moveTo>
                <a:cubicBezTo>
                  <a:pt x="4262882" y="4291203"/>
                  <a:pt x="4262882" y="4291203"/>
                  <a:pt x="4262882" y="4262374"/>
                </a:cubicBezTo>
                <a:cubicBezTo>
                  <a:pt x="4262882" y="1727962"/>
                  <a:pt x="4262882" y="1727962"/>
                  <a:pt x="4262882" y="1727962"/>
                </a:cubicBezTo>
                <a:cubicBezTo>
                  <a:pt x="4262882" y="1727962"/>
                  <a:pt x="4262882" y="1699133"/>
                  <a:pt x="4262882" y="1699133"/>
                </a:cubicBezTo>
                <a:cubicBezTo>
                  <a:pt x="2563495" y="28829"/>
                  <a:pt x="2563495" y="28829"/>
                  <a:pt x="2563495" y="28829"/>
                </a:cubicBezTo>
                <a:cubicBezTo>
                  <a:pt x="2534666" y="0"/>
                  <a:pt x="2505837" y="0"/>
                  <a:pt x="2477135" y="28829"/>
                </a:cubicBezTo>
                <a:cubicBezTo>
                  <a:pt x="28829" y="2448052"/>
                  <a:pt x="28829" y="2448052"/>
                  <a:pt x="28829" y="2448052"/>
                </a:cubicBezTo>
                <a:cubicBezTo>
                  <a:pt x="0" y="2476881"/>
                  <a:pt x="0" y="2534412"/>
                  <a:pt x="28829" y="2563241"/>
                </a:cubicBezTo>
                <a:cubicBezTo>
                  <a:pt x="1785747" y="4320032"/>
                  <a:pt x="1785747" y="4320032"/>
                  <a:pt x="1785747" y="4320032"/>
                </a:cubicBezTo>
                <a:cubicBezTo>
                  <a:pt x="1814576" y="4320032"/>
                  <a:pt x="1814576" y="4348861"/>
                  <a:pt x="1843405" y="4348861"/>
                </a:cubicBezTo>
                <a:cubicBezTo>
                  <a:pt x="4205224" y="4348861"/>
                  <a:pt x="4205224" y="4348861"/>
                  <a:pt x="4205224" y="4348861"/>
                </a:cubicBezTo>
                <a:cubicBezTo>
                  <a:pt x="4205224" y="4348861"/>
                  <a:pt x="4234053" y="4320032"/>
                  <a:pt x="4262882" y="4320032"/>
                </a:cubicBezTo>
                <a:close/>
              </a:path>
            </a:pathLst>
          </a:custGeom>
          <a:solidFill>
            <a:srgbClr val="004D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rot="10800000">
            <a:off x="0" y="-449052"/>
            <a:ext cx="7262322" cy="2086267"/>
          </a:xfrm>
          <a:custGeom>
            <a:avLst/>
            <a:gdLst/>
            <a:ahLst/>
            <a:cxnLst/>
            <a:rect l="l" t="t" r="r" b="b"/>
            <a:pathLst>
              <a:path w="7262322" h="2086267" extrusionOk="0">
                <a:moveTo>
                  <a:pt x="0" y="0"/>
                </a:moveTo>
                <a:lnTo>
                  <a:pt x="7262322" y="0"/>
                </a:lnTo>
                <a:lnTo>
                  <a:pt x="7262322" y="2086267"/>
                </a:lnTo>
                <a:lnTo>
                  <a:pt x="0" y="2086267"/>
                </a:lnTo>
                <a:lnTo>
                  <a:pt x="0" y="0"/>
                </a:lnTo>
                <a:close/>
              </a:path>
            </a:pathLst>
          </a:custGeom>
          <a:blipFill rotWithShape="1">
            <a:blip r:embed="rId3">
              <a:alphaModFix/>
            </a:blip>
            <a:stretch>
              <a:fillRect/>
            </a:stretch>
          </a:blipFill>
          <a:ln>
            <a:noFill/>
          </a:ln>
        </p:spPr>
        <p:txBody>
          <a:bodyPr/>
          <a:lstStyle/>
          <a:p>
            <a:endParaRPr lang="es-MX"/>
          </a:p>
        </p:txBody>
      </p:sp>
      <p:sp>
        <p:nvSpPr>
          <p:cNvPr id="135" name="Google Shape;135;p2"/>
          <p:cNvSpPr/>
          <p:nvPr/>
        </p:nvSpPr>
        <p:spPr>
          <a:xfrm>
            <a:off x="2721856" y="8654151"/>
            <a:ext cx="7262322" cy="2086267"/>
          </a:xfrm>
          <a:custGeom>
            <a:avLst/>
            <a:gdLst/>
            <a:ahLst/>
            <a:cxnLst/>
            <a:rect l="l" t="t" r="r" b="b"/>
            <a:pathLst>
              <a:path w="7262322" h="2086267" extrusionOk="0">
                <a:moveTo>
                  <a:pt x="7262322" y="2086266"/>
                </a:moveTo>
                <a:lnTo>
                  <a:pt x="0" y="2086266"/>
                </a:lnTo>
                <a:lnTo>
                  <a:pt x="0" y="0"/>
                </a:lnTo>
                <a:lnTo>
                  <a:pt x="7262322" y="0"/>
                </a:lnTo>
                <a:lnTo>
                  <a:pt x="7262322" y="2086266"/>
                </a:lnTo>
                <a:close/>
              </a:path>
            </a:pathLst>
          </a:custGeom>
          <a:blipFill rotWithShape="1">
            <a:blip r:embed="rId3">
              <a:alphaModFix/>
            </a:blip>
            <a:stretch>
              <a:fillRect/>
            </a:stretch>
          </a:blipFill>
          <a:ln>
            <a:noFill/>
          </a:ln>
        </p:spPr>
        <p:txBody>
          <a:bodyPr/>
          <a:lstStyle/>
          <a:p>
            <a:endParaRPr lang="es-MX"/>
          </a:p>
        </p:txBody>
      </p:sp>
      <p:sp>
        <p:nvSpPr>
          <p:cNvPr id="136" name="Google Shape;136;p2"/>
          <p:cNvSpPr/>
          <p:nvPr/>
        </p:nvSpPr>
        <p:spPr>
          <a:xfrm>
            <a:off x="10869414" y="2931877"/>
            <a:ext cx="1972761" cy="1760689"/>
          </a:xfrm>
          <a:custGeom>
            <a:avLst/>
            <a:gdLst/>
            <a:ahLst/>
            <a:cxnLst/>
            <a:rect l="l" t="t" r="r" b="b"/>
            <a:pathLst>
              <a:path w="1972761" h="1760689" extrusionOk="0">
                <a:moveTo>
                  <a:pt x="0" y="0"/>
                </a:moveTo>
                <a:lnTo>
                  <a:pt x="1972761" y="0"/>
                </a:lnTo>
                <a:lnTo>
                  <a:pt x="1972761" y="1760689"/>
                </a:lnTo>
                <a:lnTo>
                  <a:pt x="0" y="1760689"/>
                </a:lnTo>
                <a:lnTo>
                  <a:pt x="0" y="0"/>
                </a:lnTo>
                <a:close/>
              </a:path>
            </a:pathLst>
          </a:custGeom>
          <a:blipFill rotWithShape="1">
            <a:blip r:embed="rId4">
              <a:alphaModFix/>
            </a:blip>
            <a:stretch>
              <a:fillRect/>
            </a:stretch>
          </a:blipFill>
          <a:ln>
            <a:noFill/>
          </a:ln>
        </p:spPr>
        <p:txBody>
          <a:bodyPr/>
          <a:lstStyle/>
          <a:p>
            <a:endParaRPr lang="es-MX"/>
          </a:p>
        </p:txBody>
      </p:sp>
      <p:sp>
        <p:nvSpPr>
          <p:cNvPr id="137" name="Google Shape;137;p2"/>
          <p:cNvSpPr/>
          <p:nvPr/>
        </p:nvSpPr>
        <p:spPr>
          <a:xfrm>
            <a:off x="13766261" y="2871696"/>
            <a:ext cx="1820869" cy="1820869"/>
          </a:xfrm>
          <a:custGeom>
            <a:avLst/>
            <a:gdLst/>
            <a:ahLst/>
            <a:cxnLst/>
            <a:rect l="l" t="t" r="r" b="b"/>
            <a:pathLst>
              <a:path w="1820869" h="1820869" extrusionOk="0">
                <a:moveTo>
                  <a:pt x="0" y="0"/>
                </a:moveTo>
                <a:lnTo>
                  <a:pt x="1820870" y="0"/>
                </a:lnTo>
                <a:lnTo>
                  <a:pt x="1820870" y="1820870"/>
                </a:lnTo>
                <a:lnTo>
                  <a:pt x="0" y="1820870"/>
                </a:lnTo>
                <a:lnTo>
                  <a:pt x="0" y="0"/>
                </a:lnTo>
                <a:close/>
              </a:path>
            </a:pathLst>
          </a:custGeom>
          <a:blipFill rotWithShape="1">
            <a:blip r:embed="rId5">
              <a:alphaModFix/>
            </a:blip>
            <a:stretch>
              <a:fillRect/>
            </a:stretch>
          </a:blipFill>
          <a:ln>
            <a:noFill/>
          </a:ln>
        </p:spPr>
        <p:txBody>
          <a:bodyPr/>
          <a:lstStyle/>
          <a:p>
            <a:endParaRPr lang="es-MX"/>
          </a:p>
        </p:txBody>
      </p:sp>
      <p:sp>
        <p:nvSpPr>
          <p:cNvPr id="138" name="Google Shape;138;p2"/>
          <p:cNvSpPr/>
          <p:nvPr/>
        </p:nvSpPr>
        <p:spPr>
          <a:xfrm>
            <a:off x="13766261" y="5731283"/>
            <a:ext cx="1750582" cy="1750582"/>
          </a:xfrm>
          <a:custGeom>
            <a:avLst/>
            <a:gdLst/>
            <a:ahLst/>
            <a:cxnLst/>
            <a:rect l="l" t="t" r="r" b="b"/>
            <a:pathLst>
              <a:path w="1750582" h="1750582" extrusionOk="0">
                <a:moveTo>
                  <a:pt x="0" y="0"/>
                </a:moveTo>
                <a:lnTo>
                  <a:pt x="1750582" y="0"/>
                </a:lnTo>
                <a:lnTo>
                  <a:pt x="1750582" y="1750582"/>
                </a:lnTo>
                <a:lnTo>
                  <a:pt x="0" y="1750582"/>
                </a:lnTo>
                <a:lnTo>
                  <a:pt x="0" y="0"/>
                </a:lnTo>
                <a:close/>
              </a:path>
            </a:pathLst>
          </a:custGeom>
          <a:blipFill rotWithShape="1">
            <a:blip r:embed="rId6">
              <a:alphaModFix/>
            </a:blip>
            <a:stretch>
              <a:fillRect/>
            </a:stretch>
          </a:blipFill>
          <a:ln>
            <a:noFill/>
          </a:ln>
        </p:spPr>
        <p:txBody>
          <a:bodyPr/>
          <a:lstStyle/>
          <a:p>
            <a:endParaRPr lang="es-MX"/>
          </a:p>
        </p:txBody>
      </p:sp>
      <p:sp>
        <p:nvSpPr>
          <p:cNvPr id="139" name="Google Shape;139;p2"/>
          <p:cNvSpPr/>
          <p:nvPr/>
        </p:nvSpPr>
        <p:spPr>
          <a:xfrm>
            <a:off x="11121366" y="5721840"/>
            <a:ext cx="1720808" cy="1769469"/>
          </a:xfrm>
          <a:custGeom>
            <a:avLst/>
            <a:gdLst/>
            <a:ahLst/>
            <a:cxnLst/>
            <a:rect l="l" t="t" r="r" b="b"/>
            <a:pathLst>
              <a:path w="1720808" h="1769469" extrusionOk="0">
                <a:moveTo>
                  <a:pt x="0" y="0"/>
                </a:moveTo>
                <a:lnTo>
                  <a:pt x="1720809" y="0"/>
                </a:lnTo>
                <a:lnTo>
                  <a:pt x="1720809" y="1769469"/>
                </a:lnTo>
                <a:lnTo>
                  <a:pt x="0" y="1769469"/>
                </a:lnTo>
                <a:lnTo>
                  <a:pt x="0" y="0"/>
                </a:lnTo>
                <a:close/>
              </a:path>
            </a:pathLst>
          </a:custGeom>
          <a:blipFill rotWithShape="1">
            <a:blip r:embed="rId7">
              <a:alphaModFix/>
            </a:blip>
            <a:stretch>
              <a:fillRect/>
            </a:stretch>
          </a:blipFill>
          <a:ln>
            <a:noFill/>
          </a:ln>
        </p:spPr>
        <p:txBody>
          <a:bodyPr/>
          <a:lstStyle/>
          <a:p>
            <a:endParaRPr lang="es-MX"/>
          </a:p>
        </p:txBody>
      </p:sp>
      <p:sp>
        <p:nvSpPr>
          <p:cNvPr id="140" name="Google Shape;140;p2"/>
          <p:cNvSpPr txBox="1"/>
          <p:nvPr/>
        </p:nvSpPr>
        <p:spPr>
          <a:xfrm>
            <a:off x="1213000" y="2693772"/>
            <a:ext cx="7931000" cy="4474746"/>
          </a:xfrm>
          <a:prstGeom prst="rect">
            <a:avLst/>
          </a:prstGeom>
          <a:noFill/>
          <a:ln>
            <a:noFill/>
          </a:ln>
        </p:spPr>
        <p:txBody>
          <a:bodyPr spcFirstLastPara="1" wrap="square" lIns="0" tIns="0" rIns="0" bIns="0" anchor="t" anchorCtr="0">
            <a:spAutoFit/>
          </a:bodyPr>
          <a:lstStyle/>
          <a:p>
            <a:pPr marL="0" marR="0" lvl="0" indent="0" algn="ctr" rtl="0">
              <a:lnSpc>
                <a:spcPct val="138004"/>
              </a:lnSpc>
              <a:spcBef>
                <a:spcPts val="0"/>
              </a:spcBef>
              <a:spcAft>
                <a:spcPts val="0"/>
              </a:spcAft>
              <a:buNone/>
            </a:pPr>
            <a:r>
              <a:rPr lang="en-US" sz="4289" b="0" i="0" u="none" strike="noStrike" cap="none">
                <a:solidFill>
                  <a:srgbClr val="004D4C"/>
                </a:solidFill>
                <a:latin typeface="Arial"/>
                <a:ea typeface="Arial"/>
                <a:cs typeface="Arial"/>
                <a:sym typeface="Arial"/>
              </a:rPr>
              <a:t>“Si damos a los estudiantes la posibilidad en hablar con los demás, les damos marcos para pensar por sí mismos”.</a:t>
            </a:r>
            <a:endParaRPr/>
          </a:p>
        </p:txBody>
      </p:sp>
      <p:sp>
        <p:nvSpPr>
          <p:cNvPr id="141" name="Google Shape;141;p2"/>
          <p:cNvSpPr txBox="1"/>
          <p:nvPr/>
        </p:nvSpPr>
        <p:spPr>
          <a:xfrm>
            <a:off x="2108818" y="7869217"/>
            <a:ext cx="5776155" cy="429442"/>
          </a:xfrm>
          <a:prstGeom prst="rect">
            <a:avLst/>
          </a:prstGeom>
          <a:noFill/>
          <a:ln>
            <a:noFill/>
          </a:ln>
        </p:spPr>
        <p:txBody>
          <a:bodyPr spcFirstLastPara="1" wrap="square" lIns="0" tIns="0" rIns="0" bIns="0" anchor="t" anchorCtr="0">
            <a:spAutoFit/>
          </a:bodyPr>
          <a:lstStyle/>
          <a:p>
            <a:pPr marL="0" marR="0" lvl="0" indent="0" algn="just" rtl="0">
              <a:lnSpc>
                <a:spcPct val="137987"/>
              </a:lnSpc>
              <a:spcBef>
                <a:spcPts val="0"/>
              </a:spcBef>
              <a:spcAft>
                <a:spcPts val="0"/>
              </a:spcAft>
              <a:buNone/>
            </a:pPr>
            <a:r>
              <a:rPr lang="en-US" sz="2464" b="1" i="0" u="none" strike="noStrike" cap="none">
                <a:solidFill>
                  <a:srgbClr val="004D4C"/>
                </a:solidFill>
                <a:latin typeface="Arial"/>
                <a:ea typeface="Arial"/>
                <a:cs typeface="Arial"/>
                <a:sym typeface="Arial"/>
              </a:rPr>
              <a:t>LEV SEMIONOVICH VYGOTSKY</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grpSp>
        <p:nvGrpSpPr>
          <p:cNvPr id="150" name="Google Shape;150;p3"/>
          <p:cNvGrpSpPr/>
          <p:nvPr/>
        </p:nvGrpSpPr>
        <p:grpSpPr>
          <a:xfrm>
            <a:off x="13662994" y="265144"/>
            <a:ext cx="4296549" cy="9642576"/>
            <a:chOff x="0" y="-19050"/>
            <a:chExt cx="1131601" cy="2539609"/>
          </a:xfrm>
        </p:grpSpPr>
        <p:sp>
          <p:nvSpPr>
            <p:cNvPr id="151" name="Google Shape;151;p3"/>
            <p:cNvSpPr/>
            <p:nvPr/>
          </p:nvSpPr>
          <p:spPr>
            <a:xfrm>
              <a:off x="0" y="0"/>
              <a:ext cx="1131601" cy="2520559"/>
            </a:xfrm>
            <a:custGeom>
              <a:avLst/>
              <a:gdLst/>
              <a:ahLst/>
              <a:cxnLst/>
              <a:rect l="l" t="t" r="r" b="b"/>
              <a:pathLst>
                <a:path w="1131601" h="2520559" extrusionOk="0">
                  <a:moveTo>
                    <a:pt x="0" y="0"/>
                  </a:moveTo>
                  <a:lnTo>
                    <a:pt x="1131601" y="0"/>
                  </a:lnTo>
                  <a:lnTo>
                    <a:pt x="1131601" y="2520559"/>
                  </a:lnTo>
                  <a:lnTo>
                    <a:pt x="0" y="2520559"/>
                  </a:lnTo>
                  <a:close/>
                </a:path>
              </a:pathLst>
            </a:custGeom>
            <a:solidFill>
              <a:srgbClr val="004D4C"/>
            </a:solidFill>
            <a:ln>
              <a:noFill/>
            </a:ln>
          </p:spPr>
          <p:txBody>
            <a:bodyPr/>
            <a:lstStyle/>
            <a:p>
              <a:endParaRPr lang="es-MX"/>
            </a:p>
          </p:txBody>
        </p:sp>
        <p:sp>
          <p:nvSpPr>
            <p:cNvPr id="152" name="Google Shape;152;p3"/>
            <p:cNvSpPr txBox="1"/>
            <p:nvPr/>
          </p:nvSpPr>
          <p:spPr>
            <a:xfrm>
              <a:off x="0" y="-19050"/>
              <a:ext cx="1131601" cy="2539609"/>
            </a:xfrm>
            <a:prstGeom prst="rect">
              <a:avLst/>
            </a:prstGeom>
            <a:noFill/>
            <a:ln>
              <a:noFill/>
            </a:ln>
          </p:spPr>
          <p:txBody>
            <a:bodyPr spcFirstLastPara="1" wrap="square" lIns="50800" tIns="50800" rIns="50800" bIns="50800" anchor="ctr" anchorCtr="0">
              <a:noAutofit/>
            </a:bodyPr>
            <a:lstStyle/>
            <a:p>
              <a:pPr marL="0" marR="0" lvl="0" indent="0" algn="ctr" rtl="0">
                <a:lnSpc>
                  <a:spcPct val="158833"/>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53" name="Google Shape;153;p3"/>
          <p:cNvSpPr/>
          <p:nvPr/>
        </p:nvSpPr>
        <p:spPr>
          <a:xfrm>
            <a:off x="11752235" y="1018248"/>
            <a:ext cx="5507065" cy="8208697"/>
          </a:xfrm>
          <a:custGeom>
            <a:avLst/>
            <a:gdLst/>
            <a:ahLst/>
            <a:cxnLst/>
            <a:rect l="l" t="t" r="r" b="b"/>
            <a:pathLst>
              <a:path w="5507065" h="8208697" extrusionOk="0">
                <a:moveTo>
                  <a:pt x="0" y="0"/>
                </a:moveTo>
                <a:lnTo>
                  <a:pt x="5507065" y="0"/>
                </a:lnTo>
                <a:lnTo>
                  <a:pt x="5507065" y="8208697"/>
                </a:lnTo>
                <a:lnTo>
                  <a:pt x="0" y="8208697"/>
                </a:lnTo>
                <a:lnTo>
                  <a:pt x="0" y="0"/>
                </a:lnTo>
                <a:close/>
              </a:path>
            </a:pathLst>
          </a:custGeom>
          <a:blipFill rotWithShape="1">
            <a:blip r:embed="rId3">
              <a:alphaModFix/>
            </a:blip>
            <a:stretch>
              <a:fillRect l="-7091" t="-5714" r="-7090"/>
            </a:stretch>
          </a:blipFill>
          <a:ln>
            <a:noFill/>
          </a:ln>
        </p:spPr>
        <p:txBody>
          <a:bodyPr/>
          <a:lstStyle/>
          <a:p>
            <a:endParaRPr lang="es-MX"/>
          </a:p>
        </p:txBody>
      </p:sp>
      <p:sp>
        <p:nvSpPr>
          <p:cNvPr id="154" name="Google Shape;154;p3"/>
          <p:cNvSpPr txBox="1"/>
          <p:nvPr/>
        </p:nvSpPr>
        <p:spPr>
          <a:xfrm>
            <a:off x="5625935" y="1362022"/>
            <a:ext cx="4724534" cy="1191129"/>
          </a:xfrm>
          <a:prstGeom prst="rect">
            <a:avLst/>
          </a:prstGeom>
          <a:noFill/>
          <a:ln>
            <a:noFill/>
          </a:ln>
        </p:spPr>
        <p:txBody>
          <a:bodyPr spcFirstLastPara="1" wrap="square" lIns="0" tIns="0" rIns="0" bIns="0" anchor="t" anchorCtr="0">
            <a:spAutoFit/>
          </a:bodyPr>
          <a:lstStyle/>
          <a:p>
            <a:pPr marL="0" marR="0" lvl="0" indent="0" algn="ctr" rtl="0">
              <a:lnSpc>
                <a:spcPct val="137997"/>
              </a:lnSpc>
              <a:spcBef>
                <a:spcPts val="0"/>
              </a:spcBef>
              <a:spcAft>
                <a:spcPts val="0"/>
              </a:spcAft>
              <a:buNone/>
            </a:pPr>
            <a:r>
              <a:rPr lang="en-US" sz="7061" b="0" i="0" u="none" strike="noStrike" cap="none">
                <a:solidFill>
                  <a:srgbClr val="004D4C"/>
                </a:solidFill>
                <a:latin typeface="Arial"/>
                <a:ea typeface="Arial"/>
                <a:cs typeface="Arial"/>
                <a:sym typeface="Arial"/>
              </a:rPr>
              <a:t>Biografía</a:t>
            </a:r>
            <a:endParaRPr/>
          </a:p>
        </p:txBody>
      </p:sp>
      <p:sp>
        <p:nvSpPr>
          <p:cNvPr id="155" name="Google Shape;155;p3"/>
          <p:cNvSpPr txBox="1"/>
          <p:nvPr/>
        </p:nvSpPr>
        <p:spPr>
          <a:xfrm>
            <a:off x="1804042" y="3134964"/>
            <a:ext cx="8950200" cy="4722900"/>
          </a:xfrm>
          <a:prstGeom prst="rect">
            <a:avLst/>
          </a:prstGeom>
          <a:noFill/>
          <a:ln>
            <a:noFill/>
          </a:ln>
        </p:spPr>
        <p:txBody>
          <a:bodyPr spcFirstLastPara="1" wrap="square" lIns="0" tIns="0" rIns="0" bIns="0" anchor="t" anchorCtr="0">
            <a:spAutoFit/>
          </a:bodyPr>
          <a:lstStyle/>
          <a:p>
            <a:pPr marL="0" marR="0" lvl="0" indent="0" algn="l" rtl="0">
              <a:lnSpc>
                <a:spcPct val="138021"/>
              </a:lnSpc>
              <a:spcBef>
                <a:spcPts val="0"/>
              </a:spcBef>
              <a:spcAft>
                <a:spcPts val="0"/>
              </a:spcAft>
              <a:buNone/>
            </a:pPr>
            <a:r>
              <a:rPr lang="en-US" sz="3306" b="1" i="0" u="none" strike="noStrike" cap="none">
                <a:solidFill>
                  <a:srgbClr val="004D4C"/>
                </a:solidFill>
                <a:latin typeface="Arial"/>
                <a:ea typeface="Arial"/>
                <a:cs typeface="Arial"/>
                <a:sym typeface="Arial"/>
              </a:rPr>
              <a:t>Lev Semyonovich Vygotsky </a:t>
            </a:r>
            <a:r>
              <a:rPr lang="en-US" sz="3306" b="0" i="0" u="none" strike="noStrike" cap="none">
                <a:solidFill>
                  <a:srgbClr val="004D4C"/>
                </a:solidFill>
                <a:latin typeface="Arial"/>
                <a:ea typeface="Arial"/>
                <a:cs typeface="Arial"/>
                <a:sym typeface="Arial"/>
              </a:rPr>
              <a:t>nació en </a:t>
            </a:r>
            <a:r>
              <a:rPr lang="en-US" sz="3306" b="1" i="0" u="none" strike="noStrike" cap="none">
                <a:solidFill>
                  <a:srgbClr val="004D4C"/>
                </a:solidFill>
                <a:latin typeface="Arial"/>
                <a:ea typeface="Arial"/>
                <a:cs typeface="Arial"/>
                <a:sym typeface="Arial"/>
              </a:rPr>
              <a:t>1896</a:t>
            </a:r>
            <a:r>
              <a:rPr lang="en-US" sz="3306" b="0" i="0" u="none" strike="noStrike" cap="none">
                <a:solidFill>
                  <a:srgbClr val="004D4C"/>
                </a:solidFill>
                <a:latin typeface="Arial"/>
                <a:ea typeface="Arial"/>
                <a:cs typeface="Arial"/>
                <a:sym typeface="Arial"/>
              </a:rPr>
              <a:t> en Orsha, </a:t>
            </a:r>
            <a:r>
              <a:rPr lang="en-US" sz="3306" b="1" i="0" u="none" strike="noStrike" cap="none">
                <a:solidFill>
                  <a:srgbClr val="004D4C"/>
                </a:solidFill>
                <a:latin typeface="Arial"/>
                <a:ea typeface="Arial"/>
                <a:cs typeface="Arial"/>
                <a:sym typeface="Arial"/>
              </a:rPr>
              <a:t>Bielorrusia</a:t>
            </a:r>
            <a:r>
              <a:rPr lang="en-US" sz="3306" b="0" i="0" u="none" strike="noStrike" cap="none">
                <a:solidFill>
                  <a:srgbClr val="004D4C"/>
                </a:solidFill>
                <a:latin typeface="Arial"/>
                <a:ea typeface="Arial"/>
                <a:cs typeface="Arial"/>
                <a:sym typeface="Arial"/>
              </a:rPr>
              <a:t>, aunque se crió en la ciudad de Gómel. En aquella época el país formaba parte del </a:t>
            </a:r>
            <a:r>
              <a:rPr lang="en-US" sz="3306" b="1" i="0" u="none" strike="noStrike" cap="none">
                <a:solidFill>
                  <a:srgbClr val="004D4C"/>
                </a:solidFill>
                <a:latin typeface="Arial"/>
                <a:ea typeface="Arial"/>
                <a:cs typeface="Arial"/>
                <a:sym typeface="Arial"/>
              </a:rPr>
              <a:t>Imperio Ruso</a:t>
            </a:r>
            <a:r>
              <a:rPr lang="en-US" sz="3306" b="0" i="0" u="none" strike="noStrike" cap="none">
                <a:solidFill>
                  <a:srgbClr val="004D4C"/>
                </a:solidFill>
                <a:latin typeface="Arial"/>
                <a:ea typeface="Arial"/>
                <a:cs typeface="Arial"/>
                <a:sym typeface="Arial"/>
              </a:rPr>
              <a:t>, que todavía era gobernado por un </a:t>
            </a:r>
            <a:r>
              <a:rPr lang="en-US" sz="3306" b="1" i="0" u="none" strike="noStrike" cap="none">
                <a:solidFill>
                  <a:srgbClr val="004D4C"/>
                </a:solidFill>
                <a:latin typeface="Arial"/>
                <a:ea typeface="Arial"/>
                <a:cs typeface="Arial"/>
                <a:sym typeface="Arial"/>
              </a:rPr>
              <a:t>zar</a:t>
            </a:r>
            <a:r>
              <a:rPr lang="en-US" sz="3306" b="0" i="0" u="none" strike="noStrike" cap="none">
                <a:solidFill>
                  <a:srgbClr val="004D4C"/>
                </a:solidFill>
                <a:latin typeface="Arial"/>
                <a:ea typeface="Arial"/>
                <a:cs typeface="Arial"/>
                <a:sym typeface="Arial"/>
              </a:rPr>
              <a:t>, </a:t>
            </a:r>
            <a:r>
              <a:rPr lang="en-US" sz="3306">
                <a:solidFill>
                  <a:srgbClr val="004D4C"/>
                </a:solidFill>
              </a:rPr>
              <a:t>más</a:t>
            </a:r>
            <a:r>
              <a:rPr lang="en-US" sz="3306" b="0" i="0" u="none" strike="noStrike" cap="none">
                <a:solidFill>
                  <a:srgbClr val="004D4C"/>
                </a:solidFill>
                <a:latin typeface="Arial"/>
                <a:ea typeface="Arial"/>
                <a:cs typeface="Arial"/>
                <a:sym typeface="Arial"/>
              </a:rPr>
              <a:t> tarde nacería el movimiento revolucionario que habría de dar paso al surgimiento de la Unión Soviética.</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4"/>
          <p:cNvSpPr/>
          <p:nvPr/>
        </p:nvSpPr>
        <p:spPr>
          <a:xfrm>
            <a:off x="0" y="0"/>
            <a:ext cx="18288000" cy="10287000"/>
          </a:xfrm>
          <a:custGeom>
            <a:avLst/>
            <a:gdLst/>
            <a:ahLst/>
            <a:cxnLst/>
            <a:rect l="l" t="t" r="r" b="b"/>
            <a:pathLst>
              <a:path w="18288000" h="10287000" extrusionOk="0">
                <a:moveTo>
                  <a:pt x="0" y="0"/>
                </a:moveTo>
                <a:lnTo>
                  <a:pt x="18288000" y="0"/>
                </a:lnTo>
                <a:lnTo>
                  <a:pt x="18288000" y="10287000"/>
                </a:lnTo>
                <a:lnTo>
                  <a:pt x="0" y="10287000"/>
                </a:lnTo>
                <a:lnTo>
                  <a:pt x="0" y="0"/>
                </a:lnTo>
                <a:close/>
              </a:path>
            </a:pathLst>
          </a:custGeom>
          <a:blipFill rotWithShape="1">
            <a:blip r:embed="rId3">
              <a:alphaModFix/>
            </a:blip>
            <a:stretch>
              <a:fillRect t="-959" b="-165699"/>
            </a:stretch>
          </a:blipFill>
          <a:ln>
            <a:noFill/>
          </a:ln>
        </p:spPr>
        <p:txBody>
          <a:bodyPr/>
          <a:lstStyle/>
          <a:p>
            <a:endParaRPr lang="es-MX"/>
          </a:p>
        </p:txBody>
      </p:sp>
      <p:grpSp>
        <p:nvGrpSpPr>
          <p:cNvPr id="165" name="Google Shape;165;p4"/>
          <p:cNvGrpSpPr/>
          <p:nvPr/>
        </p:nvGrpSpPr>
        <p:grpSpPr>
          <a:xfrm>
            <a:off x="3317418" y="1376982"/>
            <a:ext cx="11313705" cy="1654503"/>
            <a:chOff x="0" y="-104775"/>
            <a:chExt cx="3773656" cy="551855"/>
          </a:xfrm>
        </p:grpSpPr>
        <p:sp>
          <p:nvSpPr>
            <p:cNvPr id="166" name="Google Shape;166;p4"/>
            <p:cNvSpPr/>
            <p:nvPr/>
          </p:nvSpPr>
          <p:spPr>
            <a:xfrm>
              <a:off x="0" y="0"/>
              <a:ext cx="3773656" cy="447080"/>
            </a:xfrm>
            <a:custGeom>
              <a:avLst/>
              <a:gdLst/>
              <a:ahLst/>
              <a:cxnLst/>
              <a:rect l="l" t="t" r="r" b="b"/>
              <a:pathLst>
                <a:path w="3773656" h="447080" extrusionOk="0">
                  <a:moveTo>
                    <a:pt x="0" y="0"/>
                  </a:moveTo>
                  <a:lnTo>
                    <a:pt x="3773656" y="0"/>
                  </a:lnTo>
                  <a:lnTo>
                    <a:pt x="3773656" y="447080"/>
                  </a:lnTo>
                  <a:lnTo>
                    <a:pt x="0" y="447080"/>
                  </a:lnTo>
                  <a:close/>
                </a:path>
              </a:pathLst>
            </a:custGeom>
            <a:solidFill>
              <a:srgbClr val="FFFFFF">
                <a:alpha val="96862"/>
              </a:srgbClr>
            </a:solidFill>
            <a:ln>
              <a:noFill/>
            </a:ln>
          </p:spPr>
          <p:txBody>
            <a:bodyPr/>
            <a:lstStyle/>
            <a:p>
              <a:endParaRPr lang="es-MX"/>
            </a:p>
          </p:txBody>
        </p:sp>
        <p:sp>
          <p:nvSpPr>
            <p:cNvPr id="167" name="Google Shape;167;p4"/>
            <p:cNvSpPr txBox="1"/>
            <p:nvPr/>
          </p:nvSpPr>
          <p:spPr>
            <a:xfrm>
              <a:off x="0" y="-104775"/>
              <a:ext cx="3773656" cy="551855"/>
            </a:xfrm>
            <a:prstGeom prst="rect">
              <a:avLst/>
            </a:prstGeom>
            <a:noFill/>
            <a:ln>
              <a:noFill/>
            </a:ln>
          </p:spPr>
          <p:txBody>
            <a:bodyPr spcFirstLastPara="1" wrap="square" lIns="50800" tIns="50800" rIns="50800" bIns="50800" anchor="ctr" anchorCtr="0">
              <a:noAutofit/>
            </a:bodyPr>
            <a:lstStyle/>
            <a:p>
              <a:pPr marL="0" marR="0" lvl="0" indent="0" algn="ctr" rtl="0">
                <a:lnSpc>
                  <a:spcPct val="138001"/>
                </a:lnSpc>
                <a:spcBef>
                  <a:spcPts val="0"/>
                </a:spcBef>
                <a:spcAft>
                  <a:spcPts val="0"/>
                </a:spcAft>
                <a:buNone/>
              </a:pPr>
              <a:r>
                <a:rPr lang="en-US" sz="5813" b="0" i="0" u="none" strike="noStrike" cap="none">
                  <a:solidFill>
                    <a:srgbClr val="004D4C"/>
                  </a:solidFill>
                  <a:latin typeface="Arial"/>
                  <a:ea typeface="Arial"/>
                  <a:cs typeface="Arial"/>
                  <a:sym typeface="Arial"/>
                </a:rPr>
                <a:t>El Mozart de la psicología</a:t>
              </a:r>
              <a:endParaRPr/>
            </a:p>
          </p:txBody>
        </p:sp>
      </p:grpSp>
      <p:sp>
        <p:nvSpPr>
          <p:cNvPr id="168" name="Google Shape;168;p4"/>
          <p:cNvSpPr/>
          <p:nvPr/>
        </p:nvSpPr>
        <p:spPr>
          <a:xfrm>
            <a:off x="1028700" y="8724872"/>
            <a:ext cx="5257722" cy="1038400"/>
          </a:xfrm>
          <a:custGeom>
            <a:avLst/>
            <a:gdLst/>
            <a:ahLst/>
            <a:cxnLst/>
            <a:rect l="l" t="t" r="r" b="b"/>
            <a:pathLst>
              <a:path w="5257722" h="1038400" extrusionOk="0">
                <a:moveTo>
                  <a:pt x="0" y="0"/>
                </a:moveTo>
                <a:lnTo>
                  <a:pt x="5257722" y="0"/>
                </a:lnTo>
                <a:lnTo>
                  <a:pt x="5257722" y="1038401"/>
                </a:lnTo>
                <a:lnTo>
                  <a:pt x="0" y="1038401"/>
                </a:lnTo>
                <a:lnTo>
                  <a:pt x="0" y="0"/>
                </a:lnTo>
                <a:close/>
              </a:path>
            </a:pathLst>
          </a:custGeom>
          <a:blipFill rotWithShape="1">
            <a:blip r:embed="rId4">
              <a:alphaModFix amt="82000"/>
            </a:blip>
            <a:stretch>
              <a:fillRect/>
            </a:stretch>
          </a:blipFill>
          <a:ln>
            <a:noFill/>
          </a:ln>
        </p:spPr>
        <p:txBody>
          <a:bodyPr/>
          <a:lstStyle/>
          <a:p>
            <a:endParaRPr lang="es-MX"/>
          </a:p>
        </p:txBody>
      </p:sp>
      <p:sp>
        <p:nvSpPr>
          <p:cNvPr id="169" name="Google Shape;169;p4"/>
          <p:cNvSpPr/>
          <p:nvPr/>
        </p:nvSpPr>
        <p:spPr>
          <a:xfrm>
            <a:off x="6513656" y="8724872"/>
            <a:ext cx="5257722" cy="1038400"/>
          </a:xfrm>
          <a:custGeom>
            <a:avLst/>
            <a:gdLst/>
            <a:ahLst/>
            <a:cxnLst/>
            <a:rect l="l" t="t" r="r" b="b"/>
            <a:pathLst>
              <a:path w="5257722" h="1038400" extrusionOk="0">
                <a:moveTo>
                  <a:pt x="0" y="0"/>
                </a:moveTo>
                <a:lnTo>
                  <a:pt x="5257722" y="0"/>
                </a:lnTo>
                <a:lnTo>
                  <a:pt x="5257722" y="1038401"/>
                </a:lnTo>
                <a:lnTo>
                  <a:pt x="0" y="1038401"/>
                </a:lnTo>
                <a:lnTo>
                  <a:pt x="0" y="0"/>
                </a:lnTo>
                <a:close/>
              </a:path>
            </a:pathLst>
          </a:custGeom>
          <a:blipFill rotWithShape="1">
            <a:blip r:embed="rId4">
              <a:alphaModFix amt="82000"/>
            </a:blip>
            <a:stretch>
              <a:fillRect/>
            </a:stretch>
          </a:blipFill>
          <a:ln>
            <a:noFill/>
          </a:ln>
        </p:spPr>
        <p:txBody>
          <a:bodyPr/>
          <a:lstStyle/>
          <a:p>
            <a:endParaRPr lang="es-MX"/>
          </a:p>
        </p:txBody>
      </p:sp>
      <p:sp>
        <p:nvSpPr>
          <p:cNvPr id="170" name="Google Shape;170;p4"/>
          <p:cNvSpPr/>
          <p:nvPr/>
        </p:nvSpPr>
        <p:spPr>
          <a:xfrm>
            <a:off x="11999978" y="8739100"/>
            <a:ext cx="5257722" cy="1038400"/>
          </a:xfrm>
          <a:custGeom>
            <a:avLst/>
            <a:gdLst/>
            <a:ahLst/>
            <a:cxnLst/>
            <a:rect l="l" t="t" r="r" b="b"/>
            <a:pathLst>
              <a:path w="5257722" h="1038400" extrusionOk="0">
                <a:moveTo>
                  <a:pt x="0" y="0"/>
                </a:moveTo>
                <a:lnTo>
                  <a:pt x="5257723" y="0"/>
                </a:lnTo>
                <a:lnTo>
                  <a:pt x="5257723" y="1038400"/>
                </a:lnTo>
                <a:lnTo>
                  <a:pt x="0" y="1038400"/>
                </a:lnTo>
                <a:lnTo>
                  <a:pt x="0" y="0"/>
                </a:lnTo>
                <a:close/>
              </a:path>
            </a:pathLst>
          </a:custGeom>
          <a:blipFill rotWithShape="1">
            <a:blip r:embed="rId4">
              <a:alphaModFix amt="82000"/>
            </a:blip>
            <a:stretch>
              <a:fillRect/>
            </a:stretch>
          </a:blipFill>
          <a:ln>
            <a:noFill/>
          </a:ln>
        </p:spPr>
        <p:txBody>
          <a:bodyPr/>
          <a:lstStyle/>
          <a:p>
            <a:endParaRPr lang="es-MX"/>
          </a:p>
        </p:txBody>
      </p:sp>
      <p:grpSp>
        <p:nvGrpSpPr>
          <p:cNvPr id="171" name="Google Shape;171;p4"/>
          <p:cNvGrpSpPr/>
          <p:nvPr/>
        </p:nvGrpSpPr>
        <p:grpSpPr>
          <a:xfrm>
            <a:off x="12002944" y="3453344"/>
            <a:ext cx="5256356" cy="5804956"/>
            <a:chOff x="0" y="-19050"/>
            <a:chExt cx="1336313" cy="1475783"/>
          </a:xfrm>
        </p:grpSpPr>
        <p:sp>
          <p:nvSpPr>
            <p:cNvPr id="172" name="Google Shape;172;p4"/>
            <p:cNvSpPr/>
            <p:nvPr/>
          </p:nvSpPr>
          <p:spPr>
            <a:xfrm>
              <a:off x="0" y="0"/>
              <a:ext cx="1336313" cy="1456733"/>
            </a:xfrm>
            <a:custGeom>
              <a:avLst/>
              <a:gdLst/>
              <a:ahLst/>
              <a:cxnLst/>
              <a:rect l="l" t="t" r="r" b="b"/>
              <a:pathLst>
                <a:path w="1336313" h="1456733" extrusionOk="0">
                  <a:moveTo>
                    <a:pt x="5891" y="0"/>
                  </a:moveTo>
                  <a:lnTo>
                    <a:pt x="1330422" y="0"/>
                  </a:lnTo>
                  <a:cubicBezTo>
                    <a:pt x="1333676" y="0"/>
                    <a:pt x="1336313" y="2638"/>
                    <a:pt x="1336313" y="5891"/>
                  </a:cubicBezTo>
                  <a:lnTo>
                    <a:pt x="1336313" y="1450841"/>
                  </a:lnTo>
                  <a:cubicBezTo>
                    <a:pt x="1336313" y="1454095"/>
                    <a:pt x="1333676" y="1456733"/>
                    <a:pt x="1330422" y="1456733"/>
                  </a:cubicBezTo>
                  <a:lnTo>
                    <a:pt x="5891" y="1456733"/>
                  </a:lnTo>
                  <a:cubicBezTo>
                    <a:pt x="2638" y="1456733"/>
                    <a:pt x="0" y="1454095"/>
                    <a:pt x="0" y="1450841"/>
                  </a:cubicBezTo>
                  <a:lnTo>
                    <a:pt x="0" y="5891"/>
                  </a:lnTo>
                  <a:cubicBezTo>
                    <a:pt x="0" y="2638"/>
                    <a:pt x="2638" y="0"/>
                    <a:pt x="589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4"/>
            <p:cNvSpPr txBox="1"/>
            <p:nvPr/>
          </p:nvSpPr>
          <p:spPr>
            <a:xfrm>
              <a:off x="0" y="-19050"/>
              <a:ext cx="1336313" cy="1475783"/>
            </a:xfrm>
            <a:prstGeom prst="rect">
              <a:avLst/>
            </a:prstGeom>
            <a:noFill/>
            <a:ln>
              <a:noFill/>
            </a:ln>
          </p:spPr>
          <p:txBody>
            <a:bodyPr spcFirstLastPara="1" wrap="square" lIns="50800" tIns="50800" rIns="50800" bIns="50800" anchor="ctr" anchorCtr="0">
              <a:noAutofit/>
            </a:bodyPr>
            <a:lstStyle/>
            <a:p>
              <a:pPr marL="0" marR="0" lvl="0" indent="0" algn="ctr" rtl="0">
                <a:lnSpc>
                  <a:spcPct val="158833"/>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74" name="Google Shape;174;p4"/>
          <p:cNvGrpSpPr/>
          <p:nvPr/>
        </p:nvGrpSpPr>
        <p:grpSpPr>
          <a:xfrm>
            <a:off x="6515022" y="3453344"/>
            <a:ext cx="5256356" cy="5804956"/>
            <a:chOff x="0" y="-19050"/>
            <a:chExt cx="1336313" cy="1475783"/>
          </a:xfrm>
        </p:grpSpPr>
        <p:sp>
          <p:nvSpPr>
            <p:cNvPr id="175" name="Google Shape;175;p4"/>
            <p:cNvSpPr/>
            <p:nvPr/>
          </p:nvSpPr>
          <p:spPr>
            <a:xfrm>
              <a:off x="0" y="0"/>
              <a:ext cx="1336313" cy="1456733"/>
            </a:xfrm>
            <a:custGeom>
              <a:avLst/>
              <a:gdLst/>
              <a:ahLst/>
              <a:cxnLst/>
              <a:rect l="l" t="t" r="r" b="b"/>
              <a:pathLst>
                <a:path w="1336313" h="1456733" extrusionOk="0">
                  <a:moveTo>
                    <a:pt x="5891" y="0"/>
                  </a:moveTo>
                  <a:lnTo>
                    <a:pt x="1330422" y="0"/>
                  </a:lnTo>
                  <a:cubicBezTo>
                    <a:pt x="1333676" y="0"/>
                    <a:pt x="1336313" y="2638"/>
                    <a:pt x="1336313" y="5891"/>
                  </a:cubicBezTo>
                  <a:lnTo>
                    <a:pt x="1336313" y="1450841"/>
                  </a:lnTo>
                  <a:cubicBezTo>
                    <a:pt x="1336313" y="1454095"/>
                    <a:pt x="1333676" y="1456733"/>
                    <a:pt x="1330422" y="1456733"/>
                  </a:cubicBezTo>
                  <a:lnTo>
                    <a:pt x="5891" y="1456733"/>
                  </a:lnTo>
                  <a:cubicBezTo>
                    <a:pt x="2638" y="1456733"/>
                    <a:pt x="0" y="1454095"/>
                    <a:pt x="0" y="1450841"/>
                  </a:cubicBezTo>
                  <a:lnTo>
                    <a:pt x="0" y="5891"/>
                  </a:lnTo>
                  <a:cubicBezTo>
                    <a:pt x="0" y="2638"/>
                    <a:pt x="2638" y="0"/>
                    <a:pt x="589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4"/>
            <p:cNvSpPr txBox="1"/>
            <p:nvPr/>
          </p:nvSpPr>
          <p:spPr>
            <a:xfrm>
              <a:off x="0" y="-19050"/>
              <a:ext cx="1336313" cy="1475783"/>
            </a:xfrm>
            <a:prstGeom prst="rect">
              <a:avLst/>
            </a:prstGeom>
            <a:noFill/>
            <a:ln>
              <a:noFill/>
            </a:ln>
          </p:spPr>
          <p:txBody>
            <a:bodyPr spcFirstLastPara="1" wrap="square" lIns="50800" tIns="50800" rIns="50800" bIns="50800" anchor="ctr" anchorCtr="0">
              <a:noAutofit/>
            </a:bodyPr>
            <a:lstStyle/>
            <a:p>
              <a:pPr marL="0" marR="0" lvl="0" indent="0" algn="ctr" rtl="0">
                <a:lnSpc>
                  <a:spcPct val="158833"/>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77" name="Google Shape;177;p4"/>
          <p:cNvGrpSpPr/>
          <p:nvPr/>
        </p:nvGrpSpPr>
        <p:grpSpPr>
          <a:xfrm>
            <a:off x="1028700" y="3453344"/>
            <a:ext cx="5256356" cy="5804956"/>
            <a:chOff x="0" y="-19050"/>
            <a:chExt cx="1336313" cy="1475783"/>
          </a:xfrm>
        </p:grpSpPr>
        <p:sp>
          <p:nvSpPr>
            <p:cNvPr id="178" name="Google Shape;178;p4"/>
            <p:cNvSpPr/>
            <p:nvPr/>
          </p:nvSpPr>
          <p:spPr>
            <a:xfrm>
              <a:off x="0" y="0"/>
              <a:ext cx="1336313" cy="1456733"/>
            </a:xfrm>
            <a:custGeom>
              <a:avLst/>
              <a:gdLst/>
              <a:ahLst/>
              <a:cxnLst/>
              <a:rect l="l" t="t" r="r" b="b"/>
              <a:pathLst>
                <a:path w="1336313" h="1456733" extrusionOk="0">
                  <a:moveTo>
                    <a:pt x="5891" y="0"/>
                  </a:moveTo>
                  <a:lnTo>
                    <a:pt x="1330422" y="0"/>
                  </a:lnTo>
                  <a:cubicBezTo>
                    <a:pt x="1333676" y="0"/>
                    <a:pt x="1336313" y="2638"/>
                    <a:pt x="1336313" y="5891"/>
                  </a:cubicBezTo>
                  <a:lnTo>
                    <a:pt x="1336313" y="1450841"/>
                  </a:lnTo>
                  <a:cubicBezTo>
                    <a:pt x="1336313" y="1454095"/>
                    <a:pt x="1333676" y="1456733"/>
                    <a:pt x="1330422" y="1456733"/>
                  </a:cubicBezTo>
                  <a:lnTo>
                    <a:pt x="5891" y="1456733"/>
                  </a:lnTo>
                  <a:cubicBezTo>
                    <a:pt x="2638" y="1456733"/>
                    <a:pt x="0" y="1454095"/>
                    <a:pt x="0" y="1450841"/>
                  </a:cubicBezTo>
                  <a:lnTo>
                    <a:pt x="0" y="5891"/>
                  </a:lnTo>
                  <a:cubicBezTo>
                    <a:pt x="0" y="2638"/>
                    <a:pt x="2638" y="0"/>
                    <a:pt x="589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4"/>
            <p:cNvSpPr txBox="1"/>
            <p:nvPr/>
          </p:nvSpPr>
          <p:spPr>
            <a:xfrm>
              <a:off x="0" y="-19050"/>
              <a:ext cx="1336313" cy="1475783"/>
            </a:xfrm>
            <a:prstGeom prst="rect">
              <a:avLst/>
            </a:prstGeom>
            <a:noFill/>
            <a:ln>
              <a:noFill/>
            </a:ln>
          </p:spPr>
          <p:txBody>
            <a:bodyPr spcFirstLastPara="1" wrap="square" lIns="50800" tIns="50800" rIns="50800" bIns="50800" anchor="ctr" anchorCtr="0">
              <a:noAutofit/>
            </a:bodyPr>
            <a:lstStyle/>
            <a:p>
              <a:pPr marL="0" marR="0" lvl="0" indent="0" algn="ctr" rtl="0">
                <a:lnSpc>
                  <a:spcPct val="158833"/>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80" name="Google Shape;180;p4"/>
          <p:cNvSpPr txBox="1"/>
          <p:nvPr/>
        </p:nvSpPr>
        <p:spPr>
          <a:xfrm>
            <a:off x="1467904" y="4144754"/>
            <a:ext cx="4538800" cy="4637167"/>
          </a:xfrm>
          <a:prstGeom prst="rect">
            <a:avLst/>
          </a:prstGeom>
          <a:noFill/>
          <a:ln>
            <a:noFill/>
          </a:ln>
        </p:spPr>
        <p:txBody>
          <a:bodyPr spcFirstLastPara="1" wrap="square" lIns="0" tIns="0" rIns="0" bIns="0" anchor="t" anchorCtr="0">
            <a:spAutoFit/>
          </a:bodyPr>
          <a:lstStyle/>
          <a:p>
            <a:pPr marL="0" marR="0" lvl="0" indent="0" algn="ctr" rtl="0">
              <a:lnSpc>
                <a:spcPct val="138100"/>
              </a:lnSpc>
              <a:spcBef>
                <a:spcPts val="0"/>
              </a:spcBef>
              <a:spcAft>
                <a:spcPts val="0"/>
              </a:spcAft>
              <a:buNone/>
            </a:pPr>
            <a:r>
              <a:rPr lang="en-US" sz="2000" b="0" i="0" u="none" strike="noStrike" cap="none">
                <a:solidFill>
                  <a:srgbClr val="004D4C"/>
                </a:solidFill>
                <a:latin typeface="Arial"/>
                <a:ea typeface="Arial"/>
                <a:cs typeface="Arial"/>
                <a:sym typeface="Arial"/>
              </a:rPr>
              <a:t>Inició sus </a:t>
            </a:r>
            <a:r>
              <a:rPr lang="en-US" sz="2000" b="1" i="0" u="none" strike="noStrike" cap="none">
                <a:solidFill>
                  <a:srgbClr val="004D4C"/>
                </a:solidFill>
                <a:latin typeface="Arial"/>
                <a:ea typeface="Arial"/>
                <a:cs typeface="Arial"/>
                <a:sym typeface="Arial"/>
              </a:rPr>
              <a:t>estudios de Derecho</a:t>
            </a:r>
            <a:r>
              <a:rPr lang="en-US" sz="2000" b="0" i="0" u="none" strike="noStrike" cap="none">
                <a:solidFill>
                  <a:srgbClr val="004D4C"/>
                </a:solidFill>
                <a:latin typeface="Arial"/>
                <a:ea typeface="Arial"/>
                <a:cs typeface="Arial"/>
                <a:sym typeface="Arial"/>
              </a:rPr>
              <a:t> en la Universidad de Moscú; el rango educativo al que pudo acceder fue limitado a causa de que provenía de una familia </a:t>
            </a:r>
            <a:r>
              <a:rPr lang="en-US" sz="2000" b="1" i="0" u="none" strike="noStrike" cap="none">
                <a:solidFill>
                  <a:srgbClr val="004D4C"/>
                </a:solidFill>
                <a:latin typeface="Arial"/>
                <a:ea typeface="Arial"/>
                <a:cs typeface="Arial"/>
                <a:sym typeface="Arial"/>
              </a:rPr>
              <a:t>judía</a:t>
            </a:r>
            <a:r>
              <a:rPr lang="en-US" sz="2000" b="0" i="0" u="none" strike="noStrike" cap="none">
                <a:solidFill>
                  <a:srgbClr val="004D4C"/>
                </a:solidFill>
                <a:latin typeface="Arial"/>
                <a:ea typeface="Arial"/>
                <a:cs typeface="Arial"/>
                <a:sym typeface="Arial"/>
              </a:rPr>
              <a:t>. Se graduó 4 años después y volvió a su ciudad natal; allí empezó a dar clases de </a:t>
            </a:r>
            <a:r>
              <a:rPr lang="en-US" sz="2000" b="1" i="0" u="none" strike="noStrike" cap="none">
                <a:solidFill>
                  <a:srgbClr val="004D4C"/>
                </a:solidFill>
                <a:latin typeface="Arial"/>
                <a:ea typeface="Arial"/>
                <a:cs typeface="Arial"/>
                <a:sym typeface="Arial"/>
              </a:rPr>
              <a:t>psicología </a:t>
            </a:r>
            <a:r>
              <a:rPr lang="en-US" sz="2000" b="0" i="0" u="none" strike="noStrike" cap="none">
                <a:solidFill>
                  <a:srgbClr val="004D4C"/>
                </a:solidFill>
                <a:latin typeface="Arial"/>
                <a:ea typeface="Arial"/>
                <a:cs typeface="Arial"/>
                <a:sym typeface="Arial"/>
              </a:rPr>
              <a:t>y de </a:t>
            </a:r>
            <a:r>
              <a:rPr lang="en-US" sz="2000" b="1" i="0" u="none" strike="noStrike" cap="none">
                <a:solidFill>
                  <a:srgbClr val="004D4C"/>
                </a:solidFill>
                <a:latin typeface="Arial"/>
                <a:ea typeface="Arial"/>
                <a:cs typeface="Arial"/>
                <a:sym typeface="Arial"/>
              </a:rPr>
              <a:t>lógica</a:t>
            </a:r>
            <a:r>
              <a:rPr lang="en-US" sz="2000" b="0" i="0" u="none" strike="noStrike" cap="none">
                <a:solidFill>
                  <a:srgbClr val="004D4C"/>
                </a:solidFill>
                <a:latin typeface="Arial"/>
                <a:ea typeface="Arial"/>
                <a:cs typeface="Arial"/>
                <a:sym typeface="Arial"/>
              </a:rPr>
              <a:t>. En 1917 tuvo lugar la Revolución de Octubre y Vygotsky se implicó en la actividad política.</a:t>
            </a:r>
            <a:endParaRPr/>
          </a:p>
          <a:p>
            <a:pPr marL="0" marR="0" lvl="0" indent="0" algn="ctr" rtl="0">
              <a:lnSpc>
                <a:spcPct val="138100"/>
              </a:lnSpc>
              <a:spcBef>
                <a:spcPts val="0"/>
              </a:spcBef>
              <a:spcAft>
                <a:spcPts val="0"/>
              </a:spcAft>
              <a:buNone/>
            </a:pPr>
            <a:endParaRPr sz="2000" b="0" i="0" u="none" strike="noStrike" cap="none">
              <a:solidFill>
                <a:srgbClr val="004D4C"/>
              </a:solidFill>
              <a:latin typeface="Arial"/>
              <a:ea typeface="Arial"/>
              <a:cs typeface="Arial"/>
              <a:sym typeface="Arial"/>
            </a:endParaRPr>
          </a:p>
        </p:txBody>
      </p:sp>
      <p:sp>
        <p:nvSpPr>
          <p:cNvPr id="181" name="Google Shape;181;p4"/>
          <p:cNvSpPr txBox="1"/>
          <p:nvPr/>
        </p:nvSpPr>
        <p:spPr>
          <a:xfrm>
            <a:off x="6847166" y="4144754"/>
            <a:ext cx="4735234" cy="4614212"/>
          </a:xfrm>
          <a:prstGeom prst="rect">
            <a:avLst/>
          </a:prstGeom>
          <a:noFill/>
          <a:ln>
            <a:noFill/>
          </a:ln>
        </p:spPr>
        <p:txBody>
          <a:bodyPr spcFirstLastPara="1" wrap="square" lIns="0" tIns="0" rIns="0" bIns="0" anchor="t" anchorCtr="0">
            <a:spAutoFit/>
          </a:bodyPr>
          <a:lstStyle/>
          <a:p>
            <a:pPr marL="0" marR="0" lvl="0" indent="0" algn="ctr" rtl="0">
              <a:lnSpc>
                <a:spcPct val="149636"/>
              </a:lnSpc>
              <a:spcBef>
                <a:spcPts val="0"/>
              </a:spcBef>
              <a:spcAft>
                <a:spcPts val="0"/>
              </a:spcAft>
              <a:buNone/>
            </a:pPr>
            <a:r>
              <a:rPr lang="en-US" sz="2200" b="0" i="0" u="none" strike="noStrike" cap="none">
                <a:solidFill>
                  <a:srgbClr val="004D4C"/>
                </a:solidFill>
                <a:latin typeface="Arial"/>
                <a:ea typeface="Arial"/>
                <a:cs typeface="Arial"/>
                <a:sym typeface="Arial"/>
              </a:rPr>
              <a:t>Vygotsky empezó a hacerse famoso tras impresionar a la comunidad de la psicología experimental rusa con un </a:t>
            </a:r>
            <a:r>
              <a:rPr lang="en-US" sz="2200" b="1" i="0" u="none" strike="noStrike" cap="none">
                <a:solidFill>
                  <a:srgbClr val="004D4C"/>
                </a:solidFill>
                <a:latin typeface="Arial"/>
                <a:ea typeface="Arial"/>
                <a:cs typeface="Arial"/>
                <a:sym typeface="Arial"/>
              </a:rPr>
              <a:t>discurso</a:t>
            </a:r>
            <a:r>
              <a:rPr lang="en-US" sz="2200" b="0" i="0" u="none" strike="noStrike" cap="none">
                <a:solidFill>
                  <a:srgbClr val="004D4C"/>
                </a:solidFill>
                <a:latin typeface="Arial"/>
                <a:ea typeface="Arial"/>
                <a:cs typeface="Arial"/>
                <a:sym typeface="Arial"/>
              </a:rPr>
              <a:t> sobre </a:t>
            </a:r>
            <a:r>
              <a:rPr lang="en-US" sz="2200" b="1" i="0" u="none" strike="noStrike" cap="none">
                <a:solidFill>
                  <a:srgbClr val="004D4C"/>
                </a:solidFill>
                <a:latin typeface="Arial"/>
                <a:ea typeface="Arial"/>
                <a:cs typeface="Arial"/>
                <a:sym typeface="Arial"/>
              </a:rPr>
              <a:t>neuropsicología.</a:t>
            </a:r>
            <a:r>
              <a:rPr lang="en-US" sz="2200" b="0" i="0" u="none" strike="noStrike" cap="none">
                <a:solidFill>
                  <a:srgbClr val="004D4C"/>
                </a:solidFill>
                <a:latin typeface="Arial"/>
                <a:ea typeface="Arial"/>
                <a:cs typeface="Arial"/>
                <a:sym typeface="Arial"/>
              </a:rPr>
              <a:t> A partir de entonces trabajó como </a:t>
            </a:r>
            <a:r>
              <a:rPr lang="en-US" sz="2200" b="1" i="0" u="none" strike="noStrike" cap="none">
                <a:solidFill>
                  <a:srgbClr val="004D4C"/>
                </a:solidFill>
                <a:latin typeface="Arial"/>
                <a:ea typeface="Arial"/>
                <a:cs typeface="Arial"/>
                <a:sym typeface="Arial"/>
              </a:rPr>
              <a:t>investigador</a:t>
            </a:r>
            <a:r>
              <a:rPr lang="en-US" sz="2200" b="0" i="0" u="none" strike="noStrike" cap="none">
                <a:solidFill>
                  <a:srgbClr val="004D4C"/>
                </a:solidFill>
                <a:latin typeface="Arial"/>
                <a:ea typeface="Arial"/>
                <a:cs typeface="Arial"/>
                <a:sym typeface="Arial"/>
              </a:rPr>
              <a:t> y como </a:t>
            </a:r>
            <a:r>
              <a:rPr lang="en-US" sz="2200" b="1" i="0" u="none" strike="noStrike" cap="none">
                <a:solidFill>
                  <a:srgbClr val="004D4C"/>
                </a:solidFill>
                <a:latin typeface="Arial"/>
                <a:ea typeface="Arial"/>
                <a:cs typeface="Arial"/>
                <a:sym typeface="Arial"/>
              </a:rPr>
              <a:t>profesor </a:t>
            </a:r>
            <a:r>
              <a:rPr lang="en-US" sz="2200" b="0" i="0" u="none" strike="noStrike" cap="none">
                <a:solidFill>
                  <a:srgbClr val="004D4C"/>
                </a:solidFill>
                <a:latin typeface="Arial"/>
                <a:ea typeface="Arial"/>
                <a:cs typeface="Arial"/>
                <a:sym typeface="Arial"/>
              </a:rPr>
              <a:t>en el Instituto de Psicología Experimental de Moscú.</a:t>
            </a:r>
            <a:endParaRPr/>
          </a:p>
        </p:txBody>
      </p:sp>
      <p:sp>
        <p:nvSpPr>
          <p:cNvPr id="182" name="Google Shape;182;p4"/>
          <p:cNvSpPr txBox="1"/>
          <p:nvPr/>
        </p:nvSpPr>
        <p:spPr>
          <a:xfrm>
            <a:off x="2746083" y="3613288"/>
            <a:ext cx="1652560" cy="453316"/>
          </a:xfrm>
          <a:prstGeom prst="rect">
            <a:avLst/>
          </a:prstGeom>
          <a:noFill/>
          <a:ln>
            <a:noFill/>
          </a:ln>
        </p:spPr>
        <p:txBody>
          <a:bodyPr spcFirstLastPara="1" wrap="square" lIns="0" tIns="0" rIns="0" bIns="0" anchor="t" anchorCtr="0">
            <a:spAutoFit/>
          </a:bodyPr>
          <a:lstStyle/>
          <a:p>
            <a:pPr marL="0" marR="0" lvl="0" indent="0" algn="ctr" rtl="0">
              <a:lnSpc>
                <a:spcPct val="138029"/>
              </a:lnSpc>
              <a:spcBef>
                <a:spcPts val="0"/>
              </a:spcBef>
              <a:spcAft>
                <a:spcPts val="0"/>
              </a:spcAft>
              <a:buNone/>
            </a:pPr>
            <a:r>
              <a:rPr lang="en-US" sz="2669" b="1" i="0" u="none" strike="noStrike" cap="none">
                <a:solidFill>
                  <a:srgbClr val="004D4C"/>
                </a:solidFill>
                <a:latin typeface="Arial"/>
                <a:ea typeface="Arial"/>
                <a:cs typeface="Arial"/>
                <a:sym typeface="Arial"/>
              </a:rPr>
              <a:t>1913</a:t>
            </a:r>
            <a:endParaRPr/>
          </a:p>
        </p:txBody>
      </p:sp>
      <p:sp>
        <p:nvSpPr>
          <p:cNvPr id="183" name="Google Shape;183;p4"/>
          <p:cNvSpPr txBox="1"/>
          <p:nvPr/>
        </p:nvSpPr>
        <p:spPr>
          <a:xfrm>
            <a:off x="8275895" y="3613288"/>
            <a:ext cx="1737577" cy="453316"/>
          </a:xfrm>
          <a:prstGeom prst="rect">
            <a:avLst/>
          </a:prstGeom>
          <a:noFill/>
          <a:ln>
            <a:noFill/>
          </a:ln>
        </p:spPr>
        <p:txBody>
          <a:bodyPr spcFirstLastPara="1" wrap="square" lIns="0" tIns="0" rIns="0" bIns="0" anchor="t" anchorCtr="0">
            <a:spAutoFit/>
          </a:bodyPr>
          <a:lstStyle/>
          <a:p>
            <a:pPr marL="0" marR="0" lvl="0" indent="0" algn="ctr" rtl="0">
              <a:lnSpc>
                <a:spcPct val="138029"/>
              </a:lnSpc>
              <a:spcBef>
                <a:spcPts val="0"/>
              </a:spcBef>
              <a:spcAft>
                <a:spcPts val="0"/>
              </a:spcAft>
              <a:buNone/>
            </a:pPr>
            <a:r>
              <a:rPr lang="en-US" sz="2669" b="1" i="0" u="none" strike="noStrike" cap="none">
                <a:solidFill>
                  <a:srgbClr val="004D4C"/>
                </a:solidFill>
                <a:latin typeface="Arial"/>
                <a:ea typeface="Arial"/>
                <a:cs typeface="Arial"/>
                <a:sym typeface="Arial"/>
              </a:rPr>
              <a:t>1924</a:t>
            </a:r>
            <a:endParaRPr/>
          </a:p>
        </p:txBody>
      </p:sp>
      <p:sp>
        <p:nvSpPr>
          <p:cNvPr id="184" name="Google Shape;184;p4"/>
          <p:cNvSpPr txBox="1"/>
          <p:nvPr/>
        </p:nvSpPr>
        <p:spPr>
          <a:xfrm>
            <a:off x="12509896" y="4235981"/>
            <a:ext cx="4242452" cy="4759636"/>
          </a:xfrm>
          <a:prstGeom prst="rect">
            <a:avLst/>
          </a:prstGeom>
          <a:noFill/>
          <a:ln>
            <a:noFill/>
          </a:ln>
        </p:spPr>
        <p:txBody>
          <a:bodyPr spcFirstLastPara="1" wrap="square" lIns="0" tIns="0" rIns="0" bIns="0" anchor="t" anchorCtr="0">
            <a:spAutoFit/>
          </a:bodyPr>
          <a:lstStyle/>
          <a:p>
            <a:pPr marL="0" marR="0" lvl="0" indent="0" algn="ctr" rtl="0">
              <a:lnSpc>
                <a:spcPct val="138029"/>
              </a:lnSpc>
              <a:spcBef>
                <a:spcPts val="0"/>
              </a:spcBef>
              <a:spcAft>
                <a:spcPts val="0"/>
              </a:spcAft>
              <a:buNone/>
            </a:pPr>
            <a:r>
              <a:rPr lang="en-US" sz="2456" b="0" i="0" u="none" strike="noStrike" cap="none">
                <a:solidFill>
                  <a:srgbClr val="004D4C"/>
                </a:solidFill>
                <a:latin typeface="Arial"/>
                <a:ea typeface="Arial"/>
                <a:cs typeface="Arial"/>
                <a:sym typeface="Arial"/>
              </a:rPr>
              <a:t>No obstante, en 1926 perdió su puesto de trabajo a causa de la tuberculosis; </a:t>
            </a:r>
            <a:r>
              <a:rPr lang="en-US" sz="2456" b="1" i="0" u="none" strike="noStrike" cap="none">
                <a:solidFill>
                  <a:srgbClr val="004D4C"/>
                </a:solidFill>
                <a:latin typeface="Arial"/>
                <a:ea typeface="Arial"/>
                <a:cs typeface="Arial"/>
                <a:sym typeface="Arial"/>
              </a:rPr>
              <a:t>murió</a:t>
            </a:r>
            <a:r>
              <a:rPr lang="en-US" sz="2456" b="0" i="0" u="none" strike="noStrike" cap="none">
                <a:solidFill>
                  <a:srgbClr val="004D4C"/>
                </a:solidFill>
                <a:latin typeface="Arial"/>
                <a:ea typeface="Arial"/>
                <a:cs typeface="Arial"/>
                <a:sym typeface="Arial"/>
              </a:rPr>
              <a:t> por esta enfermedad en </a:t>
            </a:r>
            <a:r>
              <a:rPr lang="en-US" sz="2456" b="1" i="0" u="none" strike="noStrike" cap="none">
                <a:solidFill>
                  <a:srgbClr val="004D4C"/>
                </a:solidFill>
                <a:latin typeface="Arial"/>
                <a:ea typeface="Arial"/>
                <a:cs typeface="Arial"/>
                <a:sym typeface="Arial"/>
              </a:rPr>
              <a:t>1934</a:t>
            </a:r>
            <a:r>
              <a:rPr lang="en-US" sz="2456" b="0" i="0" u="none" strike="noStrike" cap="none">
                <a:solidFill>
                  <a:srgbClr val="004D4C"/>
                </a:solidFill>
                <a:latin typeface="Arial"/>
                <a:ea typeface="Arial"/>
                <a:cs typeface="Arial"/>
                <a:sym typeface="Arial"/>
              </a:rPr>
              <a:t>, cuando tan sólo tenía </a:t>
            </a:r>
            <a:r>
              <a:rPr lang="en-US" sz="2456" b="1" i="0" u="none" strike="noStrike" cap="none">
                <a:solidFill>
                  <a:srgbClr val="004D4C"/>
                </a:solidFill>
                <a:latin typeface="Arial"/>
                <a:ea typeface="Arial"/>
                <a:cs typeface="Arial"/>
                <a:sym typeface="Arial"/>
              </a:rPr>
              <a:t>37 años</a:t>
            </a:r>
            <a:r>
              <a:rPr lang="en-US" sz="2456" b="0" i="0" u="none" strike="noStrike" cap="none">
                <a:solidFill>
                  <a:srgbClr val="004D4C"/>
                </a:solidFill>
                <a:latin typeface="Arial"/>
                <a:ea typeface="Arial"/>
                <a:cs typeface="Arial"/>
                <a:sym typeface="Arial"/>
              </a:rPr>
              <a:t>, dejando un amplio legado teórico que fue recogido por Aleksandr Luria y otros.</a:t>
            </a:r>
            <a:endParaRPr/>
          </a:p>
        </p:txBody>
      </p:sp>
      <p:sp>
        <p:nvSpPr>
          <p:cNvPr id="185" name="Google Shape;185;p4"/>
          <p:cNvSpPr txBox="1"/>
          <p:nvPr/>
        </p:nvSpPr>
        <p:spPr>
          <a:xfrm>
            <a:off x="13356429" y="3613288"/>
            <a:ext cx="2549385" cy="453316"/>
          </a:xfrm>
          <a:prstGeom prst="rect">
            <a:avLst/>
          </a:prstGeom>
          <a:noFill/>
          <a:ln>
            <a:noFill/>
          </a:ln>
        </p:spPr>
        <p:txBody>
          <a:bodyPr spcFirstLastPara="1" wrap="square" lIns="0" tIns="0" rIns="0" bIns="0" anchor="t" anchorCtr="0">
            <a:spAutoFit/>
          </a:bodyPr>
          <a:lstStyle/>
          <a:p>
            <a:pPr marL="0" marR="0" lvl="0" indent="0" algn="ctr" rtl="0">
              <a:lnSpc>
                <a:spcPct val="138029"/>
              </a:lnSpc>
              <a:spcBef>
                <a:spcPts val="0"/>
              </a:spcBef>
              <a:spcAft>
                <a:spcPts val="0"/>
              </a:spcAft>
              <a:buNone/>
            </a:pPr>
            <a:r>
              <a:rPr lang="en-US" sz="2669" b="1" i="0" u="none" strike="noStrike" cap="none">
                <a:solidFill>
                  <a:srgbClr val="004D4C"/>
                </a:solidFill>
                <a:latin typeface="Arial"/>
                <a:ea typeface="Arial"/>
                <a:cs typeface="Arial"/>
                <a:sym typeface="Arial"/>
              </a:rPr>
              <a:t>1926-1934</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grpSp>
        <p:nvGrpSpPr>
          <p:cNvPr id="194" name="Google Shape;194;p5"/>
          <p:cNvGrpSpPr/>
          <p:nvPr/>
        </p:nvGrpSpPr>
        <p:grpSpPr>
          <a:xfrm>
            <a:off x="0" y="6343201"/>
            <a:ext cx="18288000" cy="3943799"/>
            <a:chOff x="0" y="-19050"/>
            <a:chExt cx="4880466" cy="1052470"/>
          </a:xfrm>
        </p:grpSpPr>
        <p:sp>
          <p:nvSpPr>
            <p:cNvPr id="195" name="Google Shape;195;p5"/>
            <p:cNvSpPr/>
            <p:nvPr/>
          </p:nvSpPr>
          <p:spPr>
            <a:xfrm>
              <a:off x="0" y="0"/>
              <a:ext cx="4880466" cy="1033420"/>
            </a:xfrm>
            <a:custGeom>
              <a:avLst/>
              <a:gdLst/>
              <a:ahLst/>
              <a:cxnLst/>
              <a:rect l="l" t="t" r="r" b="b"/>
              <a:pathLst>
                <a:path w="4880466" h="1033420" extrusionOk="0">
                  <a:moveTo>
                    <a:pt x="1693" y="0"/>
                  </a:moveTo>
                  <a:lnTo>
                    <a:pt x="4878773" y="0"/>
                  </a:lnTo>
                  <a:cubicBezTo>
                    <a:pt x="4879222" y="0"/>
                    <a:pt x="4879653" y="178"/>
                    <a:pt x="4879970" y="496"/>
                  </a:cubicBezTo>
                  <a:cubicBezTo>
                    <a:pt x="4880288" y="814"/>
                    <a:pt x="4880466" y="1244"/>
                    <a:pt x="4880466" y="1693"/>
                  </a:cubicBezTo>
                  <a:lnTo>
                    <a:pt x="4880466" y="1031727"/>
                  </a:lnTo>
                  <a:cubicBezTo>
                    <a:pt x="4880466" y="1032662"/>
                    <a:pt x="4879708" y="1033420"/>
                    <a:pt x="4878773" y="1033420"/>
                  </a:cubicBezTo>
                  <a:lnTo>
                    <a:pt x="1693" y="1033420"/>
                  </a:lnTo>
                  <a:cubicBezTo>
                    <a:pt x="1244" y="1033420"/>
                    <a:pt x="814" y="1033242"/>
                    <a:pt x="496" y="1032924"/>
                  </a:cubicBezTo>
                  <a:cubicBezTo>
                    <a:pt x="178" y="1032607"/>
                    <a:pt x="0" y="1032176"/>
                    <a:pt x="0" y="1031727"/>
                  </a:cubicBezTo>
                  <a:lnTo>
                    <a:pt x="0" y="1693"/>
                  </a:lnTo>
                  <a:cubicBezTo>
                    <a:pt x="0" y="1244"/>
                    <a:pt x="178" y="814"/>
                    <a:pt x="496" y="496"/>
                  </a:cubicBezTo>
                  <a:cubicBezTo>
                    <a:pt x="814" y="178"/>
                    <a:pt x="1244" y="0"/>
                    <a:pt x="1693" y="0"/>
                  </a:cubicBezTo>
                  <a:close/>
                </a:path>
              </a:pathLst>
            </a:custGeom>
            <a:solidFill>
              <a:srgbClr val="004D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5"/>
            <p:cNvSpPr txBox="1"/>
            <p:nvPr/>
          </p:nvSpPr>
          <p:spPr>
            <a:xfrm>
              <a:off x="0" y="-19050"/>
              <a:ext cx="4880466" cy="1052470"/>
            </a:xfrm>
            <a:prstGeom prst="rect">
              <a:avLst/>
            </a:prstGeom>
            <a:noFill/>
            <a:ln>
              <a:noFill/>
            </a:ln>
          </p:spPr>
          <p:txBody>
            <a:bodyPr spcFirstLastPara="1" wrap="square" lIns="50800" tIns="50800" rIns="50800" bIns="50800" anchor="ctr" anchorCtr="0">
              <a:noAutofit/>
            </a:bodyPr>
            <a:lstStyle/>
            <a:p>
              <a:pPr marL="0" marR="0" lvl="0" indent="0" algn="ctr" rtl="0">
                <a:lnSpc>
                  <a:spcPct val="158833"/>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97" name="Google Shape;197;p5"/>
          <p:cNvGrpSpPr/>
          <p:nvPr/>
        </p:nvGrpSpPr>
        <p:grpSpPr>
          <a:xfrm>
            <a:off x="554083" y="4367594"/>
            <a:ext cx="3657929" cy="1551811"/>
            <a:chOff x="0" y="0"/>
            <a:chExt cx="4877238" cy="2069081"/>
          </a:xfrm>
        </p:grpSpPr>
        <p:sp>
          <p:nvSpPr>
            <p:cNvPr id="198" name="Google Shape;198;p5"/>
            <p:cNvSpPr/>
            <p:nvPr/>
          </p:nvSpPr>
          <p:spPr>
            <a:xfrm>
              <a:off x="0" y="0"/>
              <a:ext cx="4877238" cy="667204"/>
            </a:xfrm>
            <a:custGeom>
              <a:avLst/>
              <a:gdLst/>
              <a:ahLst/>
              <a:cxnLst/>
              <a:rect l="l" t="t" r="r" b="b"/>
              <a:pathLst>
                <a:path w="4702175" h="643255" extrusionOk="0">
                  <a:moveTo>
                    <a:pt x="0" y="0"/>
                  </a:moveTo>
                  <a:lnTo>
                    <a:pt x="4702175" y="0"/>
                  </a:lnTo>
                  <a:lnTo>
                    <a:pt x="4702175" y="643255"/>
                  </a:lnTo>
                  <a:lnTo>
                    <a:pt x="0" y="643255"/>
                  </a:lnTo>
                  <a:close/>
                </a:path>
              </a:pathLst>
            </a:custGeom>
            <a:solidFill>
              <a:srgbClr val="004D4C"/>
            </a:solidFill>
            <a:ln>
              <a:noFill/>
            </a:ln>
          </p:spPr>
          <p:txBody>
            <a:bodyPr/>
            <a:lstStyle/>
            <a:p>
              <a:endParaRPr lang="es-MX"/>
            </a:p>
          </p:txBody>
        </p:sp>
        <p:sp>
          <p:nvSpPr>
            <p:cNvPr id="199" name="Google Shape;199;p5"/>
            <p:cNvSpPr/>
            <p:nvPr/>
          </p:nvSpPr>
          <p:spPr>
            <a:xfrm>
              <a:off x="0" y="667229"/>
              <a:ext cx="4877238" cy="1401852"/>
            </a:xfrm>
            <a:custGeom>
              <a:avLst/>
              <a:gdLst/>
              <a:ahLst/>
              <a:cxnLst/>
              <a:rect l="l" t="t" r="r" b="b"/>
              <a:pathLst>
                <a:path w="4702175" h="1351534" extrusionOk="0">
                  <a:moveTo>
                    <a:pt x="0" y="0"/>
                  </a:moveTo>
                  <a:lnTo>
                    <a:pt x="0" y="644271"/>
                  </a:lnTo>
                  <a:lnTo>
                    <a:pt x="1770380" y="644271"/>
                  </a:lnTo>
                  <a:lnTo>
                    <a:pt x="2190115" y="1351534"/>
                  </a:lnTo>
                  <a:lnTo>
                    <a:pt x="2607691" y="644271"/>
                  </a:lnTo>
                  <a:lnTo>
                    <a:pt x="4702175" y="644271"/>
                  </a:lnTo>
                  <a:lnTo>
                    <a:pt x="4702175" y="0"/>
                  </a:lnTo>
                  <a:lnTo>
                    <a:pt x="0" y="0"/>
                  </a:lnTo>
                  <a:close/>
                </a:path>
              </a:pathLst>
            </a:custGeom>
            <a:solidFill>
              <a:srgbClr val="004C4C"/>
            </a:solidFill>
            <a:ln>
              <a:noFill/>
            </a:ln>
          </p:spPr>
          <p:txBody>
            <a:bodyPr/>
            <a:lstStyle/>
            <a:p>
              <a:endParaRPr lang="es-MX"/>
            </a:p>
          </p:txBody>
        </p:sp>
        <p:sp>
          <p:nvSpPr>
            <p:cNvPr id="200" name="Google Shape;200;p5"/>
            <p:cNvSpPr txBox="1"/>
            <p:nvPr/>
          </p:nvSpPr>
          <p:spPr>
            <a:xfrm>
              <a:off x="305569" y="143887"/>
              <a:ext cx="4393749" cy="976677"/>
            </a:xfrm>
            <a:prstGeom prst="rect">
              <a:avLst/>
            </a:prstGeom>
            <a:noFill/>
            <a:ln>
              <a:noFill/>
            </a:ln>
          </p:spPr>
          <p:txBody>
            <a:bodyPr spcFirstLastPara="1" wrap="square" lIns="0" tIns="0" rIns="0" bIns="0" anchor="t" anchorCtr="0">
              <a:spAutoFit/>
            </a:bodyPr>
            <a:lstStyle/>
            <a:p>
              <a:pPr marL="0" marR="0" lvl="0" indent="0" algn="ctr" rtl="0">
                <a:lnSpc>
                  <a:spcPct val="119012"/>
                </a:lnSpc>
                <a:spcBef>
                  <a:spcPts val="0"/>
                </a:spcBef>
                <a:spcAft>
                  <a:spcPts val="0"/>
                </a:spcAft>
                <a:buNone/>
              </a:pPr>
              <a:r>
                <a:rPr lang="en-US" sz="2000" b="1" i="0" u="none" strike="noStrike" cap="none" dirty="0">
                  <a:solidFill>
                    <a:srgbClr val="FFFAEB"/>
                  </a:solidFill>
                  <a:latin typeface="Arial"/>
                  <a:ea typeface="Arial"/>
                  <a:cs typeface="Arial"/>
                  <a:sym typeface="Arial"/>
                </a:rPr>
                <a:t>PSICOLOGÍA </a:t>
              </a:r>
              <a:endParaRPr sz="2000" dirty="0"/>
            </a:p>
            <a:p>
              <a:pPr marL="0" marR="0" lvl="0" indent="0" algn="ctr" rtl="0">
                <a:lnSpc>
                  <a:spcPct val="119012"/>
                </a:lnSpc>
                <a:spcBef>
                  <a:spcPts val="0"/>
                </a:spcBef>
                <a:spcAft>
                  <a:spcPts val="0"/>
                </a:spcAft>
                <a:buNone/>
              </a:pPr>
              <a:r>
                <a:rPr lang="en-US" sz="2000" b="1" i="0" u="none" strike="noStrike" cap="none" dirty="0">
                  <a:solidFill>
                    <a:srgbClr val="FFFAEB"/>
                  </a:solidFill>
                  <a:latin typeface="Arial"/>
                  <a:ea typeface="Arial"/>
                  <a:cs typeface="Arial"/>
                  <a:sym typeface="Arial"/>
                </a:rPr>
                <a:t>EDUCATIVA</a:t>
              </a:r>
              <a:endParaRPr sz="2000" dirty="0"/>
            </a:p>
          </p:txBody>
        </p:sp>
      </p:grpSp>
      <p:sp>
        <p:nvSpPr>
          <p:cNvPr id="201" name="Google Shape;201;p5"/>
          <p:cNvSpPr txBox="1"/>
          <p:nvPr/>
        </p:nvSpPr>
        <p:spPr>
          <a:xfrm>
            <a:off x="4374011" y="6561167"/>
            <a:ext cx="1979006" cy="2565624"/>
          </a:xfrm>
          <a:prstGeom prst="rect">
            <a:avLst/>
          </a:prstGeom>
          <a:noFill/>
          <a:ln>
            <a:noFill/>
          </a:ln>
        </p:spPr>
        <p:txBody>
          <a:bodyPr spcFirstLastPara="1" wrap="square" lIns="0" tIns="0" rIns="0" bIns="0" anchor="t" anchorCtr="0">
            <a:spAutoFit/>
          </a:bodyPr>
          <a:lstStyle/>
          <a:p>
            <a:pPr marL="0" marR="0" lvl="0" indent="0" algn="ctr" rtl="0">
              <a:lnSpc>
                <a:spcPct val="138035"/>
              </a:lnSpc>
              <a:spcBef>
                <a:spcPts val="0"/>
              </a:spcBef>
              <a:spcAft>
                <a:spcPts val="0"/>
              </a:spcAft>
              <a:buNone/>
            </a:pPr>
            <a:r>
              <a:rPr lang="en-US" sz="1517" b="0" i="0" u="none" strike="noStrike" cap="none">
                <a:solidFill>
                  <a:srgbClr val="004D4C"/>
                </a:solidFill>
                <a:latin typeface="Arial"/>
                <a:ea typeface="Arial"/>
                <a:cs typeface="Arial"/>
                <a:sym typeface="Arial"/>
              </a:rPr>
              <a:t>Lorem ipsum dolor sit amet, consectetur adipiscing elit. Duis vulputate nulla at ante rhoncus, vel efficitur felis condimentum. Proin odio odio.</a:t>
            </a:r>
            <a:endParaRPr/>
          </a:p>
        </p:txBody>
      </p:sp>
      <p:grpSp>
        <p:nvGrpSpPr>
          <p:cNvPr id="202" name="Google Shape;202;p5"/>
          <p:cNvGrpSpPr/>
          <p:nvPr/>
        </p:nvGrpSpPr>
        <p:grpSpPr>
          <a:xfrm>
            <a:off x="4964521" y="4367594"/>
            <a:ext cx="3657929" cy="1551811"/>
            <a:chOff x="0" y="0"/>
            <a:chExt cx="4877238" cy="2069081"/>
          </a:xfrm>
        </p:grpSpPr>
        <p:sp>
          <p:nvSpPr>
            <p:cNvPr id="203" name="Google Shape;203;p5"/>
            <p:cNvSpPr/>
            <p:nvPr/>
          </p:nvSpPr>
          <p:spPr>
            <a:xfrm>
              <a:off x="0" y="0"/>
              <a:ext cx="4877238" cy="667204"/>
            </a:xfrm>
            <a:custGeom>
              <a:avLst/>
              <a:gdLst/>
              <a:ahLst/>
              <a:cxnLst/>
              <a:rect l="l" t="t" r="r" b="b"/>
              <a:pathLst>
                <a:path w="4702175" h="643255" extrusionOk="0">
                  <a:moveTo>
                    <a:pt x="0" y="0"/>
                  </a:moveTo>
                  <a:lnTo>
                    <a:pt x="4702175" y="0"/>
                  </a:lnTo>
                  <a:lnTo>
                    <a:pt x="4702175" y="643255"/>
                  </a:lnTo>
                  <a:lnTo>
                    <a:pt x="0" y="643255"/>
                  </a:lnTo>
                  <a:close/>
                </a:path>
              </a:pathLst>
            </a:custGeom>
            <a:solidFill>
              <a:srgbClr val="004D4C"/>
            </a:solidFill>
            <a:ln>
              <a:noFill/>
            </a:ln>
          </p:spPr>
          <p:txBody>
            <a:bodyPr/>
            <a:lstStyle/>
            <a:p>
              <a:endParaRPr lang="es-MX"/>
            </a:p>
          </p:txBody>
        </p:sp>
        <p:sp>
          <p:nvSpPr>
            <p:cNvPr id="204" name="Google Shape;204;p5"/>
            <p:cNvSpPr/>
            <p:nvPr/>
          </p:nvSpPr>
          <p:spPr>
            <a:xfrm>
              <a:off x="0" y="667229"/>
              <a:ext cx="4877238" cy="1401852"/>
            </a:xfrm>
            <a:custGeom>
              <a:avLst/>
              <a:gdLst/>
              <a:ahLst/>
              <a:cxnLst/>
              <a:rect l="l" t="t" r="r" b="b"/>
              <a:pathLst>
                <a:path w="4702175" h="1351534" extrusionOk="0">
                  <a:moveTo>
                    <a:pt x="0" y="0"/>
                  </a:moveTo>
                  <a:lnTo>
                    <a:pt x="0" y="644271"/>
                  </a:lnTo>
                  <a:lnTo>
                    <a:pt x="1770380" y="644271"/>
                  </a:lnTo>
                  <a:lnTo>
                    <a:pt x="2190115" y="1351534"/>
                  </a:lnTo>
                  <a:lnTo>
                    <a:pt x="2607691" y="644271"/>
                  </a:lnTo>
                  <a:lnTo>
                    <a:pt x="4702175" y="644271"/>
                  </a:lnTo>
                  <a:lnTo>
                    <a:pt x="4702175" y="0"/>
                  </a:lnTo>
                  <a:lnTo>
                    <a:pt x="0" y="0"/>
                  </a:lnTo>
                  <a:close/>
                </a:path>
              </a:pathLst>
            </a:custGeom>
            <a:solidFill>
              <a:srgbClr val="004C4C"/>
            </a:solidFill>
            <a:ln>
              <a:noFill/>
            </a:ln>
          </p:spPr>
          <p:txBody>
            <a:bodyPr/>
            <a:lstStyle/>
            <a:p>
              <a:endParaRPr lang="es-MX"/>
            </a:p>
          </p:txBody>
        </p:sp>
        <p:sp>
          <p:nvSpPr>
            <p:cNvPr id="205" name="Google Shape;205;p5"/>
            <p:cNvSpPr txBox="1"/>
            <p:nvPr/>
          </p:nvSpPr>
          <p:spPr>
            <a:xfrm>
              <a:off x="241767" y="143887"/>
              <a:ext cx="4393749" cy="976677"/>
            </a:xfrm>
            <a:prstGeom prst="rect">
              <a:avLst/>
            </a:prstGeom>
            <a:noFill/>
            <a:ln>
              <a:noFill/>
            </a:ln>
          </p:spPr>
          <p:txBody>
            <a:bodyPr spcFirstLastPara="1" wrap="square" lIns="0" tIns="0" rIns="0" bIns="0" anchor="t" anchorCtr="0">
              <a:spAutoFit/>
            </a:bodyPr>
            <a:lstStyle/>
            <a:p>
              <a:pPr marL="0" marR="0" lvl="0" indent="0" algn="ctr" rtl="0">
                <a:lnSpc>
                  <a:spcPct val="119012"/>
                </a:lnSpc>
                <a:spcBef>
                  <a:spcPts val="0"/>
                </a:spcBef>
                <a:spcAft>
                  <a:spcPts val="0"/>
                </a:spcAft>
                <a:buNone/>
              </a:pPr>
              <a:r>
                <a:rPr lang="en-US" sz="2000" b="1" i="0" u="none" strike="noStrike" cap="none" dirty="0">
                  <a:solidFill>
                    <a:srgbClr val="FFFAEB"/>
                  </a:solidFill>
                  <a:latin typeface="Arial"/>
                  <a:ea typeface="Arial"/>
                  <a:cs typeface="Arial"/>
                  <a:sym typeface="Arial"/>
                </a:rPr>
                <a:t>LA MENTE EN LA SOCIEDAD</a:t>
              </a:r>
              <a:endParaRPr sz="2000" dirty="0"/>
            </a:p>
          </p:txBody>
        </p:sp>
      </p:grpSp>
      <p:grpSp>
        <p:nvGrpSpPr>
          <p:cNvPr id="206" name="Google Shape;206;p5"/>
          <p:cNvGrpSpPr/>
          <p:nvPr/>
        </p:nvGrpSpPr>
        <p:grpSpPr>
          <a:xfrm>
            <a:off x="9377014" y="4367594"/>
            <a:ext cx="3657929" cy="1551811"/>
            <a:chOff x="0" y="0"/>
            <a:chExt cx="4877238" cy="2069081"/>
          </a:xfrm>
        </p:grpSpPr>
        <p:sp>
          <p:nvSpPr>
            <p:cNvPr id="207" name="Google Shape;207;p5"/>
            <p:cNvSpPr/>
            <p:nvPr/>
          </p:nvSpPr>
          <p:spPr>
            <a:xfrm>
              <a:off x="0" y="667229"/>
              <a:ext cx="4877238" cy="1401852"/>
            </a:xfrm>
            <a:custGeom>
              <a:avLst/>
              <a:gdLst/>
              <a:ahLst/>
              <a:cxnLst/>
              <a:rect l="l" t="t" r="r" b="b"/>
              <a:pathLst>
                <a:path w="4702175" h="1351534" extrusionOk="0">
                  <a:moveTo>
                    <a:pt x="0" y="0"/>
                  </a:moveTo>
                  <a:lnTo>
                    <a:pt x="0" y="644271"/>
                  </a:lnTo>
                  <a:lnTo>
                    <a:pt x="1770380" y="644271"/>
                  </a:lnTo>
                  <a:lnTo>
                    <a:pt x="2190115" y="1351534"/>
                  </a:lnTo>
                  <a:lnTo>
                    <a:pt x="2607691" y="644271"/>
                  </a:lnTo>
                  <a:lnTo>
                    <a:pt x="4702175" y="644271"/>
                  </a:lnTo>
                  <a:lnTo>
                    <a:pt x="4702175" y="0"/>
                  </a:lnTo>
                  <a:lnTo>
                    <a:pt x="0" y="0"/>
                  </a:lnTo>
                  <a:close/>
                </a:path>
              </a:pathLst>
            </a:custGeom>
            <a:solidFill>
              <a:srgbClr val="004C4C"/>
            </a:solidFill>
            <a:ln>
              <a:noFill/>
            </a:ln>
          </p:spPr>
          <p:txBody>
            <a:bodyPr/>
            <a:lstStyle/>
            <a:p>
              <a:endParaRPr lang="es-MX"/>
            </a:p>
          </p:txBody>
        </p:sp>
        <p:sp>
          <p:nvSpPr>
            <p:cNvPr id="208" name="Google Shape;208;p5"/>
            <p:cNvSpPr/>
            <p:nvPr/>
          </p:nvSpPr>
          <p:spPr>
            <a:xfrm>
              <a:off x="0" y="0"/>
              <a:ext cx="4877238" cy="667204"/>
            </a:xfrm>
            <a:custGeom>
              <a:avLst/>
              <a:gdLst/>
              <a:ahLst/>
              <a:cxnLst/>
              <a:rect l="l" t="t" r="r" b="b"/>
              <a:pathLst>
                <a:path w="4702175" h="643255" extrusionOk="0">
                  <a:moveTo>
                    <a:pt x="0" y="0"/>
                  </a:moveTo>
                  <a:lnTo>
                    <a:pt x="4702175" y="0"/>
                  </a:lnTo>
                  <a:lnTo>
                    <a:pt x="4702175" y="643255"/>
                  </a:lnTo>
                  <a:lnTo>
                    <a:pt x="0" y="643255"/>
                  </a:lnTo>
                  <a:close/>
                </a:path>
              </a:pathLst>
            </a:custGeom>
            <a:solidFill>
              <a:srgbClr val="004D4C"/>
            </a:solidFill>
            <a:ln>
              <a:noFill/>
            </a:ln>
          </p:spPr>
          <p:txBody>
            <a:bodyPr/>
            <a:lstStyle/>
            <a:p>
              <a:endParaRPr lang="es-MX"/>
            </a:p>
          </p:txBody>
        </p:sp>
        <p:sp>
          <p:nvSpPr>
            <p:cNvPr id="209" name="Google Shape;209;p5"/>
            <p:cNvSpPr txBox="1"/>
            <p:nvPr/>
          </p:nvSpPr>
          <p:spPr>
            <a:xfrm>
              <a:off x="95205" y="130740"/>
              <a:ext cx="4686873" cy="1072976"/>
            </a:xfrm>
            <a:prstGeom prst="rect">
              <a:avLst/>
            </a:prstGeom>
            <a:noFill/>
            <a:ln>
              <a:noFill/>
            </a:ln>
          </p:spPr>
          <p:txBody>
            <a:bodyPr spcFirstLastPara="1" wrap="square" lIns="0" tIns="0" rIns="0" bIns="0" anchor="t" anchorCtr="0">
              <a:spAutoFit/>
            </a:bodyPr>
            <a:lstStyle/>
            <a:p>
              <a:pPr marL="0" marR="0" lvl="0" indent="0" algn="ctr" rtl="0">
                <a:lnSpc>
                  <a:spcPct val="119010"/>
                </a:lnSpc>
                <a:spcBef>
                  <a:spcPts val="0"/>
                </a:spcBef>
                <a:spcAft>
                  <a:spcPts val="0"/>
                </a:spcAft>
                <a:buNone/>
              </a:pPr>
              <a:r>
                <a:rPr lang="en-US" sz="1799" b="1" i="0" u="none" strike="noStrike" cap="none" dirty="0">
                  <a:solidFill>
                    <a:srgbClr val="FFFAEB"/>
                  </a:solidFill>
                  <a:latin typeface="Arial"/>
                  <a:ea typeface="Arial"/>
                  <a:cs typeface="Arial"/>
                  <a:sym typeface="Arial"/>
                </a:rPr>
                <a:t>EL SIGNIFICADO HISTÓRICO DE LA CRISIS DE LA PSICOLOGÍA</a:t>
              </a:r>
              <a:endParaRPr dirty="0"/>
            </a:p>
          </p:txBody>
        </p:sp>
      </p:grpSp>
      <p:grpSp>
        <p:nvGrpSpPr>
          <p:cNvPr id="210" name="Google Shape;210;p5"/>
          <p:cNvGrpSpPr/>
          <p:nvPr/>
        </p:nvGrpSpPr>
        <p:grpSpPr>
          <a:xfrm>
            <a:off x="13787452" y="4367594"/>
            <a:ext cx="3657929" cy="1551811"/>
            <a:chOff x="0" y="0"/>
            <a:chExt cx="4877238" cy="2069081"/>
          </a:xfrm>
        </p:grpSpPr>
        <p:sp>
          <p:nvSpPr>
            <p:cNvPr id="211" name="Google Shape;211;p5"/>
            <p:cNvSpPr/>
            <p:nvPr/>
          </p:nvSpPr>
          <p:spPr>
            <a:xfrm>
              <a:off x="0" y="667229"/>
              <a:ext cx="4877238" cy="1401852"/>
            </a:xfrm>
            <a:custGeom>
              <a:avLst/>
              <a:gdLst/>
              <a:ahLst/>
              <a:cxnLst/>
              <a:rect l="l" t="t" r="r" b="b"/>
              <a:pathLst>
                <a:path w="4702175" h="1351534" extrusionOk="0">
                  <a:moveTo>
                    <a:pt x="0" y="0"/>
                  </a:moveTo>
                  <a:lnTo>
                    <a:pt x="0" y="644271"/>
                  </a:lnTo>
                  <a:lnTo>
                    <a:pt x="1770380" y="644271"/>
                  </a:lnTo>
                  <a:lnTo>
                    <a:pt x="2190115" y="1351534"/>
                  </a:lnTo>
                  <a:lnTo>
                    <a:pt x="2607691" y="644271"/>
                  </a:lnTo>
                  <a:lnTo>
                    <a:pt x="4702175" y="644271"/>
                  </a:lnTo>
                  <a:lnTo>
                    <a:pt x="4702175" y="0"/>
                  </a:lnTo>
                  <a:lnTo>
                    <a:pt x="0" y="0"/>
                  </a:lnTo>
                  <a:close/>
                </a:path>
              </a:pathLst>
            </a:custGeom>
            <a:solidFill>
              <a:srgbClr val="004C4C"/>
            </a:solidFill>
            <a:ln>
              <a:noFill/>
            </a:ln>
          </p:spPr>
          <p:txBody>
            <a:bodyPr/>
            <a:lstStyle/>
            <a:p>
              <a:endParaRPr lang="es-MX"/>
            </a:p>
          </p:txBody>
        </p:sp>
        <p:sp>
          <p:nvSpPr>
            <p:cNvPr id="212" name="Google Shape;212;p5"/>
            <p:cNvSpPr/>
            <p:nvPr/>
          </p:nvSpPr>
          <p:spPr>
            <a:xfrm>
              <a:off x="0" y="0"/>
              <a:ext cx="4877238" cy="667204"/>
            </a:xfrm>
            <a:custGeom>
              <a:avLst/>
              <a:gdLst/>
              <a:ahLst/>
              <a:cxnLst/>
              <a:rect l="l" t="t" r="r" b="b"/>
              <a:pathLst>
                <a:path w="4702175" h="643255" extrusionOk="0">
                  <a:moveTo>
                    <a:pt x="0" y="0"/>
                  </a:moveTo>
                  <a:lnTo>
                    <a:pt x="4702175" y="0"/>
                  </a:lnTo>
                  <a:lnTo>
                    <a:pt x="4702175" y="643255"/>
                  </a:lnTo>
                  <a:lnTo>
                    <a:pt x="0" y="643255"/>
                  </a:lnTo>
                  <a:close/>
                </a:path>
              </a:pathLst>
            </a:custGeom>
            <a:solidFill>
              <a:srgbClr val="004D4C"/>
            </a:solidFill>
            <a:ln>
              <a:noFill/>
            </a:ln>
          </p:spPr>
          <p:txBody>
            <a:bodyPr/>
            <a:lstStyle/>
            <a:p>
              <a:endParaRPr lang="es-MX"/>
            </a:p>
          </p:txBody>
        </p:sp>
        <p:sp>
          <p:nvSpPr>
            <p:cNvPr id="213" name="Google Shape;213;p5"/>
            <p:cNvSpPr txBox="1"/>
            <p:nvPr/>
          </p:nvSpPr>
          <p:spPr>
            <a:xfrm>
              <a:off x="131054" y="169563"/>
              <a:ext cx="4686873" cy="1041138"/>
            </a:xfrm>
            <a:prstGeom prst="rect">
              <a:avLst/>
            </a:prstGeom>
            <a:noFill/>
            <a:ln>
              <a:noFill/>
            </a:ln>
          </p:spPr>
          <p:txBody>
            <a:bodyPr spcFirstLastPara="1" wrap="square" lIns="0" tIns="0" rIns="0" bIns="0" anchor="t" anchorCtr="0">
              <a:spAutoFit/>
            </a:bodyPr>
            <a:lstStyle/>
            <a:p>
              <a:pPr marL="0" marR="0" lvl="0" indent="0" algn="ctr" rtl="0">
                <a:lnSpc>
                  <a:spcPct val="119022"/>
                </a:lnSpc>
                <a:spcBef>
                  <a:spcPts val="0"/>
                </a:spcBef>
                <a:spcAft>
                  <a:spcPts val="0"/>
                </a:spcAft>
                <a:buNone/>
              </a:pPr>
              <a:r>
                <a:rPr lang="en-US" sz="1719" b="1" i="0" u="none" strike="noStrike" cap="none">
                  <a:solidFill>
                    <a:srgbClr val="FFFAEB"/>
                  </a:solidFill>
                  <a:latin typeface="Arial"/>
                  <a:ea typeface="Arial"/>
                  <a:cs typeface="Arial"/>
                  <a:sym typeface="Arial"/>
                </a:rPr>
                <a:t>EL DESARROLLO DE LOS PROCESOS PSICOLÓGICOS SUPERIORES</a:t>
              </a:r>
              <a:endParaRPr/>
            </a:p>
          </p:txBody>
        </p:sp>
      </p:grpSp>
      <p:grpSp>
        <p:nvGrpSpPr>
          <p:cNvPr id="214" name="Google Shape;214;p5"/>
          <p:cNvGrpSpPr/>
          <p:nvPr/>
        </p:nvGrpSpPr>
        <p:grpSpPr>
          <a:xfrm>
            <a:off x="4212046" y="7082360"/>
            <a:ext cx="3657929" cy="1551811"/>
            <a:chOff x="0" y="0"/>
            <a:chExt cx="4877238" cy="2069081"/>
          </a:xfrm>
        </p:grpSpPr>
        <p:sp>
          <p:nvSpPr>
            <p:cNvPr id="215" name="Google Shape;215;p5"/>
            <p:cNvSpPr/>
            <p:nvPr/>
          </p:nvSpPr>
          <p:spPr>
            <a:xfrm>
              <a:off x="0" y="0"/>
              <a:ext cx="4877238" cy="667204"/>
            </a:xfrm>
            <a:custGeom>
              <a:avLst/>
              <a:gdLst/>
              <a:ahLst/>
              <a:cxnLst/>
              <a:rect l="l" t="t" r="r" b="b"/>
              <a:pathLst>
                <a:path w="4702175" h="643255" extrusionOk="0">
                  <a:moveTo>
                    <a:pt x="0" y="0"/>
                  </a:moveTo>
                  <a:lnTo>
                    <a:pt x="4702175" y="0"/>
                  </a:lnTo>
                  <a:lnTo>
                    <a:pt x="4702175" y="643255"/>
                  </a:lnTo>
                  <a:lnTo>
                    <a:pt x="0" y="643255"/>
                  </a:lnTo>
                  <a:close/>
                </a:path>
              </a:pathLst>
            </a:custGeom>
            <a:solidFill>
              <a:srgbClr val="DEB406"/>
            </a:solidFill>
            <a:ln>
              <a:noFill/>
            </a:ln>
          </p:spPr>
          <p:txBody>
            <a:bodyPr/>
            <a:lstStyle/>
            <a:p>
              <a:endParaRPr lang="es-MX"/>
            </a:p>
          </p:txBody>
        </p:sp>
        <p:sp>
          <p:nvSpPr>
            <p:cNvPr id="216" name="Google Shape;216;p5"/>
            <p:cNvSpPr/>
            <p:nvPr/>
          </p:nvSpPr>
          <p:spPr>
            <a:xfrm>
              <a:off x="0" y="667229"/>
              <a:ext cx="4877238" cy="1401852"/>
            </a:xfrm>
            <a:custGeom>
              <a:avLst/>
              <a:gdLst/>
              <a:ahLst/>
              <a:cxnLst/>
              <a:rect l="l" t="t" r="r" b="b"/>
              <a:pathLst>
                <a:path w="4702175" h="1351534" extrusionOk="0">
                  <a:moveTo>
                    <a:pt x="0" y="0"/>
                  </a:moveTo>
                  <a:lnTo>
                    <a:pt x="0" y="644271"/>
                  </a:lnTo>
                  <a:lnTo>
                    <a:pt x="1770380" y="644271"/>
                  </a:lnTo>
                  <a:lnTo>
                    <a:pt x="2190115" y="1351534"/>
                  </a:lnTo>
                  <a:lnTo>
                    <a:pt x="2607691" y="644271"/>
                  </a:lnTo>
                  <a:lnTo>
                    <a:pt x="4702175" y="644271"/>
                  </a:lnTo>
                  <a:lnTo>
                    <a:pt x="4702175" y="0"/>
                  </a:lnTo>
                  <a:lnTo>
                    <a:pt x="0" y="0"/>
                  </a:lnTo>
                  <a:close/>
                </a:path>
              </a:pathLst>
            </a:custGeom>
            <a:solidFill>
              <a:srgbClr val="DEB406"/>
            </a:solidFill>
            <a:ln>
              <a:noFill/>
            </a:ln>
          </p:spPr>
          <p:txBody>
            <a:bodyPr/>
            <a:lstStyle/>
            <a:p>
              <a:endParaRPr lang="es-MX"/>
            </a:p>
          </p:txBody>
        </p:sp>
        <p:sp>
          <p:nvSpPr>
            <p:cNvPr id="217" name="Google Shape;217;p5"/>
            <p:cNvSpPr txBox="1"/>
            <p:nvPr/>
          </p:nvSpPr>
          <p:spPr>
            <a:xfrm>
              <a:off x="184384" y="137252"/>
              <a:ext cx="4585198" cy="1163053"/>
            </a:xfrm>
            <a:prstGeom prst="rect">
              <a:avLst/>
            </a:prstGeom>
            <a:noFill/>
            <a:ln>
              <a:noFill/>
            </a:ln>
          </p:spPr>
          <p:txBody>
            <a:bodyPr spcFirstLastPara="1" wrap="square" lIns="0" tIns="0" rIns="0" bIns="0" anchor="t" anchorCtr="0">
              <a:spAutoFit/>
            </a:bodyPr>
            <a:lstStyle/>
            <a:p>
              <a:pPr marL="0" marR="0" lvl="0" indent="0" algn="ctr" rtl="0">
                <a:lnSpc>
                  <a:spcPct val="109001"/>
                </a:lnSpc>
                <a:spcBef>
                  <a:spcPts val="0"/>
                </a:spcBef>
                <a:spcAft>
                  <a:spcPts val="0"/>
                </a:spcAft>
                <a:buNone/>
              </a:pPr>
              <a:r>
                <a:rPr lang="en-US" sz="2600" b="1" i="0" u="none" strike="noStrike" cap="none" dirty="0">
                  <a:solidFill>
                    <a:srgbClr val="FFFAEB"/>
                  </a:solidFill>
                  <a:latin typeface="Arial"/>
                  <a:ea typeface="Arial"/>
                  <a:cs typeface="Arial"/>
                  <a:sym typeface="Arial"/>
                </a:rPr>
                <a:t>PSICOLOGÍA </a:t>
              </a:r>
              <a:endParaRPr sz="2600" dirty="0"/>
            </a:p>
            <a:p>
              <a:pPr marL="0" marR="0" lvl="0" indent="0" algn="ctr" rtl="0">
                <a:lnSpc>
                  <a:spcPct val="109001"/>
                </a:lnSpc>
                <a:spcBef>
                  <a:spcPts val="0"/>
                </a:spcBef>
                <a:spcAft>
                  <a:spcPts val="0"/>
                </a:spcAft>
                <a:buNone/>
              </a:pPr>
              <a:r>
                <a:rPr lang="en-US" sz="2600" b="1" i="0" u="none" strike="noStrike" cap="none" dirty="0">
                  <a:solidFill>
                    <a:srgbClr val="FFFAEB"/>
                  </a:solidFill>
                  <a:latin typeface="Arial"/>
                  <a:ea typeface="Arial"/>
                  <a:cs typeface="Arial"/>
                  <a:sym typeface="Arial"/>
                </a:rPr>
                <a:t>DEL ARTE</a:t>
              </a:r>
              <a:endParaRPr sz="2600" dirty="0"/>
            </a:p>
          </p:txBody>
        </p:sp>
      </p:grpSp>
      <p:grpSp>
        <p:nvGrpSpPr>
          <p:cNvPr id="218" name="Google Shape;218;p5"/>
          <p:cNvGrpSpPr/>
          <p:nvPr/>
        </p:nvGrpSpPr>
        <p:grpSpPr>
          <a:xfrm>
            <a:off x="10411173" y="7082360"/>
            <a:ext cx="3694535" cy="1551811"/>
            <a:chOff x="0" y="0"/>
            <a:chExt cx="4926048" cy="2069081"/>
          </a:xfrm>
        </p:grpSpPr>
        <p:sp>
          <p:nvSpPr>
            <p:cNvPr id="219" name="Google Shape;219;p5"/>
            <p:cNvSpPr/>
            <p:nvPr/>
          </p:nvSpPr>
          <p:spPr>
            <a:xfrm>
              <a:off x="0" y="667229"/>
              <a:ext cx="4877238" cy="1401852"/>
            </a:xfrm>
            <a:custGeom>
              <a:avLst/>
              <a:gdLst/>
              <a:ahLst/>
              <a:cxnLst/>
              <a:rect l="l" t="t" r="r" b="b"/>
              <a:pathLst>
                <a:path w="4702175" h="1351534" extrusionOk="0">
                  <a:moveTo>
                    <a:pt x="0" y="0"/>
                  </a:moveTo>
                  <a:lnTo>
                    <a:pt x="0" y="644271"/>
                  </a:lnTo>
                  <a:lnTo>
                    <a:pt x="1770380" y="644271"/>
                  </a:lnTo>
                  <a:lnTo>
                    <a:pt x="2190115" y="1351534"/>
                  </a:lnTo>
                  <a:lnTo>
                    <a:pt x="2607691" y="644271"/>
                  </a:lnTo>
                  <a:lnTo>
                    <a:pt x="4702175" y="644271"/>
                  </a:lnTo>
                  <a:lnTo>
                    <a:pt x="4702175" y="0"/>
                  </a:lnTo>
                  <a:lnTo>
                    <a:pt x="0" y="0"/>
                  </a:lnTo>
                  <a:close/>
                </a:path>
              </a:pathLst>
            </a:custGeom>
            <a:solidFill>
              <a:srgbClr val="DEB406"/>
            </a:solidFill>
            <a:ln>
              <a:noFill/>
            </a:ln>
          </p:spPr>
          <p:txBody>
            <a:bodyPr/>
            <a:lstStyle/>
            <a:p>
              <a:endParaRPr lang="es-MX"/>
            </a:p>
          </p:txBody>
        </p:sp>
        <p:sp>
          <p:nvSpPr>
            <p:cNvPr id="220" name="Google Shape;220;p5"/>
            <p:cNvSpPr/>
            <p:nvPr/>
          </p:nvSpPr>
          <p:spPr>
            <a:xfrm>
              <a:off x="0" y="0"/>
              <a:ext cx="4877238" cy="667204"/>
            </a:xfrm>
            <a:custGeom>
              <a:avLst/>
              <a:gdLst/>
              <a:ahLst/>
              <a:cxnLst/>
              <a:rect l="l" t="t" r="r" b="b"/>
              <a:pathLst>
                <a:path w="4702175" h="643255" extrusionOk="0">
                  <a:moveTo>
                    <a:pt x="0" y="0"/>
                  </a:moveTo>
                  <a:lnTo>
                    <a:pt x="4702175" y="0"/>
                  </a:lnTo>
                  <a:lnTo>
                    <a:pt x="4702175" y="643255"/>
                  </a:lnTo>
                  <a:lnTo>
                    <a:pt x="0" y="643255"/>
                  </a:lnTo>
                  <a:close/>
                </a:path>
              </a:pathLst>
            </a:custGeom>
            <a:solidFill>
              <a:srgbClr val="DEB406"/>
            </a:solidFill>
            <a:ln>
              <a:noFill/>
            </a:ln>
          </p:spPr>
          <p:txBody>
            <a:bodyPr/>
            <a:lstStyle/>
            <a:p>
              <a:endParaRPr lang="es-MX"/>
            </a:p>
          </p:txBody>
        </p:sp>
        <p:sp>
          <p:nvSpPr>
            <p:cNvPr id="221" name="Google Shape;221;p5"/>
            <p:cNvSpPr txBox="1"/>
            <p:nvPr/>
          </p:nvSpPr>
          <p:spPr>
            <a:xfrm>
              <a:off x="48764" y="41936"/>
              <a:ext cx="4877284" cy="1269749"/>
            </a:xfrm>
            <a:prstGeom prst="rect">
              <a:avLst/>
            </a:prstGeom>
            <a:noFill/>
            <a:ln>
              <a:noFill/>
            </a:ln>
          </p:spPr>
          <p:txBody>
            <a:bodyPr spcFirstLastPara="1" wrap="square" lIns="0" tIns="0" rIns="0" bIns="0" anchor="t" anchorCtr="0">
              <a:spAutoFit/>
            </a:bodyPr>
            <a:lstStyle/>
            <a:p>
              <a:pPr marL="0" marR="0" lvl="0" indent="0" algn="ctr" rtl="0">
                <a:lnSpc>
                  <a:spcPct val="118996"/>
                </a:lnSpc>
                <a:spcBef>
                  <a:spcPts val="0"/>
                </a:spcBef>
                <a:spcAft>
                  <a:spcPts val="0"/>
                </a:spcAft>
                <a:buNone/>
              </a:pPr>
              <a:r>
                <a:rPr lang="en-US" sz="2600" b="1" i="0" u="none" strike="noStrike" cap="none" dirty="0">
                  <a:solidFill>
                    <a:srgbClr val="FFFAEB"/>
                  </a:solidFill>
                  <a:latin typeface="Arial"/>
                  <a:ea typeface="Arial"/>
                  <a:cs typeface="Arial"/>
                  <a:sym typeface="Arial"/>
                </a:rPr>
                <a:t>EL PENSAMIENTO </a:t>
              </a:r>
              <a:endParaRPr sz="2600" dirty="0"/>
            </a:p>
            <a:p>
              <a:pPr marL="0" marR="0" lvl="0" indent="0" algn="ctr" rtl="0">
                <a:lnSpc>
                  <a:spcPct val="118997"/>
                </a:lnSpc>
                <a:spcBef>
                  <a:spcPts val="0"/>
                </a:spcBef>
                <a:spcAft>
                  <a:spcPts val="0"/>
                </a:spcAft>
                <a:buNone/>
              </a:pPr>
              <a:r>
                <a:rPr lang="en-US" sz="2600" b="1" i="0" u="none" strike="noStrike" cap="none" dirty="0">
                  <a:solidFill>
                    <a:srgbClr val="FFFAEB"/>
                  </a:solidFill>
                  <a:latin typeface="Arial"/>
                  <a:ea typeface="Arial"/>
                  <a:cs typeface="Arial"/>
                  <a:sym typeface="Arial"/>
                </a:rPr>
                <a:t>Y EL HABLA</a:t>
              </a:r>
              <a:endParaRPr sz="2600" dirty="0"/>
            </a:p>
          </p:txBody>
        </p:sp>
      </p:grpSp>
      <p:sp>
        <p:nvSpPr>
          <p:cNvPr id="222" name="Google Shape;222;p5"/>
          <p:cNvSpPr/>
          <p:nvPr/>
        </p:nvSpPr>
        <p:spPr>
          <a:xfrm>
            <a:off x="15839864" y="1028700"/>
            <a:ext cx="1352926" cy="1128769"/>
          </a:xfrm>
          <a:custGeom>
            <a:avLst/>
            <a:gdLst/>
            <a:ahLst/>
            <a:cxnLst/>
            <a:rect l="l" t="t" r="r" b="b"/>
            <a:pathLst>
              <a:path w="1352926" h="1128769" extrusionOk="0">
                <a:moveTo>
                  <a:pt x="0" y="0"/>
                </a:moveTo>
                <a:lnTo>
                  <a:pt x="1352925" y="0"/>
                </a:lnTo>
                <a:lnTo>
                  <a:pt x="1352925" y="1128769"/>
                </a:lnTo>
                <a:lnTo>
                  <a:pt x="0" y="1128769"/>
                </a:lnTo>
                <a:lnTo>
                  <a:pt x="0" y="0"/>
                </a:lnTo>
                <a:close/>
              </a:path>
            </a:pathLst>
          </a:custGeom>
          <a:blipFill rotWithShape="1">
            <a:blip r:embed="rId3">
              <a:alphaModFix/>
            </a:blip>
            <a:stretch>
              <a:fillRect/>
            </a:stretch>
          </a:blipFill>
          <a:ln>
            <a:noFill/>
          </a:ln>
        </p:spPr>
        <p:txBody>
          <a:bodyPr/>
          <a:lstStyle/>
          <a:p>
            <a:endParaRPr lang="es-MX"/>
          </a:p>
        </p:txBody>
      </p:sp>
      <p:sp>
        <p:nvSpPr>
          <p:cNvPr id="223" name="Google Shape;223;p5"/>
          <p:cNvSpPr txBox="1"/>
          <p:nvPr/>
        </p:nvSpPr>
        <p:spPr>
          <a:xfrm>
            <a:off x="4964521" y="2013907"/>
            <a:ext cx="8157455" cy="985465"/>
          </a:xfrm>
          <a:prstGeom prst="rect">
            <a:avLst/>
          </a:prstGeom>
          <a:noFill/>
          <a:ln>
            <a:noFill/>
          </a:ln>
        </p:spPr>
        <p:txBody>
          <a:bodyPr spcFirstLastPara="1" wrap="square" lIns="0" tIns="0" rIns="0" bIns="0" anchor="t" anchorCtr="0">
            <a:spAutoFit/>
          </a:bodyPr>
          <a:lstStyle/>
          <a:p>
            <a:pPr marL="0" marR="0" lvl="0" indent="0" algn="ctr" rtl="0">
              <a:lnSpc>
                <a:spcPct val="138001"/>
              </a:lnSpc>
              <a:spcBef>
                <a:spcPts val="0"/>
              </a:spcBef>
              <a:spcAft>
                <a:spcPts val="0"/>
              </a:spcAft>
              <a:buNone/>
            </a:pPr>
            <a:r>
              <a:rPr lang="en-US" sz="5813" b="0" i="0" u="none" strike="noStrike" cap="none">
                <a:solidFill>
                  <a:srgbClr val="004D4C"/>
                </a:solidFill>
                <a:latin typeface="Arial"/>
                <a:ea typeface="Arial"/>
                <a:cs typeface="Arial"/>
                <a:sym typeface="Arial"/>
              </a:rPr>
              <a:t>Obras destacadas</a:t>
            </a:r>
            <a:endParaRPr/>
          </a:p>
        </p:txBody>
      </p:sp>
      <p:sp>
        <p:nvSpPr>
          <p:cNvPr id="224" name="Google Shape;224;p5"/>
          <p:cNvSpPr txBox="1"/>
          <p:nvPr/>
        </p:nvSpPr>
        <p:spPr>
          <a:xfrm>
            <a:off x="1655176" y="6561167"/>
            <a:ext cx="1979006" cy="2565624"/>
          </a:xfrm>
          <a:prstGeom prst="rect">
            <a:avLst/>
          </a:prstGeom>
          <a:noFill/>
          <a:ln>
            <a:noFill/>
          </a:ln>
        </p:spPr>
        <p:txBody>
          <a:bodyPr spcFirstLastPara="1" wrap="square" lIns="0" tIns="0" rIns="0" bIns="0" anchor="t" anchorCtr="0">
            <a:spAutoFit/>
          </a:bodyPr>
          <a:lstStyle/>
          <a:p>
            <a:pPr marL="0" marR="0" lvl="0" indent="0" algn="ctr" rtl="0">
              <a:lnSpc>
                <a:spcPct val="138035"/>
              </a:lnSpc>
              <a:spcBef>
                <a:spcPts val="0"/>
              </a:spcBef>
              <a:spcAft>
                <a:spcPts val="0"/>
              </a:spcAft>
              <a:buNone/>
            </a:pPr>
            <a:r>
              <a:rPr lang="en-US" sz="1517" b="0" i="0" u="none" strike="noStrike" cap="none">
                <a:solidFill>
                  <a:srgbClr val="004D4C"/>
                </a:solidFill>
                <a:latin typeface="Arial"/>
                <a:ea typeface="Arial"/>
                <a:cs typeface="Arial"/>
                <a:sym typeface="Arial"/>
              </a:rPr>
              <a:t>Lorem ipsum dolor sit amet, consectetur adipiscing elit. Duis vulputate nulla at ante rhoncus, vel efficitur felis condimentum. Proin odio odio.</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grpSp>
        <p:nvGrpSpPr>
          <p:cNvPr id="233" name="Google Shape;233;p6"/>
          <p:cNvGrpSpPr/>
          <p:nvPr/>
        </p:nvGrpSpPr>
        <p:grpSpPr>
          <a:xfrm>
            <a:off x="8680162" y="458701"/>
            <a:ext cx="12730488" cy="8583302"/>
            <a:chOff x="0" y="-19050"/>
            <a:chExt cx="932394" cy="628650"/>
          </a:xfrm>
        </p:grpSpPr>
        <p:sp>
          <p:nvSpPr>
            <p:cNvPr id="234" name="Google Shape;234;p6"/>
            <p:cNvSpPr/>
            <p:nvPr/>
          </p:nvSpPr>
          <p:spPr>
            <a:xfrm>
              <a:off x="0" y="0"/>
              <a:ext cx="932394" cy="609600"/>
            </a:xfrm>
            <a:custGeom>
              <a:avLst/>
              <a:gdLst/>
              <a:ahLst/>
              <a:cxnLst/>
              <a:rect l="l" t="t" r="r" b="b"/>
              <a:pathLst>
                <a:path w="932394" h="609600" extrusionOk="0">
                  <a:moveTo>
                    <a:pt x="203200" y="0"/>
                  </a:moveTo>
                  <a:lnTo>
                    <a:pt x="932394" y="0"/>
                  </a:lnTo>
                  <a:lnTo>
                    <a:pt x="729194" y="609600"/>
                  </a:lnTo>
                  <a:lnTo>
                    <a:pt x="0" y="609600"/>
                  </a:lnTo>
                  <a:lnTo>
                    <a:pt x="203200" y="0"/>
                  </a:lnTo>
                  <a:close/>
                </a:path>
              </a:pathLst>
            </a:custGeom>
            <a:solidFill>
              <a:srgbClr val="004D4C"/>
            </a:solidFill>
            <a:ln>
              <a:noFill/>
            </a:ln>
          </p:spPr>
          <p:txBody>
            <a:bodyPr/>
            <a:lstStyle/>
            <a:p>
              <a:endParaRPr lang="es-MX"/>
            </a:p>
          </p:txBody>
        </p:sp>
        <p:sp>
          <p:nvSpPr>
            <p:cNvPr id="235" name="Google Shape;235;p6"/>
            <p:cNvSpPr txBox="1"/>
            <p:nvPr/>
          </p:nvSpPr>
          <p:spPr>
            <a:xfrm>
              <a:off x="101600" y="-19050"/>
              <a:ext cx="729194" cy="628650"/>
            </a:xfrm>
            <a:prstGeom prst="rect">
              <a:avLst/>
            </a:prstGeom>
            <a:noFill/>
            <a:ln>
              <a:noFill/>
            </a:ln>
          </p:spPr>
          <p:txBody>
            <a:bodyPr spcFirstLastPara="1" wrap="square" lIns="50800" tIns="50800" rIns="50800" bIns="50800" anchor="ctr" anchorCtr="0">
              <a:noAutofit/>
            </a:bodyPr>
            <a:lstStyle/>
            <a:p>
              <a:pPr marL="0" marR="0" lvl="0" indent="0" algn="ctr" rtl="0">
                <a:lnSpc>
                  <a:spcPct val="158833"/>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36" name="Google Shape;236;p6"/>
          <p:cNvGrpSpPr/>
          <p:nvPr/>
        </p:nvGrpSpPr>
        <p:grpSpPr>
          <a:xfrm>
            <a:off x="7167653" y="7530375"/>
            <a:ext cx="8900620" cy="1901110"/>
            <a:chOff x="0" y="-19050"/>
            <a:chExt cx="2643296" cy="564589"/>
          </a:xfrm>
        </p:grpSpPr>
        <p:sp>
          <p:nvSpPr>
            <p:cNvPr id="237" name="Google Shape;237;p6"/>
            <p:cNvSpPr/>
            <p:nvPr/>
          </p:nvSpPr>
          <p:spPr>
            <a:xfrm>
              <a:off x="0" y="0"/>
              <a:ext cx="2643296" cy="545539"/>
            </a:xfrm>
            <a:custGeom>
              <a:avLst/>
              <a:gdLst/>
              <a:ahLst/>
              <a:cxnLst/>
              <a:rect l="l" t="t" r="r" b="b"/>
              <a:pathLst>
                <a:path w="2643296" h="545539" extrusionOk="0">
                  <a:moveTo>
                    <a:pt x="203200" y="0"/>
                  </a:moveTo>
                  <a:lnTo>
                    <a:pt x="2643296" y="0"/>
                  </a:lnTo>
                  <a:lnTo>
                    <a:pt x="2440096" y="545539"/>
                  </a:lnTo>
                  <a:lnTo>
                    <a:pt x="0" y="545539"/>
                  </a:lnTo>
                  <a:lnTo>
                    <a:pt x="203200" y="0"/>
                  </a:lnTo>
                  <a:close/>
                </a:path>
              </a:pathLst>
            </a:custGeom>
            <a:solidFill>
              <a:srgbClr val="DEB406"/>
            </a:solidFill>
            <a:ln>
              <a:noFill/>
            </a:ln>
          </p:spPr>
          <p:txBody>
            <a:bodyPr/>
            <a:lstStyle/>
            <a:p>
              <a:endParaRPr lang="es-MX"/>
            </a:p>
          </p:txBody>
        </p:sp>
        <p:sp>
          <p:nvSpPr>
            <p:cNvPr id="238" name="Google Shape;238;p6"/>
            <p:cNvSpPr txBox="1"/>
            <p:nvPr/>
          </p:nvSpPr>
          <p:spPr>
            <a:xfrm>
              <a:off x="101600" y="-19050"/>
              <a:ext cx="2440096" cy="564589"/>
            </a:xfrm>
            <a:prstGeom prst="rect">
              <a:avLst/>
            </a:prstGeom>
            <a:noFill/>
            <a:ln>
              <a:noFill/>
            </a:ln>
          </p:spPr>
          <p:txBody>
            <a:bodyPr spcFirstLastPara="1" wrap="square" lIns="50800" tIns="50800" rIns="50800" bIns="50800" anchor="ctr" anchorCtr="0">
              <a:noAutofit/>
            </a:bodyPr>
            <a:lstStyle/>
            <a:p>
              <a:pPr marL="0" marR="0" lvl="0" indent="0" algn="ctr" rtl="0">
                <a:lnSpc>
                  <a:spcPct val="158833"/>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239" name="Google Shape;239;p6"/>
          <p:cNvSpPr txBox="1"/>
          <p:nvPr/>
        </p:nvSpPr>
        <p:spPr>
          <a:xfrm>
            <a:off x="7167653" y="7922536"/>
            <a:ext cx="8829773" cy="1328762"/>
          </a:xfrm>
          <a:prstGeom prst="rect">
            <a:avLst/>
          </a:prstGeom>
          <a:noFill/>
          <a:ln>
            <a:noFill/>
          </a:ln>
        </p:spPr>
        <p:txBody>
          <a:bodyPr spcFirstLastPara="1" wrap="square" lIns="0" tIns="0" rIns="0" bIns="0" anchor="t" anchorCtr="0">
            <a:spAutoFit/>
          </a:bodyPr>
          <a:lstStyle/>
          <a:p>
            <a:pPr marL="0" marR="0" lvl="0" indent="0" algn="ctr" rtl="0">
              <a:lnSpc>
                <a:spcPct val="138005"/>
              </a:lnSpc>
              <a:spcBef>
                <a:spcPts val="0"/>
              </a:spcBef>
              <a:spcAft>
                <a:spcPts val="0"/>
              </a:spcAft>
              <a:buNone/>
            </a:pPr>
            <a:r>
              <a:rPr lang="en-US" sz="6257" b="0" i="1" u="none" strike="noStrike" cap="none" dirty="0" err="1">
                <a:solidFill>
                  <a:srgbClr val="004D4C"/>
                </a:solidFill>
                <a:latin typeface="Arial"/>
                <a:ea typeface="Arial"/>
                <a:cs typeface="Arial"/>
                <a:sym typeface="Arial"/>
              </a:rPr>
              <a:t>Teoría</a:t>
            </a:r>
            <a:r>
              <a:rPr lang="en-US" sz="6257" b="0" i="1" u="none" strike="noStrike" cap="none" dirty="0">
                <a:solidFill>
                  <a:srgbClr val="004D4C"/>
                </a:solidFill>
                <a:latin typeface="Arial"/>
                <a:ea typeface="Arial"/>
                <a:cs typeface="Arial"/>
                <a:sym typeface="Arial"/>
              </a:rPr>
              <a:t> sociocultural</a:t>
            </a:r>
            <a:endParaRPr dirty="0"/>
          </a:p>
        </p:txBody>
      </p:sp>
      <p:sp>
        <p:nvSpPr>
          <p:cNvPr id="240" name="Google Shape;240;p6"/>
          <p:cNvSpPr txBox="1"/>
          <p:nvPr/>
        </p:nvSpPr>
        <p:spPr>
          <a:xfrm>
            <a:off x="1226605" y="2064529"/>
            <a:ext cx="8379922" cy="5972927"/>
          </a:xfrm>
          <a:prstGeom prst="rect">
            <a:avLst/>
          </a:prstGeom>
          <a:noFill/>
          <a:ln>
            <a:noFill/>
          </a:ln>
        </p:spPr>
        <p:txBody>
          <a:bodyPr spcFirstLastPara="1" wrap="square" lIns="0" tIns="0" rIns="0" bIns="0" anchor="t" anchorCtr="0">
            <a:spAutoFit/>
          </a:bodyPr>
          <a:lstStyle/>
          <a:p>
            <a:pPr marL="0" marR="0" lvl="0" indent="0" algn="l" rtl="0">
              <a:lnSpc>
                <a:spcPct val="154039"/>
              </a:lnSpc>
              <a:spcBef>
                <a:spcPts val="0"/>
              </a:spcBef>
              <a:spcAft>
                <a:spcPts val="0"/>
              </a:spcAft>
              <a:buNone/>
            </a:pPr>
            <a:r>
              <a:rPr lang="en-US" sz="3070" b="1" i="0" u="none" strike="noStrike" cap="none">
                <a:solidFill>
                  <a:srgbClr val="004D4C"/>
                </a:solidFill>
                <a:latin typeface="Arial"/>
                <a:ea typeface="Arial"/>
                <a:cs typeface="Arial"/>
                <a:sym typeface="Arial"/>
              </a:rPr>
              <a:t>La teoría sociocultural, parte de la premisa de que el conocimiento es una </a:t>
            </a:r>
            <a:r>
              <a:rPr lang="en-US" sz="3070" b="1" i="1" u="none" strike="noStrike" cap="none">
                <a:solidFill>
                  <a:srgbClr val="A27B00"/>
                </a:solidFill>
                <a:latin typeface="Arial"/>
                <a:ea typeface="Arial"/>
                <a:cs typeface="Arial"/>
                <a:sym typeface="Arial"/>
              </a:rPr>
              <a:t>construcción colectiva</a:t>
            </a:r>
            <a:r>
              <a:rPr lang="en-US" sz="3070" b="1" i="0" u="none" strike="noStrike" cap="none">
                <a:solidFill>
                  <a:srgbClr val="004D4C"/>
                </a:solidFill>
                <a:latin typeface="Arial"/>
                <a:ea typeface="Arial"/>
                <a:cs typeface="Arial"/>
                <a:sym typeface="Arial"/>
              </a:rPr>
              <a:t>, es decir de carácter social, no individual, que se genera por el devenir </a:t>
            </a:r>
            <a:r>
              <a:rPr lang="en-US" sz="3070" b="1" i="1" u="none" strike="noStrike" cap="none">
                <a:solidFill>
                  <a:srgbClr val="A27B00"/>
                </a:solidFill>
                <a:latin typeface="Arial"/>
                <a:ea typeface="Arial"/>
                <a:cs typeface="Arial"/>
                <a:sym typeface="Arial"/>
              </a:rPr>
              <a:t>histórico</a:t>
            </a:r>
            <a:r>
              <a:rPr lang="en-US" sz="3070" b="1" i="0" u="none" strike="noStrike" cap="none">
                <a:solidFill>
                  <a:srgbClr val="004D4C"/>
                </a:solidFill>
                <a:latin typeface="Arial"/>
                <a:ea typeface="Arial"/>
                <a:cs typeface="Arial"/>
                <a:sym typeface="Arial"/>
              </a:rPr>
              <a:t> y </a:t>
            </a:r>
            <a:r>
              <a:rPr lang="en-US" sz="3070" b="1" i="1" u="none" strike="noStrike" cap="none">
                <a:solidFill>
                  <a:srgbClr val="A27B00"/>
                </a:solidFill>
                <a:latin typeface="Arial"/>
                <a:ea typeface="Arial"/>
                <a:cs typeface="Arial"/>
                <a:sym typeface="Arial"/>
              </a:rPr>
              <a:t>cultural</a:t>
            </a:r>
            <a:r>
              <a:rPr lang="en-US" sz="3070" b="1" i="0" u="none" strike="noStrike" cap="none">
                <a:solidFill>
                  <a:srgbClr val="A27B00"/>
                </a:solidFill>
                <a:latin typeface="Arial"/>
                <a:ea typeface="Arial"/>
                <a:cs typeface="Arial"/>
                <a:sym typeface="Arial"/>
              </a:rPr>
              <a:t> </a:t>
            </a:r>
            <a:r>
              <a:rPr lang="en-US" sz="3070" b="1" i="0" u="none" strike="noStrike" cap="none">
                <a:solidFill>
                  <a:srgbClr val="004D4C"/>
                </a:solidFill>
                <a:latin typeface="Arial"/>
                <a:ea typeface="Arial"/>
                <a:cs typeface="Arial"/>
                <a:sym typeface="Arial"/>
              </a:rPr>
              <a:t>de la colectividad y se mantiene como el conjunto de saberes vigentes y necesarios para realizar todo tipo de actividad productiva, social o individual del ser humano.</a:t>
            </a:r>
            <a:endParaRPr/>
          </a:p>
        </p:txBody>
      </p:sp>
      <p:grpSp>
        <p:nvGrpSpPr>
          <p:cNvPr id="241" name="Google Shape;241;p6"/>
          <p:cNvGrpSpPr/>
          <p:nvPr/>
        </p:nvGrpSpPr>
        <p:grpSpPr>
          <a:xfrm>
            <a:off x="-8906504" y="-1728431"/>
            <a:ext cx="11097603" cy="8583302"/>
            <a:chOff x="0" y="-19050"/>
            <a:chExt cx="812800" cy="628650"/>
          </a:xfrm>
        </p:grpSpPr>
        <p:sp>
          <p:nvSpPr>
            <p:cNvPr id="242" name="Google Shape;242;p6"/>
            <p:cNvSpPr/>
            <p:nvPr/>
          </p:nvSpPr>
          <p:spPr>
            <a:xfrm>
              <a:off x="0" y="0"/>
              <a:ext cx="812800" cy="609600"/>
            </a:xfrm>
            <a:custGeom>
              <a:avLst/>
              <a:gdLst/>
              <a:ahLst/>
              <a:cxnLst/>
              <a:rect l="l" t="t" r="r" b="b"/>
              <a:pathLst>
                <a:path w="812800" h="609600" extrusionOk="0">
                  <a:moveTo>
                    <a:pt x="203200" y="0"/>
                  </a:moveTo>
                  <a:lnTo>
                    <a:pt x="812800" y="0"/>
                  </a:lnTo>
                  <a:lnTo>
                    <a:pt x="609600" y="609600"/>
                  </a:lnTo>
                  <a:lnTo>
                    <a:pt x="0" y="609600"/>
                  </a:lnTo>
                  <a:lnTo>
                    <a:pt x="203200" y="0"/>
                  </a:lnTo>
                  <a:close/>
                </a:path>
              </a:pathLst>
            </a:custGeom>
            <a:solidFill>
              <a:srgbClr val="004D4C"/>
            </a:solidFill>
            <a:ln>
              <a:noFill/>
            </a:ln>
          </p:spPr>
          <p:txBody>
            <a:bodyPr/>
            <a:lstStyle/>
            <a:p>
              <a:endParaRPr lang="es-MX"/>
            </a:p>
          </p:txBody>
        </p:sp>
        <p:sp>
          <p:nvSpPr>
            <p:cNvPr id="243" name="Google Shape;243;p6"/>
            <p:cNvSpPr txBox="1"/>
            <p:nvPr/>
          </p:nvSpPr>
          <p:spPr>
            <a:xfrm>
              <a:off x="101600" y="-19050"/>
              <a:ext cx="609600" cy="628650"/>
            </a:xfrm>
            <a:prstGeom prst="rect">
              <a:avLst/>
            </a:prstGeom>
            <a:noFill/>
            <a:ln>
              <a:noFill/>
            </a:ln>
          </p:spPr>
          <p:txBody>
            <a:bodyPr spcFirstLastPara="1" wrap="square" lIns="50800" tIns="50800" rIns="50800" bIns="50800" anchor="ctr" anchorCtr="0">
              <a:noAutofit/>
            </a:bodyPr>
            <a:lstStyle/>
            <a:p>
              <a:pPr marL="0" marR="0" lvl="0" indent="0" algn="ctr" rtl="0">
                <a:lnSpc>
                  <a:spcPct val="158833"/>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44" name="Google Shape;244;p6"/>
          <p:cNvGrpSpPr/>
          <p:nvPr/>
        </p:nvGrpSpPr>
        <p:grpSpPr>
          <a:xfrm>
            <a:off x="-751501" y="3579113"/>
            <a:ext cx="1503002" cy="1901110"/>
            <a:chOff x="0" y="-19050"/>
            <a:chExt cx="446360" cy="564589"/>
          </a:xfrm>
        </p:grpSpPr>
        <p:sp>
          <p:nvSpPr>
            <p:cNvPr id="245" name="Google Shape;245;p6"/>
            <p:cNvSpPr/>
            <p:nvPr/>
          </p:nvSpPr>
          <p:spPr>
            <a:xfrm>
              <a:off x="0" y="0"/>
              <a:ext cx="446360" cy="545539"/>
            </a:xfrm>
            <a:custGeom>
              <a:avLst/>
              <a:gdLst/>
              <a:ahLst/>
              <a:cxnLst/>
              <a:rect l="l" t="t" r="r" b="b"/>
              <a:pathLst>
                <a:path w="446360" h="545539" extrusionOk="0">
                  <a:moveTo>
                    <a:pt x="203200" y="0"/>
                  </a:moveTo>
                  <a:lnTo>
                    <a:pt x="446360" y="0"/>
                  </a:lnTo>
                  <a:lnTo>
                    <a:pt x="243160" y="545539"/>
                  </a:lnTo>
                  <a:lnTo>
                    <a:pt x="0" y="545539"/>
                  </a:lnTo>
                  <a:lnTo>
                    <a:pt x="203200" y="0"/>
                  </a:lnTo>
                  <a:close/>
                </a:path>
              </a:pathLst>
            </a:custGeom>
            <a:solidFill>
              <a:srgbClr val="DEB406"/>
            </a:solidFill>
            <a:ln>
              <a:noFill/>
            </a:ln>
          </p:spPr>
          <p:txBody>
            <a:bodyPr/>
            <a:lstStyle/>
            <a:p>
              <a:endParaRPr lang="es-MX"/>
            </a:p>
          </p:txBody>
        </p:sp>
        <p:sp>
          <p:nvSpPr>
            <p:cNvPr id="246" name="Google Shape;246;p6"/>
            <p:cNvSpPr txBox="1"/>
            <p:nvPr/>
          </p:nvSpPr>
          <p:spPr>
            <a:xfrm>
              <a:off x="101600" y="-19050"/>
              <a:ext cx="243160" cy="564589"/>
            </a:xfrm>
            <a:prstGeom prst="rect">
              <a:avLst/>
            </a:prstGeom>
            <a:noFill/>
            <a:ln>
              <a:noFill/>
            </a:ln>
          </p:spPr>
          <p:txBody>
            <a:bodyPr spcFirstLastPara="1" wrap="square" lIns="50800" tIns="50800" rIns="50800" bIns="50800" anchor="ctr" anchorCtr="0">
              <a:noAutofit/>
            </a:bodyPr>
            <a:lstStyle/>
            <a:p>
              <a:pPr marL="0" marR="0" lvl="0" indent="0" algn="ctr" rtl="0">
                <a:lnSpc>
                  <a:spcPct val="158833"/>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247" name="Google Shape;247;p6"/>
          <p:cNvSpPr/>
          <p:nvPr/>
        </p:nvSpPr>
        <p:spPr>
          <a:xfrm>
            <a:off x="12375264" y="2328426"/>
            <a:ext cx="4884036" cy="4114800"/>
          </a:xfrm>
          <a:custGeom>
            <a:avLst/>
            <a:gdLst/>
            <a:ahLst/>
            <a:cxnLst/>
            <a:rect l="l" t="t" r="r" b="b"/>
            <a:pathLst>
              <a:path w="4884036" h="4114800" extrusionOk="0">
                <a:moveTo>
                  <a:pt x="0" y="0"/>
                </a:moveTo>
                <a:lnTo>
                  <a:pt x="4884036" y="0"/>
                </a:lnTo>
                <a:lnTo>
                  <a:pt x="4884036" y="4114800"/>
                </a:lnTo>
                <a:lnTo>
                  <a:pt x="0" y="4114800"/>
                </a:lnTo>
                <a:lnTo>
                  <a:pt x="0" y="0"/>
                </a:lnTo>
                <a:close/>
              </a:path>
            </a:pathLst>
          </a:custGeom>
          <a:blipFill rotWithShape="1">
            <a:blip r:embed="rId3">
              <a:alphaModFix/>
            </a:blip>
            <a:stretch>
              <a:fillRect/>
            </a:stretch>
          </a:blipFill>
          <a:ln>
            <a:noFill/>
          </a:ln>
        </p:spPr>
        <p:txBody>
          <a:bodyPr/>
          <a:lstStyle/>
          <a:p>
            <a:endParaRPr lang="es-MX"/>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7"/>
          <p:cNvSpPr/>
          <p:nvPr/>
        </p:nvSpPr>
        <p:spPr>
          <a:xfrm>
            <a:off x="10886882" y="3871263"/>
            <a:ext cx="6356493" cy="2334106"/>
          </a:xfrm>
          <a:custGeom>
            <a:avLst/>
            <a:gdLst/>
            <a:ahLst/>
            <a:cxnLst/>
            <a:rect l="l" t="t" r="r" b="b"/>
            <a:pathLst>
              <a:path w="6537452" h="2400554" extrusionOk="0">
                <a:moveTo>
                  <a:pt x="5333746" y="0"/>
                </a:moveTo>
                <a:cubicBezTo>
                  <a:pt x="1607693" y="0"/>
                  <a:pt x="1607693" y="0"/>
                  <a:pt x="1607693" y="0"/>
                </a:cubicBezTo>
                <a:cubicBezTo>
                  <a:pt x="1036320" y="0"/>
                  <a:pt x="548640" y="403860"/>
                  <a:pt x="434340" y="945007"/>
                </a:cubicBezTo>
                <a:cubicBezTo>
                  <a:pt x="0" y="1204087"/>
                  <a:pt x="0" y="1204087"/>
                  <a:pt x="0" y="1204087"/>
                </a:cubicBezTo>
                <a:cubicBezTo>
                  <a:pt x="434340" y="1447927"/>
                  <a:pt x="434340" y="1447927"/>
                  <a:pt x="434340" y="1447927"/>
                </a:cubicBezTo>
                <a:cubicBezTo>
                  <a:pt x="548640" y="1996567"/>
                  <a:pt x="1028700" y="2400554"/>
                  <a:pt x="1607693" y="2400554"/>
                </a:cubicBezTo>
                <a:cubicBezTo>
                  <a:pt x="5333619" y="2400554"/>
                  <a:pt x="5333619" y="2400554"/>
                  <a:pt x="5333619" y="2400554"/>
                </a:cubicBezTo>
                <a:cubicBezTo>
                  <a:pt x="5996559" y="2400554"/>
                  <a:pt x="6537452" y="1859534"/>
                  <a:pt x="6537452" y="1196467"/>
                </a:cubicBezTo>
                <a:cubicBezTo>
                  <a:pt x="6537452" y="533400"/>
                  <a:pt x="5996559" y="0"/>
                  <a:pt x="5333746" y="0"/>
                </a:cubicBezTo>
                <a:close/>
              </a:path>
            </a:pathLst>
          </a:custGeom>
          <a:solidFill>
            <a:srgbClr val="004D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7"/>
          <p:cNvSpPr/>
          <p:nvPr/>
        </p:nvSpPr>
        <p:spPr>
          <a:xfrm>
            <a:off x="3485676" y="8502066"/>
            <a:ext cx="4687320" cy="4687320"/>
          </a:xfrm>
          <a:custGeom>
            <a:avLst/>
            <a:gdLst/>
            <a:ahLst/>
            <a:cxnLst/>
            <a:rect l="l" t="t" r="r" b="b"/>
            <a:pathLst>
              <a:path w="4687320" h="4687320" extrusionOk="0">
                <a:moveTo>
                  <a:pt x="0" y="0"/>
                </a:moveTo>
                <a:lnTo>
                  <a:pt x="4687319" y="0"/>
                </a:lnTo>
                <a:lnTo>
                  <a:pt x="4687319" y="4687320"/>
                </a:lnTo>
                <a:lnTo>
                  <a:pt x="0" y="4687320"/>
                </a:lnTo>
                <a:lnTo>
                  <a:pt x="0" y="0"/>
                </a:lnTo>
                <a:close/>
              </a:path>
            </a:pathLst>
          </a:custGeom>
          <a:blipFill rotWithShape="1">
            <a:blip r:embed="rId3">
              <a:alphaModFix/>
            </a:blip>
            <a:stretch>
              <a:fillRect/>
            </a:stretch>
          </a:blipFill>
          <a:ln>
            <a:noFill/>
          </a:ln>
        </p:spPr>
        <p:txBody>
          <a:bodyPr/>
          <a:lstStyle/>
          <a:p>
            <a:endParaRPr lang="es-MX"/>
          </a:p>
        </p:txBody>
      </p:sp>
      <p:grpSp>
        <p:nvGrpSpPr>
          <p:cNvPr id="258" name="Google Shape;258;p7"/>
          <p:cNvGrpSpPr/>
          <p:nvPr/>
        </p:nvGrpSpPr>
        <p:grpSpPr>
          <a:xfrm>
            <a:off x="-2343983" y="7089454"/>
            <a:ext cx="7092705" cy="7092705"/>
            <a:chOff x="0" y="0"/>
            <a:chExt cx="812800" cy="812800"/>
          </a:xfrm>
        </p:grpSpPr>
        <p:sp>
          <p:nvSpPr>
            <p:cNvPr id="259" name="Google Shape;259;p7"/>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4D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7"/>
            <p:cNvSpPr txBox="1"/>
            <p:nvPr/>
          </p:nvSpPr>
          <p:spPr>
            <a:xfrm>
              <a:off x="76200" y="57150"/>
              <a:ext cx="660400" cy="679450"/>
            </a:xfrm>
            <a:prstGeom prst="rect">
              <a:avLst/>
            </a:prstGeom>
            <a:noFill/>
            <a:ln>
              <a:noFill/>
            </a:ln>
          </p:spPr>
          <p:txBody>
            <a:bodyPr spcFirstLastPara="1" wrap="square" lIns="50800" tIns="50800" rIns="50800" bIns="50800" anchor="ctr" anchorCtr="0">
              <a:noAutofit/>
            </a:bodyPr>
            <a:lstStyle/>
            <a:p>
              <a:pPr marL="0" marR="0" lvl="0" indent="0" algn="ctr" rtl="0">
                <a:lnSpc>
                  <a:spcPct val="158833"/>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61" name="Google Shape;261;p7"/>
          <p:cNvGrpSpPr/>
          <p:nvPr/>
        </p:nvGrpSpPr>
        <p:grpSpPr>
          <a:xfrm>
            <a:off x="15942890" y="-1619080"/>
            <a:ext cx="3754024" cy="3754024"/>
            <a:chOff x="0" y="0"/>
            <a:chExt cx="812800" cy="812800"/>
          </a:xfrm>
        </p:grpSpPr>
        <p:sp>
          <p:nvSpPr>
            <p:cNvPr id="262" name="Google Shape;262;p7"/>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4D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7"/>
            <p:cNvSpPr txBox="1"/>
            <p:nvPr/>
          </p:nvSpPr>
          <p:spPr>
            <a:xfrm>
              <a:off x="76200" y="57150"/>
              <a:ext cx="660400" cy="679450"/>
            </a:xfrm>
            <a:prstGeom prst="rect">
              <a:avLst/>
            </a:prstGeom>
            <a:noFill/>
            <a:ln>
              <a:noFill/>
            </a:ln>
          </p:spPr>
          <p:txBody>
            <a:bodyPr spcFirstLastPara="1" wrap="square" lIns="50800" tIns="50800" rIns="50800" bIns="50800" anchor="ctr" anchorCtr="0">
              <a:noAutofit/>
            </a:bodyPr>
            <a:lstStyle/>
            <a:p>
              <a:pPr marL="0" marR="0" lvl="0" indent="0" algn="ctr" rtl="0">
                <a:lnSpc>
                  <a:spcPct val="158833"/>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264" name="Google Shape;264;p7"/>
          <p:cNvSpPr/>
          <p:nvPr/>
        </p:nvSpPr>
        <p:spPr>
          <a:xfrm>
            <a:off x="-2017533" y="-2191570"/>
            <a:ext cx="4687320" cy="4687320"/>
          </a:xfrm>
          <a:custGeom>
            <a:avLst/>
            <a:gdLst/>
            <a:ahLst/>
            <a:cxnLst/>
            <a:rect l="l" t="t" r="r" b="b"/>
            <a:pathLst>
              <a:path w="4687320" h="4687320" extrusionOk="0">
                <a:moveTo>
                  <a:pt x="0" y="0"/>
                </a:moveTo>
                <a:lnTo>
                  <a:pt x="4687320" y="0"/>
                </a:lnTo>
                <a:lnTo>
                  <a:pt x="4687320" y="4687320"/>
                </a:lnTo>
                <a:lnTo>
                  <a:pt x="0" y="4687320"/>
                </a:lnTo>
                <a:lnTo>
                  <a:pt x="0" y="0"/>
                </a:lnTo>
                <a:close/>
              </a:path>
            </a:pathLst>
          </a:custGeom>
          <a:blipFill rotWithShape="1">
            <a:blip r:embed="rId3">
              <a:alphaModFix/>
            </a:blip>
            <a:stretch>
              <a:fillRect/>
            </a:stretch>
          </a:blipFill>
          <a:ln>
            <a:noFill/>
          </a:ln>
        </p:spPr>
        <p:txBody>
          <a:bodyPr/>
          <a:lstStyle/>
          <a:p>
            <a:endParaRPr lang="es-MX"/>
          </a:p>
        </p:txBody>
      </p:sp>
      <p:sp>
        <p:nvSpPr>
          <p:cNvPr id="265" name="Google Shape;265;p7"/>
          <p:cNvSpPr txBox="1"/>
          <p:nvPr/>
        </p:nvSpPr>
        <p:spPr>
          <a:xfrm>
            <a:off x="491892" y="4198730"/>
            <a:ext cx="6266837" cy="1061637"/>
          </a:xfrm>
          <a:prstGeom prst="rect">
            <a:avLst/>
          </a:prstGeom>
          <a:noFill/>
          <a:ln>
            <a:noFill/>
          </a:ln>
        </p:spPr>
        <p:txBody>
          <a:bodyPr spcFirstLastPara="1" wrap="square" lIns="0" tIns="0" rIns="0" bIns="0" anchor="t" anchorCtr="0">
            <a:spAutoFit/>
          </a:bodyPr>
          <a:lstStyle/>
          <a:p>
            <a:pPr marL="0" marR="0" lvl="0" indent="0" algn="ctr" rtl="0">
              <a:lnSpc>
                <a:spcPct val="138007"/>
              </a:lnSpc>
              <a:spcBef>
                <a:spcPts val="0"/>
              </a:spcBef>
              <a:spcAft>
                <a:spcPts val="0"/>
              </a:spcAft>
              <a:buNone/>
            </a:pPr>
            <a:r>
              <a:rPr lang="en-US" sz="4999" b="0" i="0" u="none" strike="noStrike" cap="none" dirty="0" err="1">
                <a:solidFill>
                  <a:srgbClr val="004D4C"/>
                </a:solidFill>
                <a:latin typeface="Arial"/>
                <a:ea typeface="Arial"/>
                <a:cs typeface="Arial"/>
                <a:sym typeface="Arial"/>
              </a:rPr>
              <a:t>Teoría</a:t>
            </a:r>
            <a:r>
              <a:rPr lang="en-US" sz="4999" b="0" i="0" u="none" strike="noStrike" cap="none" dirty="0">
                <a:solidFill>
                  <a:srgbClr val="004D4C"/>
                </a:solidFill>
                <a:latin typeface="Arial"/>
                <a:ea typeface="Arial"/>
                <a:cs typeface="Arial"/>
                <a:sym typeface="Arial"/>
              </a:rPr>
              <a:t> sociocultural</a:t>
            </a:r>
            <a:endParaRPr dirty="0"/>
          </a:p>
        </p:txBody>
      </p:sp>
      <p:sp>
        <p:nvSpPr>
          <p:cNvPr id="266" name="Google Shape;266;p7"/>
          <p:cNvSpPr txBox="1"/>
          <p:nvPr/>
        </p:nvSpPr>
        <p:spPr>
          <a:xfrm>
            <a:off x="7595717" y="5350332"/>
            <a:ext cx="1787740" cy="783011"/>
          </a:xfrm>
          <a:prstGeom prst="rect">
            <a:avLst/>
          </a:prstGeom>
          <a:noFill/>
          <a:ln>
            <a:noFill/>
          </a:ln>
        </p:spPr>
        <p:txBody>
          <a:bodyPr spcFirstLastPara="1" wrap="square" lIns="0" tIns="0" rIns="0" bIns="0" anchor="t" anchorCtr="0">
            <a:spAutoFit/>
          </a:bodyPr>
          <a:lstStyle/>
          <a:p>
            <a:pPr marL="0" marR="0" lvl="0" indent="0" algn="ctr" rtl="0">
              <a:lnSpc>
                <a:spcPct val="138005"/>
              </a:lnSpc>
              <a:spcBef>
                <a:spcPts val="0"/>
              </a:spcBef>
              <a:spcAft>
                <a:spcPts val="0"/>
              </a:spcAft>
              <a:buNone/>
            </a:pPr>
            <a:r>
              <a:rPr lang="en-US" sz="2276" b="0" i="0" u="none" strike="noStrike" cap="none">
                <a:solidFill>
                  <a:srgbClr val="004D4C"/>
                </a:solidFill>
                <a:latin typeface="Arial"/>
                <a:ea typeface="Arial"/>
                <a:cs typeface="Arial"/>
                <a:sym typeface="Arial"/>
              </a:rPr>
              <a:t>Mercado regional</a:t>
            </a:r>
            <a:endParaRPr/>
          </a:p>
        </p:txBody>
      </p:sp>
      <p:sp>
        <p:nvSpPr>
          <p:cNvPr id="267" name="Google Shape;267;p7"/>
          <p:cNvSpPr txBox="1"/>
          <p:nvPr/>
        </p:nvSpPr>
        <p:spPr>
          <a:xfrm>
            <a:off x="11927853" y="1769290"/>
            <a:ext cx="2676691" cy="1321857"/>
          </a:xfrm>
          <a:prstGeom prst="rect">
            <a:avLst/>
          </a:prstGeom>
          <a:noFill/>
          <a:ln>
            <a:noFill/>
          </a:ln>
        </p:spPr>
        <p:txBody>
          <a:bodyPr spcFirstLastPara="1" wrap="square" lIns="0" tIns="0" rIns="0" bIns="0" anchor="t" anchorCtr="0">
            <a:spAutoFit/>
          </a:bodyPr>
          <a:lstStyle/>
          <a:p>
            <a:pPr marL="0" marR="0" lvl="0" indent="0" algn="l" rtl="0">
              <a:lnSpc>
                <a:spcPct val="138036"/>
              </a:lnSpc>
              <a:spcBef>
                <a:spcPts val="0"/>
              </a:spcBef>
              <a:spcAft>
                <a:spcPts val="0"/>
              </a:spcAft>
              <a:buNone/>
            </a:pPr>
            <a:r>
              <a:rPr lang="en-US" sz="3841" b="1" i="0" u="none" strike="noStrike" cap="none">
                <a:solidFill>
                  <a:srgbClr val="004D4C"/>
                </a:solidFill>
                <a:latin typeface="Arial"/>
                <a:ea typeface="Arial"/>
                <a:cs typeface="Arial"/>
                <a:sym typeface="Arial"/>
              </a:rPr>
              <a:t>Ensigna</a:t>
            </a:r>
            <a:endParaRPr/>
          </a:p>
          <a:p>
            <a:pPr marL="0" marR="0" lvl="0" indent="0" algn="l" rtl="0">
              <a:lnSpc>
                <a:spcPct val="138001"/>
              </a:lnSpc>
              <a:spcBef>
                <a:spcPts val="0"/>
              </a:spcBef>
              <a:spcAft>
                <a:spcPts val="0"/>
              </a:spcAft>
              <a:buNone/>
            </a:pPr>
            <a:endParaRPr sz="3841" b="1" i="0" u="none" strike="noStrike" cap="none">
              <a:solidFill>
                <a:srgbClr val="004D4C"/>
              </a:solidFill>
              <a:latin typeface="Arial"/>
              <a:ea typeface="Arial"/>
              <a:cs typeface="Arial"/>
              <a:sym typeface="Arial"/>
            </a:endParaRPr>
          </a:p>
        </p:txBody>
      </p:sp>
      <p:grpSp>
        <p:nvGrpSpPr>
          <p:cNvPr id="268" name="Google Shape;268;p7"/>
          <p:cNvGrpSpPr/>
          <p:nvPr/>
        </p:nvGrpSpPr>
        <p:grpSpPr>
          <a:xfrm>
            <a:off x="6769667" y="3251051"/>
            <a:ext cx="3580753" cy="3574425"/>
            <a:chOff x="0" y="0"/>
            <a:chExt cx="4774336" cy="4765901"/>
          </a:xfrm>
        </p:grpSpPr>
        <p:sp>
          <p:nvSpPr>
            <p:cNvPr id="269" name="Google Shape;269;p7"/>
            <p:cNvSpPr/>
            <p:nvPr/>
          </p:nvSpPr>
          <p:spPr>
            <a:xfrm>
              <a:off x="0" y="0"/>
              <a:ext cx="4756962" cy="4765901"/>
            </a:xfrm>
            <a:custGeom>
              <a:avLst/>
              <a:gdLst/>
              <a:ahLst/>
              <a:cxnLst/>
              <a:rect l="l" t="t" r="r" b="b"/>
              <a:pathLst>
                <a:path w="4934204" h="4943475" extrusionOk="0">
                  <a:moveTo>
                    <a:pt x="0" y="2471801"/>
                  </a:moveTo>
                  <a:cubicBezTo>
                    <a:pt x="0" y="1106678"/>
                    <a:pt x="1104519" y="0"/>
                    <a:pt x="2467102" y="0"/>
                  </a:cubicBezTo>
                  <a:cubicBezTo>
                    <a:pt x="3829685" y="0"/>
                    <a:pt x="4934204" y="1106678"/>
                    <a:pt x="4934204" y="2471801"/>
                  </a:cubicBezTo>
                  <a:cubicBezTo>
                    <a:pt x="4934204" y="3836924"/>
                    <a:pt x="3829558" y="4943475"/>
                    <a:pt x="2467102" y="4943475"/>
                  </a:cubicBezTo>
                  <a:cubicBezTo>
                    <a:pt x="1104646" y="4943475"/>
                    <a:pt x="0" y="3836924"/>
                    <a:pt x="0" y="2471801"/>
                  </a:cubicBezTo>
                  <a:close/>
                </a:path>
              </a:pathLst>
            </a:custGeom>
            <a:solidFill>
              <a:srgbClr val="004D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7"/>
            <p:cNvSpPr txBox="1"/>
            <p:nvPr/>
          </p:nvSpPr>
          <p:spPr>
            <a:xfrm>
              <a:off x="17417" y="1336507"/>
              <a:ext cx="4756919" cy="1812120"/>
            </a:xfrm>
            <a:prstGeom prst="rect">
              <a:avLst/>
            </a:prstGeom>
            <a:noFill/>
            <a:ln>
              <a:noFill/>
            </a:ln>
          </p:spPr>
          <p:txBody>
            <a:bodyPr spcFirstLastPara="1" wrap="square" lIns="0" tIns="0" rIns="0" bIns="0" anchor="t" anchorCtr="0">
              <a:spAutoFit/>
            </a:bodyPr>
            <a:lstStyle/>
            <a:p>
              <a:pPr marL="0" marR="0" lvl="1" indent="0" algn="ctr" rtl="0">
                <a:lnSpc>
                  <a:spcPct val="137990"/>
                </a:lnSpc>
                <a:spcBef>
                  <a:spcPts val="0"/>
                </a:spcBef>
                <a:spcAft>
                  <a:spcPts val="0"/>
                </a:spcAft>
                <a:buNone/>
              </a:pPr>
              <a:r>
                <a:rPr lang="en-US" sz="3200" b="1" i="0" u="none" strike="noStrike" cap="none" dirty="0">
                  <a:solidFill>
                    <a:srgbClr val="DEB406"/>
                  </a:solidFill>
                  <a:latin typeface="Arial"/>
                  <a:ea typeface="Arial"/>
                  <a:cs typeface="Arial"/>
                  <a:sym typeface="Arial"/>
                </a:rPr>
                <a:t>Marco </a:t>
              </a:r>
              <a:r>
                <a:rPr lang="en-US" sz="3200" b="1" dirty="0" err="1">
                  <a:solidFill>
                    <a:srgbClr val="DEB406"/>
                  </a:solidFill>
                </a:rPr>
                <a:t>t</a:t>
              </a:r>
              <a:r>
                <a:rPr lang="en-US" sz="3200" b="1" i="0" u="none" strike="noStrike" cap="none" dirty="0" err="1">
                  <a:solidFill>
                    <a:srgbClr val="DEB406"/>
                  </a:solidFill>
                  <a:latin typeface="Arial"/>
                  <a:ea typeface="Arial"/>
                  <a:cs typeface="Arial"/>
                  <a:sym typeface="Arial"/>
                </a:rPr>
                <a:t>eórico</a:t>
              </a:r>
              <a:r>
                <a:rPr lang="en-US" sz="3200" b="1" i="0" u="none" strike="noStrike" cap="none" dirty="0">
                  <a:solidFill>
                    <a:srgbClr val="DEB406"/>
                  </a:solidFill>
                  <a:latin typeface="Arial"/>
                  <a:ea typeface="Arial"/>
                  <a:cs typeface="Arial"/>
                  <a:sym typeface="Arial"/>
                </a:rPr>
                <a:t> </a:t>
              </a:r>
              <a:r>
                <a:rPr lang="en-US" sz="3200" b="1" i="0" u="none" strike="noStrike" cap="none" dirty="0" err="1">
                  <a:solidFill>
                    <a:srgbClr val="DEB406"/>
                  </a:solidFill>
                  <a:latin typeface="Arial"/>
                  <a:ea typeface="Arial"/>
                  <a:cs typeface="Arial"/>
                  <a:sym typeface="Arial"/>
                </a:rPr>
                <a:t>Marxista</a:t>
              </a:r>
              <a:endParaRPr sz="3200" dirty="0"/>
            </a:p>
          </p:txBody>
        </p:sp>
      </p:grpSp>
      <p:sp>
        <p:nvSpPr>
          <p:cNvPr id="271" name="Google Shape;271;p7"/>
          <p:cNvSpPr/>
          <p:nvPr/>
        </p:nvSpPr>
        <p:spPr>
          <a:xfrm>
            <a:off x="10236360" y="1293064"/>
            <a:ext cx="4444409" cy="1735192"/>
          </a:xfrm>
          <a:custGeom>
            <a:avLst/>
            <a:gdLst/>
            <a:ahLst/>
            <a:cxnLst/>
            <a:rect l="l" t="t" r="r" b="b"/>
            <a:pathLst>
              <a:path w="6146673" h="2399792" extrusionOk="0">
                <a:moveTo>
                  <a:pt x="4943221" y="0"/>
                </a:moveTo>
                <a:cubicBezTo>
                  <a:pt x="1211072" y="0"/>
                  <a:pt x="1211072" y="0"/>
                  <a:pt x="1211072" y="0"/>
                </a:cubicBezTo>
                <a:cubicBezTo>
                  <a:pt x="556006" y="0"/>
                  <a:pt x="15240" y="540893"/>
                  <a:pt x="15240" y="1196086"/>
                </a:cubicBezTo>
                <a:cubicBezTo>
                  <a:pt x="15240" y="1409446"/>
                  <a:pt x="68580" y="1607439"/>
                  <a:pt x="167513" y="1782699"/>
                </a:cubicBezTo>
                <a:cubicBezTo>
                  <a:pt x="0" y="2262632"/>
                  <a:pt x="0" y="2262632"/>
                  <a:pt x="0" y="2262632"/>
                </a:cubicBezTo>
                <a:cubicBezTo>
                  <a:pt x="502666" y="2163572"/>
                  <a:pt x="502666" y="2163572"/>
                  <a:pt x="502666" y="2163572"/>
                </a:cubicBezTo>
                <a:cubicBezTo>
                  <a:pt x="700659" y="2308352"/>
                  <a:pt x="951992" y="2399792"/>
                  <a:pt x="1211072" y="2399792"/>
                </a:cubicBezTo>
                <a:cubicBezTo>
                  <a:pt x="4943221" y="2399792"/>
                  <a:pt x="4943221" y="2399792"/>
                  <a:pt x="4943221" y="2399792"/>
                </a:cubicBezTo>
                <a:cubicBezTo>
                  <a:pt x="5605907" y="2399792"/>
                  <a:pt x="6146673" y="1858899"/>
                  <a:pt x="6146673" y="1196086"/>
                </a:cubicBezTo>
                <a:cubicBezTo>
                  <a:pt x="6146673" y="540893"/>
                  <a:pt x="5605907" y="0"/>
                  <a:pt x="4943221" y="0"/>
                </a:cubicBezTo>
                <a:close/>
              </a:path>
            </a:pathLst>
          </a:custGeom>
          <a:solidFill>
            <a:srgbClr val="DEB4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7"/>
          <p:cNvSpPr txBox="1"/>
          <p:nvPr/>
        </p:nvSpPr>
        <p:spPr>
          <a:xfrm>
            <a:off x="10841461" y="1632004"/>
            <a:ext cx="3365696" cy="1238416"/>
          </a:xfrm>
          <a:prstGeom prst="rect">
            <a:avLst/>
          </a:prstGeom>
          <a:noFill/>
          <a:ln>
            <a:noFill/>
          </a:ln>
        </p:spPr>
        <p:txBody>
          <a:bodyPr spcFirstLastPara="1" wrap="square" lIns="0" tIns="0" rIns="0" bIns="0" anchor="t" anchorCtr="0">
            <a:spAutoFit/>
          </a:bodyPr>
          <a:lstStyle/>
          <a:p>
            <a:pPr marL="0" marR="0" lvl="1" indent="0" algn="ctr" rtl="0">
              <a:lnSpc>
                <a:spcPct val="137997"/>
              </a:lnSpc>
              <a:spcBef>
                <a:spcPts val="0"/>
              </a:spcBef>
              <a:spcAft>
                <a:spcPts val="0"/>
              </a:spcAft>
              <a:buNone/>
            </a:pPr>
            <a:r>
              <a:rPr lang="en-US" sz="2916" b="1" i="0" u="none" strike="noStrike" cap="none" dirty="0" err="1">
                <a:solidFill>
                  <a:srgbClr val="004D4C"/>
                </a:solidFill>
                <a:latin typeface="Arial"/>
                <a:ea typeface="Arial"/>
                <a:cs typeface="Arial"/>
                <a:sym typeface="Arial"/>
              </a:rPr>
              <a:t>Materialismo</a:t>
            </a:r>
            <a:r>
              <a:rPr lang="en-US" sz="2916" b="1" i="0" u="none" strike="noStrike" cap="none" dirty="0">
                <a:solidFill>
                  <a:srgbClr val="004D4C"/>
                </a:solidFill>
                <a:latin typeface="Arial"/>
                <a:ea typeface="Arial"/>
                <a:cs typeface="Arial"/>
                <a:sym typeface="Arial"/>
              </a:rPr>
              <a:t> </a:t>
            </a:r>
            <a:r>
              <a:rPr lang="en-US" sz="2916" b="1" dirty="0" err="1">
                <a:solidFill>
                  <a:srgbClr val="004D4C"/>
                </a:solidFill>
              </a:rPr>
              <a:t>d</a:t>
            </a:r>
            <a:r>
              <a:rPr lang="en-US" sz="2916" b="1" i="0" u="none" strike="noStrike" cap="none" dirty="0" err="1">
                <a:solidFill>
                  <a:srgbClr val="004D4C"/>
                </a:solidFill>
                <a:latin typeface="Arial"/>
                <a:ea typeface="Arial"/>
                <a:cs typeface="Arial"/>
                <a:sym typeface="Arial"/>
              </a:rPr>
              <a:t>ialéctico</a:t>
            </a:r>
            <a:endParaRPr dirty="0"/>
          </a:p>
        </p:txBody>
      </p:sp>
      <p:sp>
        <p:nvSpPr>
          <p:cNvPr id="273" name="Google Shape;273;p7"/>
          <p:cNvSpPr/>
          <p:nvPr/>
        </p:nvSpPr>
        <p:spPr>
          <a:xfrm>
            <a:off x="10160160" y="7520008"/>
            <a:ext cx="4444409" cy="1738314"/>
          </a:xfrm>
          <a:custGeom>
            <a:avLst/>
            <a:gdLst/>
            <a:ahLst/>
            <a:cxnLst/>
            <a:rect l="l" t="t" r="r" b="b"/>
            <a:pathLst>
              <a:path w="6146673" h="2404110" extrusionOk="0">
                <a:moveTo>
                  <a:pt x="4943221" y="0"/>
                </a:moveTo>
                <a:cubicBezTo>
                  <a:pt x="1211072" y="0"/>
                  <a:pt x="1211072" y="0"/>
                  <a:pt x="1211072" y="0"/>
                </a:cubicBezTo>
                <a:cubicBezTo>
                  <a:pt x="952119" y="0"/>
                  <a:pt x="700786" y="83947"/>
                  <a:pt x="502666" y="228981"/>
                </a:cubicBezTo>
                <a:cubicBezTo>
                  <a:pt x="0" y="137414"/>
                  <a:pt x="0" y="137414"/>
                  <a:pt x="0" y="137414"/>
                </a:cubicBezTo>
                <a:cubicBezTo>
                  <a:pt x="167513" y="618236"/>
                  <a:pt x="167513" y="618236"/>
                  <a:pt x="167513" y="618236"/>
                </a:cubicBezTo>
                <a:cubicBezTo>
                  <a:pt x="68580" y="793750"/>
                  <a:pt x="15240" y="992124"/>
                  <a:pt x="15240" y="1198245"/>
                </a:cubicBezTo>
                <a:cubicBezTo>
                  <a:pt x="15240" y="1862201"/>
                  <a:pt x="556006" y="2404110"/>
                  <a:pt x="1211072" y="2404110"/>
                </a:cubicBezTo>
                <a:cubicBezTo>
                  <a:pt x="4943221" y="2404110"/>
                  <a:pt x="4943221" y="2404110"/>
                  <a:pt x="4943221" y="2404110"/>
                </a:cubicBezTo>
                <a:cubicBezTo>
                  <a:pt x="5605907" y="2404110"/>
                  <a:pt x="6146673" y="1862201"/>
                  <a:pt x="6146673" y="1198245"/>
                </a:cubicBezTo>
                <a:cubicBezTo>
                  <a:pt x="6146673" y="541909"/>
                  <a:pt x="5605907" y="0"/>
                  <a:pt x="4943221" y="0"/>
                </a:cubicBezTo>
                <a:close/>
              </a:path>
            </a:pathLst>
          </a:custGeom>
          <a:solidFill>
            <a:srgbClr val="DEB4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7"/>
          <p:cNvSpPr txBox="1"/>
          <p:nvPr/>
        </p:nvSpPr>
        <p:spPr>
          <a:xfrm>
            <a:off x="10699504" y="7824695"/>
            <a:ext cx="3365696" cy="1323439"/>
          </a:xfrm>
          <a:prstGeom prst="rect">
            <a:avLst/>
          </a:prstGeom>
          <a:noFill/>
          <a:ln>
            <a:noFill/>
          </a:ln>
        </p:spPr>
        <p:txBody>
          <a:bodyPr spcFirstLastPara="1" wrap="square" lIns="0" tIns="0" rIns="0" bIns="0" anchor="t" anchorCtr="0">
            <a:spAutoFit/>
          </a:bodyPr>
          <a:lstStyle/>
          <a:p>
            <a:pPr marL="0" marR="0" lvl="1" indent="0" algn="ctr" rtl="0">
              <a:lnSpc>
                <a:spcPct val="137997"/>
              </a:lnSpc>
              <a:spcBef>
                <a:spcPts val="0"/>
              </a:spcBef>
              <a:spcAft>
                <a:spcPts val="0"/>
              </a:spcAft>
              <a:buNone/>
            </a:pPr>
            <a:r>
              <a:rPr lang="en-US" sz="3116" b="1" i="0" u="none" strike="noStrike" cap="none" dirty="0" err="1">
                <a:solidFill>
                  <a:srgbClr val="004D4C"/>
                </a:solidFill>
                <a:latin typeface="Arial"/>
                <a:ea typeface="Arial"/>
                <a:cs typeface="Arial"/>
                <a:sym typeface="Arial"/>
              </a:rPr>
              <a:t>Materialismo</a:t>
            </a:r>
            <a:r>
              <a:rPr lang="en-US" sz="3116" b="1" i="0" u="none" strike="noStrike" cap="none" dirty="0">
                <a:solidFill>
                  <a:srgbClr val="004D4C"/>
                </a:solidFill>
                <a:latin typeface="Arial"/>
                <a:ea typeface="Arial"/>
                <a:cs typeface="Arial"/>
                <a:sym typeface="Arial"/>
              </a:rPr>
              <a:t> histórico</a:t>
            </a:r>
            <a:endParaRPr dirty="0"/>
          </a:p>
        </p:txBody>
      </p:sp>
      <p:sp>
        <p:nvSpPr>
          <p:cNvPr id="275" name="Google Shape;275;p7"/>
          <p:cNvSpPr txBox="1"/>
          <p:nvPr/>
        </p:nvSpPr>
        <p:spPr>
          <a:xfrm>
            <a:off x="11420627" y="4412598"/>
            <a:ext cx="5822892" cy="1000070"/>
          </a:xfrm>
          <a:prstGeom prst="rect">
            <a:avLst/>
          </a:prstGeom>
          <a:noFill/>
          <a:ln>
            <a:noFill/>
          </a:ln>
        </p:spPr>
        <p:txBody>
          <a:bodyPr spcFirstLastPara="1" wrap="square" lIns="0" tIns="0" rIns="0" bIns="0" anchor="t" anchorCtr="0">
            <a:spAutoFit/>
          </a:bodyPr>
          <a:lstStyle/>
          <a:p>
            <a:pPr marL="0" marR="0" lvl="1" indent="0" algn="ctr" rtl="0">
              <a:lnSpc>
                <a:spcPct val="137992"/>
              </a:lnSpc>
              <a:spcBef>
                <a:spcPts val="0"/>
              </a:spcBef>
              <a:spcAft>
                <a:spcPts val="0"/>
              </a:spcAft>
              <a:buNone/>
            </a:pPr>
            <a:r>
              <a:rPr lang="en-US" sz="2919" b="1" i="0" u="none" strike="noStrike" cap="none">
                <a:solidFill>
                  <a:srgbClr val="DEB406"/>
                </a:solidFill>
                <a:latin typeface="Arial"/>
                <a:ea typeface="Arial"/>
                <a:cs typeface="Arial"/>
                <a:sym typeface="Arial"/>
              </a:rPr>
              <a:t>Ser humano como construcción histórica</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grpSp>
        <p:nvGrpSpPr>
          <p:cNvPr id="284" name="Google Shape;284;p8"/>
          <p:cNvGrpSpPr/>
          <p:nvPr/>
        </p:nvGrpSpPr>
        <p:grpSpPr>
          <a:xfrm>
            <a:off x="-81077" y="2732745"/>
            <a:ext cx="2315648" cy="1904918"/>
            <a:chOff x="0" y="-28575"/>
            <a:chExt cx="812800" cy="434975"/>
          </a:xfrm>
        </p:grpSpPr>
        <p:sp>
          <p:nvSpPr>
            <p:cNvPr id="285" name="Google Shape;285;p8"/>
            <p:cNvSpPr/>
            <p:nvPr/>
          </p:nvSpPr>
          <p:spPr>
            <a:xfrm>
              <a:off x="0" y="0"/>
              <a:ext cx="812800" cy="406400"/>
            </a:xfrm>
            <a:custGeom>
              <a:avLst/>
              <a:gdLst/>
              <a:ahLst/>
              <a:cxnLst/>
              <a:rect l="l" t="t" r="r" b="b"/>
              <a:pathLst>
                <a:path w="812800" h="406400" extrusionOk="0">
                  <a:moveTo>
                    <a:pt x="609600" y="0"/>
                  </a:moveTo>
                  <a:lnTo>
                    <a:pt x="0" y="0"/>
                  </a:lnTo>
                  <a:lnTo>
                    <a:pt x="0" y="406400"/>
                  </a:lnTo>
                  <a:lnTo>
                    <a:pt x="609600" y="406400"/>
                  </a:lnTo>
                  <a:lnTo>
                    <a:pt x="812800" y="203200"/>
                  </a:lnTo>
                  <a:lnTo>
                    <a:pt x="609600" y="0"/>
                  </a:lnTo>
                  <a:close/>
                </a:path>
              </a:pathLst>
            </a:custGeom>
            <a:solidFill>
              <a:srgbClr val="004D4C"/>
            </a:solidFill>
            <a:ln>
              <a:noFill/>
            </a:ln>
          </p:spPr>
          <p:txBody>
            <a:bodyPr/>
            <a:lstStyle/>
            <a:p>
              <a:endParaRPr lang="es-MX"/>
            </a:p>
          </p:txBody>
        </p:sp>
        <p:sp>
          <p:nvSpPr>
            <p:cNvPr id="286" name="Google Shape;286;p8"/>
            <p:cNvSpPr txBox="1"/>
            <p:nvPr/>
          </p:nvSpPr>
          <p:spPr>
            <a:xfrm>
              <a:off x="0" y="-28575"/>
              <a:ext cx="698500" cy="434975"/>
            </a:xfrm>
            <a:prstGeom prst="rect">
              <a:avLst/>
            </a:prstGeom>
            <a:noFill/>
            <a:ln>
              <a:noFill/>
            </a:ln>
          </p:spPr>
          <p:txBody>
            <a:bodyPr spcFirstLastPara="1" wrap="square" lIns="50800" tIns="50800" rIns="50800" bIns="50800" anchor="ctr" anchorCtr="0">
              <a:noAutofit/>
            </a:bodyPr>
            <a:lstStyle/>
            <a:p>
              <a:pPr marL="0" marR="0" lvl="0" indent="0" algn="ctr" rtl="0">
                <a:lnSpc>
                  <a:spcPct val="2166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87" name="Google Shape;287;p8"/>
          <p:cNvGrpSpPr/>
          <p:nvPr/>
        </p:nvGrpSpPr>
        <p:grpSpPr>
          <a:xfrm>
            <a:off x="0" y="4727163"/>
            <a:ext cx="2694572" cy="1904918"/>
            <a:chOff x="0" y="-28575"/>
            <a:chExt cx="812800" cy="434975"/>
          </a:xfrm>
        </p:grpSpPr>
        <p:sp>
          <p:nvSpPr>
            <p:cNvPr id="288" name="Google Shape;288;p8"/>
            <p:cNvSpPr/>
            <p:nvPr/>
          </p:nvSpPr>
          <p:spPr>
            <a:xfrm>
              <a:off x="0" y="0"/>
              <a:ext cx="812800" cy="406400"/>
            </a:xfrm>
            <a:custGeom>
              <a:avLst/>
              <a:gdLst/>
              <a:ahLst/>
              <a:cxnLst/>
              <a:rect l="l" t="t" r="r" b="b"/>
              <a:pathLst>
                <a:path w="812800" h="406400" extrusionOk="0">
                  <a:moveTo>
                    <a:pt x="609600" y="0"/>
                  </a:moveTo>
                  <a:lnTo>
                    <a:pt x="0" y="0"/>
                  </a:lnTo>
                  <a:lnTo>
                    <a:pt x="0" y="406400"/>
                  </a:lnTo>
                  <a:lnTo>
                    <a:pt x="609600" y="406400"/>
                  </a:lnTo>
                  <a:lnTo>
                    <a:pt x="812800" y="203200"/>
                  </a:lnTo>
                  <a:lnTo>
                    <a:pt x="609600" y="0"/>
                  </a:lnTo>
                  <a:close/>
                </a:path>
              </a:pathLst>
            </a:custGeom>
            <a:solidFill>
              <a:srgbClr val="004D4C"/>
            </a:solidFill>
            <a:ln>
              <a:noFill/>
            </a:ln>
          </p:spPr>
          <p:txBody>
            <a:bodyPr/>
            <a:lstStyle/>
            <a:p>
              <a:endParaRPr lang="es-MX"/>
            </a:p>
          </p:txBody>
        </p:sp>
        <p:sp>
          <p:nvSpPr>
            <p:cNvPr id="289" name="Google Shape;289;p8"/>
            <p:cNvSpPr txBox="1"/>
            <p:nvPr/>
          </p:nvSpPr>
          <p:spPr>
            <a:xfrm>
              <a:off x="0" y="-28575"/>
              <a:ext cx="698500" cy="434975"/>
            </a:xfrm>
            <a:prstGeom prst="rect">
              <a:avLst/>
            </a:prstGeom>
            <a:noFill/>
            <a:ln>
              <a:noFill/>
            </a:ln>
          </p:spPr>
          <p:txBody>
            <a:bodyPr spcFirstLastPara="1" wrap="square" lIns="50800" tIns="50800" rIns="50800" bIns="50800" anchor="ctr" anchorCtr="0">
              <a:noAutofit/>
            </a:bodyPr>
            <a:lstStyle/>
            <a:p>
              <a:pPr marL="0" marR="0" lvl="0" indent="0" algn="ctr" rtl="0">
                <a:lnSpc>
                  <a:spcPct val="2166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90" name="Google Shape;290;p8"/>
          <p:cNvGrpSpPr/>
          <p:nvPr/>
        </p:nvGrpSpPr>
        <p:grpSpPr>
          <a:xfrm>
            <a:off x="0" y="6720353"/>
            <a:ext cx="3382381" cy="1904918"/>
            <a:chOff x="0" y="-28575"/>
            <a:chExt cx="812800" cy="434975"/>
          </a:xfrm>
        </p:grpSpPr>
        <p:sp>
          <p:nvSpPr>
            <p:cNvPr id="291" name="Google Shape;291;p8"/>
            <p:cNvSpPr/>
            <p:nvPr/>
          </p:nvSpPr>
          <p:spPr>
            <a:xfrm>
              <a:off x="0" y="0"/>
              <a:ext cx="812800" cy="406400"/>
            </a:xfrm>
            <a:custGeom>
              <a:avLst/>
              <a:gdLst/>
              <a:ahLst/>
              <a:cxnLst/>
              <a:rect l="l" t="t" r="r" b="b"/>
              <a:pathLst>
                <a:path w="812800" h="406400" extrusionOk="0">
                  <a:moveTo>
                    <a:pt x="609600" y="0"/>
                  </a:moveTo>
                  <a:lnTo>
                    <a:pt x="0" y="0"/>
                  </a:lnTo>
                  <a:lnTo>
                    <a:pt x="0" y="406400"/>
                  </a:lnTo>
                  <a:lnTo>
                    <a:pt x="609600" y="406400"/>
                  </a:lnTo>
                  <a:lnTo>
                    <a:pt x="812800" y="203200"/>
                  </a:lnTo>
                  <a:lnTo>
                    <a:pt x="609600" y="0"/>
                  </a:lnTo>
                  <a:close/>
                </a:path>
              </a:pathLst>
            </a:custGeom>
            <a:solidFill>
              <a:srgbClr val="004D4C"/>
            </a:solidFill>
            <a:ln>
              <a:noFill/>
            </a:ln>
          </p:spPr>
          <p:txBody>
            <a:bodyPr/>
            <a:lstStyle/>
            <a:p>
              <a:endParaRPr lang="es-MX"/>
            </a:p>
          </p:txBody>
        </p:sp>
        <p:sp>
          <p:nvSpPr>
            <p:cNvPr id="292" name="Google Shape;292;p8"/>
            <p:cNvSpPr txBox="1"/>
            <p:nvPr/>
          </p:nvSpPr>
          <p:spPr>
            <a:xfrm>
              <a:off x="0" y="-28575"/>
              <a:ext cx="698500" cy="434975"/>
            </a:xfrm>
            <a:prstGeom prst="rect">
              <a:avLst/>
            </a:prstGeom>
            <a:noFill/>
            <a:ln>
              <a:noFill/>
            </a:ln>
          </p:spPr>
          <p:txBody>
            <a:bodyPr spcFirstLastPara="1" wrap="square" lIns="50800" tIns="50800" rIns="50800" bIns="50800" anchor="ctr" anchorCtr="0">
              <a:noAutofit/>
            </a:bodyPr>
            <a:lstStyle/>
            <a:p>
              <a:pPr marL="0" marR="0" lvl="0" indent="0" algn="ctr" rtl="0">
                <a:lnSpc>
                  <a:spcPct val="2166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93" name="Google Shape;293;p8"/>
          <p:cNvGrpSpPr/>
          <p:nvPr/>
        </p:nvGrpSpPr>
        <p:grpSpPr>
          <a:xfrm>
            <a:off x="9898874" y="1960697"/>
            <a:ext cx="6596808" cy="6596808"/>
            <a:chOff x="9601200" y="1845096"/>
            <a:chExt cx="6596808" cy="6596808"/>
          </a:xfrm>
        </p:grpSpPr>
        <p:sp>
          <p:nvSpPr>
            <p:cNvPr id="294" name="Google Shape;294;p8"/>
            <p:cNvSpPr/>
            <p:nvPr/>
          </p:nvSpPr>
          <p:spPr>
            <a:xfrm>
              <a:off x="9601200" y="1845096"/>
              <a:ext cx="6596808" cy="6596808"/>
            </a:xfrm>
            <a:custGeom>
              <a:avLst/>
              <a:gdLst/>
              <a:ahLst/>
              <a:cxnLst/>
              <a:rect l="l" t="t" r="r" b="b"/>
              <a:pathLst>
                <a:path w="6596808" h="6596808" extrusionOk="0">
                  <a:moveTo>
                    <a:pt x="0" y="0"/>
                  </a:moveTo>
                  <a:lnTo>
                    <a:pt x="6596809" y="0"/>
                  </a:lnTo>
                  <a:lnTo>
                    <a:pt x="6596809" y="6596808"/>
                  </a:lnTo>
                  <a:lnTo>
                    <a:pt x="0" y="6596808"/>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5" name="Google Shape;295;p8"/>
            <p:cNvSpPr/>
            <p:nvPr/>
          </p:nvSpPr>
          <p:spPr>
            <a:xfrm>
              <a:off x="12085718" y="4391620"/>
              <a:ext cx="1702547" cy="1420464"/>
            </a:xfrm>
            <a:custGeom>
              <a:avLst/>
              <a:gdLst/>
              <a:ahLst/>
              <a:cxnLst/>
              <a:rect l="l" t="t" r="r" b="b"/>
              <a:pathLst>
                <a:path w="1702547" h="1420464" extrusionOk="0">
                  <a:moveTo>
                    <a:pt x="0" y="0"/>
                  </a:moveTo>
                  <a:lnTo>
                    <a:pt x="1702547" y="0"/>
                  </a:lnTo>
                  <a:lnTo>
                    <a:pt x="1702547" y="1420464"/>
                  </a:lnTo>
                  <a:lnTo>
                    <a:pt x="0" y="1420464"/>
                  </a:lnTo>
                  <a:lnTo>
                    <a:pt x="0" y="0"/>
                  </a:lnTo>
                  <a:close/>
                </a:path>
              </a:pathLst>
            </a:custGeom>
            <a:blipFill rotWithShape="1">
              <a:blip r:embed="rId4">
                <a:alphaModFix/>
              </a:blip>
              <a:stretch>
                <a:fillRect/>
              </a:stretch>
            </a:blipFill>
            <a:ln>
              <a:noFill/>
            </a:ln>
          </p:spPr>
          <p:txBody>
            <a:bodyPr/>
            <a:lstStyle/>
            <a:p>
              <a:endParaRPr lang="es-MX"/>
            </a:p>
          </p:txBody>
        </p:sp>
        <p:sp>
          <p:nvSpPr>
            <p:cNvPr id="296" name="Google Shape;296;p8"/>
            <p:cNvSpPr/>
            <p:nvPr/>
          </p:nvSpPr>
          <p:spPr>
            <a:xfrm>
              <a:off x="12056341" y="2216641"/>
              <a:ext cx="1872500" cy="1605669"/>
            </a:xfrm>
            <a:custGeom>
              <a:avLst/>
              <a:gdLst/>
              <a:ahLst/>
              <a:cxnLst/>
              <a:rect l="l" t="t" r="r" b="b"/>
              <a:pathLst>
                <a:path w="1872500" h="1605669" extrusionOk="0">
                  <a:moveTo>
                    <a:pt x="0" y="0"/>
                  </a:moveTo>
                  <a:lnTo>
                    <a:pt x="1872500" y="0"/>
                  </a:lnTo>
                  <a:lnTo>
                    <a:pt x="1872500" y="1605670"/>
                  </a:lnTo>
                  <a:lnTo>
                    <a:pt x="0" y="1605670"/>
                  </a:lnTo>
                  <a:lnTo>
                    <a:pt x="0" y="0"/>
                  </a:lnTo>
                  <a:close/>
                </a:path>
              </a:pathLst>
            </a:custGeom>
            <a:blipFill rotWithShape="1">
              <a:blip r:embed="rId5">
                <a:alphaModFix/>
              </a:blip>
              <a:stretch>
                <a:fillRect/>
              </a:stretch>
            </a:blipFill>
            <a:ln>
              <a:noFill/>
            </a:ln>
          </p:spPr>
          <p:txBody>
            <a:bodyPr/>
            <a:lstStyle/>
            <a:p>
              <a:endParaRPr lang="es-MX"/>
            </a:p>
          </p:txBody>
        </p:sp>
        <p:sp>
          <p:nvSpPr>
            <p:cNvPr id="297" name="Google Shape;297;p8"/>
            <p:cNvSpPr/>
            <p:nvPr/>
          </p:nvSpPr>
          <p:spPr>
            <a:xfrm>
              <a:off x="10045420" y="5249333"/>
              <a:ext cx="1900191" cy="1596161"/>
            </a:xfrm>
            <a:custGeom>
              <a:avLst/>
              <a:gdLst/>
              <a:ahLst/>
              <a:cxnLst/>
              <a:rect l="l" t="t" r="r" b="b"/>
              <a:pathLst>
                <a:path w="1900191" h="1596161" extrusionOk="0">
                  <a:moveTo>
                    <a:pt x="0" y="0"/>
                  </a:moveTo>
                  <a:lnTo>
                    <a:pt x="1900192" y="0"/>
                  </a:lnTo>
                  <a:lnTo>
                    <a:pt x="1900192" y="1596161"/>
                  </a:lnTo>
                  <a:lnTo>
                    <a:pt x="0" y="1596161"/>
                  </a:lnTo>
                  <a:lnTo>
                    <a:pt x="0" y="0"/>
                  </a:lnTo>
                  <a:close/>
                </a:path>
              </a:pathLst>
            </a:custGeom>
            <a:blipFill rotWithShape="1">
              <a:blip r:embed="rId6">
                <a:alphaModFix/>
              </a:blip>
              <a:stretch>
                <a:fillRect/>
              </a:stretch>
            </a:blipFill>
            <a:ln>
              <a:noFill/>
            </a:ln>
          </p:spPr>
          <p:txBody>
            <a:bodyPr/>
            <a:lstStyle/>
            <a:p>
              <a:endParaRPr lang="es-MX"/>
            </a:p>
          </p:txBody>
        </p:sp>
        <p:sp>
          <p:nvSpPr>
            <p:cNvPr id="298" name="Google Shape;298;p8"/>
            <p:cNvSpPr/>
            <p:nvPr/>
          </p:nvSpPr>
          <p:spPr>
            <a:xfrm>
              <a:off x="14229191" y="5101852"/>
              <a:ext cx="1256610" cy="1753409"/>
            </a:xfrm>
            <a:custGeom>
              <a:avLst/>
              <a:gdLst/>
              <a:ahLst/>
              <a:cxnLst/>
              <a:rect l="l" t="t" r="r" b="b"/>
              <a:pathLst>
                <a:path w="1256610" h="1753409" extrusionOk="0">
                  <a:moveTo>
                    <a:pt x="0" y="0"/>
                  </a:moveTo>
                  <a:lnTo>
                    <a:pt x="1256610" y="0"/>
                  </a:lnTo>
                  <a:lnTo>
                    <a:pt x="1256610" y="1753409"/>
                  </a:lnTo>
                  <a:lnTo>
                    <a:pt x="0" y="1753409"/>
                  </a:lnTo>
                  <a:lnTo>
                    <a:pt x="0" y="0"/>
                  </a:lnTo>
                  <a:close/>
                </a:path>
              </a:pathLst>
            </a:custGeom>
            <a:blipFill rotWithShape="1">
              <a:blip r:embed="rId7">
                <a:alphaModFix/>
              </a:blip>
              <a:stretch>
                <a:fillRect/>
              </a:stretch>
            </a:blipFill>
            <a:ln>
              <a:noFill/>
            </a:ln>
          </p:spPr>
          <p:txBody>
            <a:bodyPr/>
            <a:lstStyle/>
            <a:p>
              <a:endParaRPr lang="es-MX"/>
            </a:p>
          </p:txBody>
        </p:sp>
      </p:grpSp>
      <p:sp>
        <p:nvSpPr>
          <p:cNvPr id="299" name="Google Shape;299;p8"/>
          <p:cNvSpPr txBox="1"/>
          <p:nvPr/>
        </p:nvSpPr>
        <p:spPr>
          <a:xfrm>
            <a:off x="1994072" y="1387825"/>
            <a:ext cx="8588031" cy="828816"/>
          </a:xfrm>
          <a:prstGeom prst="rect">
            <a:avLst/>
          </a:prstGeom>
          <a:noFill/>
          <a:ln>
            <a:noFill/>
          </a:ln>
        </p:spPr>
        <p:txBody>
          <a:bodyPr spcFirstLastPara="1" wrap="square" lIns="0" tIns="0" rIns="0" bIns="0" anchor="t" anchorCtr="0">
            <a:spAutoFit/>
          </a:bodyPr>
          <a:lstStyle/>
          <a:p>
            <a:pPr marL="0" marR="0" lvl="0" indent="0" algn="l" rtl="0">
              <a:lnSpc>
                <a:spcPct val="137994"/>
              </a:lnSpc>
              <a:spcBef>
                <a:spcPts val="0"/>
              </a:spcBef>
              <a:spcAft>
                <a:spcPts val="0"/>
              </a:spcAft>
              <a:buNone/>
            </a:pPr>
            <a:r>
              <a:rPr lang="en-US" sz="4927">
                <a:solidFill>
                  <a:srgbClr val="004D4C"/>
                </a:solidFill>
                <a:latin typeface="Arial"/>
                <a:ea typeface="Arial"/>
                <a:cs typeface="Arial"/>
                <a:sym typeface="Arial"/>
              </a:rPr>
              <a:t>Herramientas y Signos</a:t>
            </a:r>
            <a:endParaRPr/>
          </a:p>
        </p:txBody>
      </p:sp>
      <p:sp>
        <p:nvSpPr>
          <p:cNvPr id="300" name="Google Shape;300;p8"/>
          <p:cNvSpPr txBox="1"/>
          <p:nvPr/>
        </p:nvSpPr>
        <p:spPr>
          <a:xfrm>
            <a:off x="2433644" y="3031534"/>
            <a:ext cx="7611776" cy="1158651"/>
          </a:xfrm>
          <a:prstGeom prst="rect">
            <a:avLst/>
          </a:prstGeom>
          <a:noFill/>
          <a:ln>
            <a:noFill/>
          </a:ln>
        </p:spPr>
        <p:txBody>
          <a:bodyPr spcFirstLastPara="1" wrap="square" lIns="0" tIns="0" rIns="0" bIns="0" anchor="t" anchorCtr="0">
            <a:spAutoFit/>
          </a:bodyPr>
          <a:lstStyle/>
          <a:p>
            <a:pPr marL="0" marR="0" lvl="0" indent="0" algn="l" rtl="0">
              <a:lnSpc>
                <a:spcPct val="138024"/>
              </a:lnSpc>
              <a:spcBef>
                <a:spcPts val="0"/>
              </a:spcBef>
              <a:spcAft>
                <a:spcPts val="0"/>
              </a:spcAft>
              <a:buNone/>
            </a:pPr>
            <a:r>
              <a:rPr lang="en-US" sz="2217">
                <a:solidFill>
                  <a:srgbClr val="004D4C"/>
                </a:solidFill>
                <a:latin typeface="Arial"/>
                <a:ea typeface="Arial"/>
                <a:cs typeface="Arial"/>
                <a:sym typeface="Arial"/>
              </a:rPr>
              <a:t>Consideraba esencial el uso de </a:t>
            </a:r>
            <a:r>
              <a:rPr lang="en-US" sz="2217" b="1">
                <a:solidFill>
                  <a:srgbClr val="004D4C"/>
                </a:solidFill>
                <a:latin typeface="Arial"/>
                <a:ea typeface="Arial"/>
                <a:cs typeface="Arial"/>
                <a:sym typeface="Arial"/>
              </a:rPr>
              <a:t>instrumentos socioculturales</a:t>
            </a:r>
            <a:r>
              <a:rPr lang="en-US" sz="2217">
                <a:solidFill>
                  <a:srgbClr val="004D4C"/>
                </a:solidFill>
                <a:latin typeface="Arial"/>
                <a:ea typeface="Arial"/>
                <a:cs typeface="Arial"/>
                <a:sym typeface="Arial"/>
              </a:rPr>
              <a:t>, especialmente de dos tipos: las herramientas y los signos.</a:t>
            </a:r>
            <a:endParaRPr/>
          </a:p>
        </p:txBody>
      </p:sp>
      <p:sp>
        <p:nvSpPr>
          <p:cNvPr id="301" name="Google Shape;301;p8"/>
          <p:cNvSpPr txBox="1"/>
          <p:nvPr/>
        </p:nvSpPr>
        <p:spPr>
          <a:xfrm>
            <a:off x="2883202" y="5323354"/>
            <a:ext cx="5235199" cy="1158651"/>
          </a:xfrm>
          <a:prstGeom prst="rect">
            <a:avLst/>
          </a:prstGeom>
          <a:noFill/>
          <a:ln>
            <a:noFill/>
          </a:ln>
        </p:spPr>
        <p:txBody>
          <a:bodyPr spcFirstLastPara="1" wrap="square" lIns="0" tIns="0" rIns="0" bIns="0" anchor="t" anchorCtr="0">
            <a:spAutoFit/>
          </a:bodyPr>
          <a:lstStyle/>
          <a:p>
            <a:pPr marL="0" marR="0" lvl="0" indent="0" algn="l" rtl="0">
              <a:lnSpc>
                <a:spcPct val="138024"/>
              </a:lnSpc>
              <a:spcBef>
                <a:spcPts val="0"/>
              </a:spcBef>
              <a:spcAft>
                <a:spcPts val="0"/>
              </a:spcAft>
              <a:buNone/>
            </a:pPr>
            <a:r>
              <a:rPr lang="en-US" sz="2217">
                <a:solidFill>
                  <a:srgbClr val="004D4C"/>
                </a:solidFill>
                <a:latin typeface="Arial"/>
                <a:ea typeface="Arial"/>
                <a:cs typeface="Arial"/>
                <a:sym typeface="Arial"/>
              </a:rPr>
              <a:t>Instrumentos materiales que el ser humano utiliza para actuar sobre el </a:t>
            </a:r>
            <a:r>
              <a:rPr lang="en-US" sz="2217" b="1">
                <a:solidFill>
                  <a:srgbClr val="004D4C"/>
                </a:solidFill>
                <a:latin typeface="Arial"/>
                <a:ea typeface="Arial"/>
                <a:cs typeface="Arial"/>
                <a:sym typeface="Arial"/>
              </a:rPr>
              <a:t>mundo externo</a:t>
            </a:r>
            <a:r>
              <a:rPr lang="en-US" sz="2217">
                <a:solidFill>
                  <a:srgbClr val="004D4C"/>
                </a:solidFill>
                <a:latin typeface="Arial"/>
                <a:ea typeface="Arial"/>
                <a:cs typeface="Arial"/>
                <a:sym typeface="Arial"/>
              </a:rPr>
              <a:t>.</a:t>
            </a:r>
            <a:endParaRPr/>
          </a:p>
        </p:txBody>
      </p:sp>
      <p:sp>
        <p:nvSpPr>
          <p:cNvPr id="302" name="Google Shape;302;p8"/>
          <p:cNvSpPr txBox="1"/>
          <p:nvPr/>
        </p:nvSpPr>
        <p:spPr>
          <a:xfrm>
            <a:off x="2883202" y="4873470"/>
            <a:ext cx="5497905" cy="385631"/>
          </a:xfrm>
          <a:prstGeom prst="rect">
            <a:avLst/>
          </a:prstGeom>
          <a:noFill/>
          <a:ln>
            <a:noFill/>
          </a:ln>
        </p:spPr>
        <p:txBody>
          <a:bodyPr spcFirstLastPara="1" wrap="square" lIns="0" tIns="0" rIns="0" bIns="0" anchor="t" anchorCtr="0">
            <a:spAutoFit/>
          </a:bodyPr>
          <a:lstStyle/>
          <a:p>
            <a:pPr marL="0" marR="0" lvl="0" indent="0" algn="l" rtl="0">
              <a:lnSpc>
                <a:spcPct val="138006"/>
              </a:lnSpc>
              <a:spcBef>
                <a:spcPts val="0"/>
              </a:spcBef>
              <a:spcAft>
                <a:spcPts val="0"/>
              </a:spcAft>
              <a:buNone/>
            </a:pPr>
            <a:r>
              <a:rPr lang="en-US" sz="2297" b="1">
                <a:solidFill>
                  <a:srgbClr val="004D4C"/>
                </a:solidFill>
                <a:latin typeface="Arial"/>
                <a:ea typeface="Arial"/>
                <a:cs typeface="Arial"/>
                <a:sym typeface="Arial"/>
              </a:rPr>
              <a:t>Herramientas</a:t>
            </a:r>
            <a:endParaRPr/>
          </a:p>
        </p:txBody>
      </p:sp>
      <p:sp>
        <p:nvSpPr>
          <p:cNvPr id="303" name="Google Shape;303;p8"/>
          <p:cNvSpPr txBox="1"/>
          <p:nvPr/>
        </p:nvSpPr>
        <p:spPr>
          <a:xfrm>
            <a:off x="3501417" y="7409805"/>
            <a:ext cx="6544004" cy="1556195"/>
          </a:xfrm>
          <a:prstGeom prst="rect">
            <a:avLst/>
          </a:prstGeom>
          <a:noFill/>
          <a:ln>
            <a:noFill/>
          </a:ln>
        </p:spPr>
        <p:txBody>
          <a:bodyPr spcFirstLastPara="1" wrap="square" lIns="0" tIns="0" rIns="0" bIns="0" anchor="t" anchorCtr="0">
            <a:spAutoFit/>
          </a:bodyPr>
          <a:lstStyle/>
          <a:p>
            <a:pPr marL="0" marR="0" lvl="0" indent="0" algn="l" rtl="0">
              <a:lnSpc>
                <a:spcPct val="138024"/>
              </a:lnSpc>
              <a:spcBef>
                <a:spcPts val="0"/>
              </a:spcBef>
              <a:spcAft>
                <a:spcPts val="0"/>
              </a:spcAft>
              <a:buNone/>
            </a:pPr>
            <a:r>
              <a:rPr lang="en-US" sz="2217">
                <a:solidFill>
                  <a:srgbClr val="004D4C"/>
                </a:solidFill>
                <a:latin typeface="Arial"/>
                <a:ea typeface="Arial"/>
                <a:cs typeface="Arial"/>
                <a:sym typeface="Arial"/>
              </a:rPr>
              <a:t>Instrumentos psicológicos o simbólicos creados culturalmente para regular los </a:t>
            </a:r>
            <a:r>
              <a:rPr lang="en-US" sz="2217" b="1">
                <a:solidFill>
                  <a:srgbClr val="004D4C"/>
                </a:solidFill>
                <a:latin typeface="Arial"/>
                <a:ea typeface="Arial"/>
                <a:cs typeface="Arial"/>
                <a:sym typeface="Arial"/>
              </a:rPr>
              <a:t>procesos internos </a:t>
            </a:r>
            <a:r>
              <a:rPr lang="en-US" sz="2217">
                <a:solidFill>
                  <a:srgbClr val="004D4C"/>
                </a:solidFill>
                <a:latin typeface="Arial"/>
                <a:ea typeface="Arial"/>
                <a:cs typeface="Arial"/>
                <a:sym typeface="Arial"/>
              </a:rPr>
              <a:t>de pensamiento y comunicación.</a:t>
            </a:r>
            <a:endParaRPr/>
          </a:p>
        </p:txBody>
      </p:sp>
      <p:sp>
        <p:nvSpPr>
          <p:cNvPr id="304" name="Google Shape;304;p8"/>
          <p:cNvSpPr txBox="1"/>
          <p:nvPr/>
        </p:nvSpPr>
        <p:spPr>
          <a:xfrm>
            <a:off x="3501417" y="6959921"/>
            <a:ext cx="5497905" cy="385631"/>
          </a:xfrm>
          <a:prstGeom prst="rect">
            <a:avLst/>
          </a:prstGeom>
          <a:noFill/>
          <a:ln>
            <a:noFill/>
          </a:ln>
        </p:spPr>
        <p:txBody>
          <a:bodyPr spcFirstLastPara="1" wrap="square" lIns="0" tIns="0" rIns="0" bIns="0" anchor="t" anchorCtr="0">
            <a:spAutoFit/>
          </a:bodyPr>
          <a:lstStyle/>
          <a:p>
            <a:pPr marL="0" marR="0" lvl="0" indent="0" algn="l" rtl="0">
              <a:lnSpc>
                <a:spcPct val="138006"/>
              </a:lnSpc>
              <a:spcBef>
                <a:spcPts val="0"/>
              </a:spcBef>
              <a:spcAft>
                <a:spcPts val="0"/>
              </a:spcAft>
              <a:buNone/>
            </a:pPr>
            <a:r>
              <a:rPr lang="en-US" sz="2297" b="1">
                <a:solidFill>
                  <a:srgbClr val="004D4C"/>
                </a:solidFill>
                <a:latin typeface="Arial"/>
                <a:ea typeface="Arial"/>
                <a:cs typeface="Arial"/>
                <a:sym typeface="Arial"/>
              </a:rPr>
              <a:t>Signos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9"/>
          <p:cNvSpPr/>
          <p:nvPr/>
        </p:nvSpPr>
        <p:spPr>
          <a:xfrm rot="10800000">
            <a:off x="0" y="0"/>
            <a:ext cx="18288000" cy="10287000"/>
          </a:xfrm>
          <a:custGeom>
            <a:avLst/>
            <a:gdLst/>
            <a:ahLst/>
            <a:cxnLst/>
            <a:rect l="l" t="t" r="r" b="b"/>
            <a:pathLst>
              <a:path w="18288000" h="10287000" extrusionOk="0">
                <a:moveTo>
                  <a:pt x="18288000" y="10287000"/>
                </a:moveTo>
                <a:lnTo>
                  <a:pt x="0" y="10287000"/>
                </a:lnTo>
                <a:lnTo>
                  <a:pt x="0" y="0"/>
                </a:lnTo>
                <a:lnTo>
                  <a:pt x="18288000" y="0"/>
                </a:lnTo>
                <a:lnTo>
                  <a:pt x="18288000" y="10287000"/>
                </a:lnTo>
                <a:close/>
              </a:path>
            </a:pathLst>
          </a:custGeom>
          <a:blipFill rotWithShape="1">
            <a:blip r:embed="rId3">
              <a:alphaModFix/>
            </a:blip>
            <a:stretch>
              <a:fillRect t="-38885" b="-38883"/>
            </a:stretch>
          </a:blipFill>
          <a:ln>
            <a:noFill/>
          </a:ln>
        </p:spPr>
        <p:txBody>
          <a:bodyPr/>
          <a:lstStyle/>
          <a:p>
            <a:endParaRPr lang="es-MX"/>
          </a:p>
        </p:txBody>
      </p:sp>
      <p:sp>
        <p:nvSpPr>
          <p:cNvPr id="314" name="Google Shape;314;p9"/>
          <p:cNvSpPr/>
          <p:nvPr/>
        </p:nvSpPr>
        <p:spPr>
          <a:xfrm>
            <a:off x="9681633" y="-128"/>
            <a:ext cx="8606367" cy="10287128"/>
          </a:xfrm>
          <a:custGeom>
            <a:avLst/>
            <a:gdLst/>
            <a:ahLst/>
            <a:cxnLst/>
            <a:rect l="l" t="t" r="r" b="b"/>
            <a:pathLst>
              <a:path w="8606155" h="10286874" extrusionOk="0">
                <a:moveTo>
                  <a:pt x="8606155" y="10251441"/>
                </a:moveTo>
                <a:cubicBezTo>
                  <a:pt x="8606155" y="10284588"/>
                  <a:pt x="8595487" y="10286874"/>
                  <a:pt x="8567674" y="10286874"/>
                </a:cubicBezTo>
                <a:cubicBezTo>
                  <a:pt x="5713094" y="10286239"/>
                  <a:pt x="2858643" y="10286239"/>
                  <a:pt x="4064" y="10286239"/>
                </a:cubicBezTo>
                <a:cubicBezTo>
                  <a:pt x="0" y="10272396"/>
                  <a:pt x="6350" y="10259823"/>
                  <a:pt x="9271" y="10246996"/>
                </a:cubicBezTo>
                <a:cubicBezTo>
                  <a:pt x="134747" y="9685402"/>
                  <a:pt x="260350" y="9123935"/>
                  <a:pt x="386207" y="8562467"/>
                </a:cubicBezTo>
                <a:cubicBezTo>
                  <a:pt x="565658" y="7761986"/>
                  <a:pt x="745490" y="6961633"/>
                  <a:pt x="924814" y="6161151"/>
                </a:cubicBezTo>
                <a:cubicBezTo>
                  <a:pt x="1146302" y="5172583"/>
                  <a:pt x="1367282" y="4184015"/>
                  <a:pt x="1588643" y="3195574"/>
                </a:cubicBezTo>
                <a:cubicBezTo>
                  <a:pt x="1813560" y="2191385"/>
                  <a:pt x="2038604" y="1187323"/>
                  <a:pt x="2264156" y="183261"/>
                </a:cubicBezTo>
                <a:cubicBezTo>
                  <a:pt x="2277872" y="122174"/>
                  <a:pt x="2286635" y="59690"/>
                  <a:pt x="2308860" y="635"/>
                </a:cubicBezTo>
                <a:cubicBezTo>
                  <a:pt x="4395216" y="635"/>
                  <a:pt x="6481572" y="635"/>
                  <a:pt x="8567928" y="0"/>
                </a:cubicBezTo>
                <a:cubicBezTo>
                  <a:pt x="8596249" y="0"/>
                  <a:pt x="8605901" y="3429"/>
                  <a:pt x="8605901" y="35814"/>
                </a:cubicBezTo>
                <a:cubicBezTo>
                  <a:pt x="8605139" y="3441066"/>
                  <a:pt x="8605139" y="6846317"/>
                  <a:pt x="8606155" y="10251441"/>
                </a:cubicBezTo>
                <a:close/>
              </a:path>
            </a:pathLst>
          </a:custGeom>
          <a:blipFill rotWithShape="1">
            <a:blip r:embed="rId4">
              <a:alphaModFix/>
            </a:blip>
            <a:stretch>
              <a:fillRect l="-56337" r="-23826"/>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5" name="Google Shape;315;p9"/>
          <p:cNvGrpSpPr/>
          <p:nvPr/>
        </p:nvGrpSpPr>
        <p:grpSpPr>
          <a:xfrm rot="708162">
            <a:off x="-1139403" y="-532917"/>
            <a:ext cx="1958037" cy="10404596"/>
            <a:chOff x="0" y="-19050"/>
            <a:chExt cx="1610945" cy="3180692"/>
          </a:xfrm>
        </p:grpSpPr>
        <p:sp>
          <p:nvSpPr>
            <p:cNvPr id="316" name="Google Shape;316;p9"/>
            <p:cNvSpPr/>
            <p:nvPr/>
          </p:nvSpPr>
          <p:spPr>
            <a:xfrm>
              <a:off x="0" y="0"/>
              <a:ext cx="1610945" cy="3161642"/>
            </a:xfrm>
            <a:custGeom>
              <a:avLst/>
              <a:gdLst/>
              <a:ahLst/>
              <a:cxnLst/>
              <a:rect l="l" t="t" r="r" b="b"/>
              <a:pathLst>
                <a:path w="1610945" h="3161642" extrusionOk="0">
                  <a:moveTo>
                    <a:pt x="0" y="0"/>
                  </a:moveTo>
                  <a:lnTo>
                    <a:pt x="1610945" y="0"/>
                  </a:lnTo>
                  <a:lnTo>
                    <a:pt x="1610945" y="3161642"/>
                  </a:lnTo>
                  <a:lnTo>
                    <a:pt x="0" y="3161642"/>
                  </a:lnTo>
                  <a:close/>
                </a:path>
              </a:pathLst>
            </a:custGeom>
            <a:solidFill>
              <a:srgbClr val="004D4C"/>
            </a:solidFill>
            <a:ln>
              <a:noFill/>
            </a:ln>
          </p:spPr>
          <p:txBody>
            <a:bodyPr/>
            <a:lstStyle/>
            <a:p>
              <a:endParaRPr lang="es-MX"/>
            </a:p>
          </p:txBody>
        </p:sp>
        <p:sp>
          <p:nvSpPr>
            <p:cNvPr id="317" name="Google Shape;317;p9"/>
            <p:cNvSpPr txBox="1"/>
            <p:nvPr/>
          </p:nvSpPr>
          <p:spPr>
            <a:xfrm>
              <a:off x="0" y="-19050"/>
              <a:ext cx="1610945" cy="3180692"/>
            </a:xfrm>
            <a:prstGeom prst="rect">
              <a:avLst/>
            </a:prstGeom>
            <a:noFill/>
            <a:ln>
              <a:noFill/>
            </a:ln>
          </p:spPr>
          <p:txBody>
            <a:bodyPr spcFirstLastPara="1" wrap="square" lIns="50800" tIns="50800" rIns="50800" bIns="50800" anchor="ctr" anchorCtr="0">
              <a:noAutofit/>
            </a:bodyPr>
            <a:lstStyle/>
            <a:p>
              <a:pPr marL="0" marR="0" lvl="0" indent="0" algn="ctr" rtl="0">
                <a:lnSpc>
                  <a:spcPct val="158833"/>
                </a:lnSpc>
                <a:spcBef>
                  <a:spcPts val="0"/>
                </a:spcBef>
                <a:spcAft>
                  <a:spcPts val="0"/>
                </a:spcAft>
                <a:buNone/>
              </a:pPr>
              <a:endParaRPr sz="1800">
                <a:solidFill>
                  <a:schemeClr val="dk1"/>
                </a:solidFill>
                <a:latin typeface="Calibri"/>
                <a:ea typeface="Calibri"/>
                <a:cs typeface="Calibri"/>
                <a:sym typeface="Calibri"/>
              </a:endParaRPr>
            </a:p>
          </p:txBody>
        </p:sp>
      </p:grpSp>
      <p:sp>
        <p:nvSpPr>
          <p:cNvPr id="318" name="Google Shape;318;p9"/>
          <p:cNvSpPr txBox="1"/>
          <p:nvPr/>
        </p:nvSpPr>
        <p:spPr>
          <a:xfrm>
            <a:off x="2360696" y="1291151"/>
            <a:ext cx="13904935" cy="1933058"/>
          </a:xfrm>
          <a:prstGeom prst="rect">
            <a:avLst/>
          </a:prstGeom>
          <a:noFill/>
          <a:ln>
            <a:noFill/>
          </a:ln>
        </p:spPr>
        <p:txBody>
          <a:bodyPr spcFirstLastPara="1" wrap="square" lIns="0" tIns="0" rIns="0" bIns="0" anchor="t" anchorCtr="0">
            <a:spAutoFit/>
          </a:bodyPr>
          <a:lstStyle/>
          <a:p>
            <a:pPr marL="0" marR="0" lvl="0" indent="0" algn="l" rtl="0">
              <a:lnSpc>
                <a:spcPct val="138000"/>
              </a:lnSpc>
              <a:spcBef>
                <a:spcPts val="0"/>
              </a:spcBef>
              <a:spcAft>
                <a:spcPts val="0"/>
              </a:spcAft>
              <a:buNone/>
            </a:pPr>
            <a:r>
              <a:rPr lang="en-US" sz="5600">
                <a:solidFill>
                  <a:srgbClr val="004D4C"/>
                </a:solidFill>
                <a:latin typeface="Arial"/>
                <a:ea typeface="Arial"/>
                <a:cs typeface="Arial"/>
                <a:sym typeface="Arial"/>
              </a:rPr>
              <a:t>Ley genética general del desarrollo psíquico</a:t>
            </a:r>
            <a:endParaRPr/>
          </a:p>
        </p:txBody>
      </p:sp>
      <p:sp>
        <p:nvSpPr>
          <p:cNvPr id="319" name="Google Shape;319;p9"/>
          <p:cNvSpPr txBox="1"/>
          <p:nvPr/>
        </p:nvSpPr>
        <p:spPr>
          <a:xfrm>
            <a:off x="1551058" y="3734559"/>
            <a:ext cx="9146869" cy="2079928"/>
          </a:xfrm>
          <a:prstGeom prst="rect">
            <a:avLst/>
          </a:prstGeom>
          <a:noFill/>
          <a:ln>
            <a:noFill/>
          </a:ln>
        </p:spPr>
        <p:txBody>
          <a:bodyPr spcFirstLastPara="1" wrap="square" lIns="0" tIns="0" rIns="0" bIns="0" anchor="t" anchorCtr="0">
            <a:spAutoFit/>
          </a:bodyPr>
          <a:lstStyle/>
          <a:p>
            <a:pPr marL="0" marR="0" lvl="0" indent="0" algn="l" rtl="0">
              <a:lnSpc>
                <a:spcPct val="137996"/>
              </a:lnSpc>
              <a:spcBef>
                <a:spcPts val="0"/>
              </a:spcBef>
              <a:spcAft>
                <a:spcPts val="0"/>
              </a:spcAft>
              <a:buNone/>
            </a:pPr>
            <a:r>
              <a:rPr lang="en-US" sz="2366">
                <a:solidFill>
                  <a:srgbClr val="004D4C"/>
                </a:solidFill>
                <a:latin typeface="Arial"/>
                <a:ea typeface="Arial"/>
                <a:cs typeface="Arial"/>
                <a:sym typeface="Arial"/>
              </a:rPr>
              <a:t>Vygotsky señala que en el desarrollo psíquico del niño toda función aparece en primera instancia en el </a:t>
            </a:r>
            <a:r>
              <a:rPr lang="en-US" sz="2366" b="1">
                <a:solidFill>
                  <a:srgbClr val="004D4C"/>
                </a:solidFill>
                <a:latin typeface="Arial"/>
                <a:ea typeface="Arial"/>
                <a:cs typeface="Arial"/>
                <a:sym typeface="Arial"/>
              </a:rPr>
              <a:t>plano social </a:t>
            </a:r>
            <a:r>
              <a:rPr lang="en-US" sz="2366">
                <a:solidFill>
                  <a:srgbClr val="004D4C"/>
                </a:solidFill>
                <a:latin typeface="Arial"/>
                <a:ea typeface="Arial"/>
                <a:cs typeface="Arial"/>
                <a:sym typeface="Arial"/>
              </a:rPr>
              <a:t>y posteriormente en el </a:t>
            </a:r>
            <a:r>
              <a:rPr lang="en-US" sz="2366" b="1">
                <a:solidFill>
                  <a:srgbClr val="004D4C"/>
                </a:solidFill>
                <a:latin typeface="Arial"/>
                <a:ea typeface="Arial"/>
                <a:cs typeface="Arial"/>
                <a:sym typeface="Arial"/>
              </a:rPr>
              <a:t>psicológico</a:t>
            </a:r>
            <a:r>
              <a:rPr lang="en-US" sz="2366">
                <a:solidFill>
                  <a:srgbClr val="004D4C"/>
                </a:solidFill>
                <a:latin typeface="Arial"/>
                <a:ea typeface="Arial"/>
                <a:cs typeface="Arial"/>
                <a:sym typeface="Arial"/>
              </a:rPr>
              <a:t>. Es decir, no está en el sujeto mismo, sino en el sistema de sus </a:t>
            </a:r>
            <a:r>
              <a:rPr lang="en-US" sz="2366" b="1">
                <a:solidFill>
                  <a:srgbClr val="004D4C"/>
                </a:solidFill>
                <a:latin typeface="Arial"/>
                <a:ea typeface="Arial"/>
                <a:cs typeface="Arial"/>
                <a:sym typeface="Arial"/>
              </a:rPr>
              <a:t>relaciones sociales.</a:t>
            </a:r>
            <a:endParaRPr/>
          </a:p>
        </p:txBody>
      </p:sp>
      <p:grpSp>
        <p:nvGrpSpPr>
          <p:cNvPr id="320" name="Google Shape;320;p9"/>
          <p:cNvGrpSpPr/>
          <p:nvPr/>
        </p:nvGrpSpPr>
        <p:grpSpPr>
          <a:xfrm>
            <a:off x="1551058" y="6133694"/>
            <a:ext cx="3186554" cy="2437230"/>
            <a:chOff x="0" y="-184704"/>
            <a:chExt cx="3940345" cy="2949614"/>
          </a:xfrm>
        </p:grpSpPr>
        <p:grpSp>
          <p:nvGrpSpPr>
            <p:cNvPr id="321" name="Google Shape;321;p9"/>
            <p:cNvGrpSpPr/>
            <p:nvPr/>
          </p:nvGrpSpPr>
          <p:grpSpPr>
            <a:xfrm>
              <a:off x="0" y="-184704"/>
              <a:ext cx="3940345" cy="2949614"/>
              <a:chOff x="0" y="-19050"/>
              <a:chExt cx="406400" cy="304218"/>
            </a:xfrm>
          </p:grpSpPr>
          <p:sp>
            <p:nvSpPr>
              <p:cNvPr id="322" name="Google Shape;322;p9"/>
              <p:cNvSpPr/>
              <p:nvPr/>
            </p:nvSpPr>
            <p:spPr>
              <a:xfrm>
                <a:off x="0" y="0"/>
                <a:ext cx="406400" cy="285168"/>
              </a:xfrm>
              <a:custGeom>
                <a:avLst/>
                <a:gdLst/>
                <a:ahLst/>
                <a:cxnLst/>
                <a:rect l="l" t="t" r="r" b="b"/>
                <a:pathLst>
                  <a:path w="406400" h="285168" extrusionOk="0">
                    <a:moveTo>
                      <a:pt x="102169" y="0"/>
                    </a:moveTo>
                    <a:lnTo>
                      <a:pt x="304231" y="0"/>
                    </a:lnTo>
                    <a:cubicBezTo>
                      <a:pt x="331328" y="0"/>
                      <a:pt x="357315" y="10764"/>
                      <a:pt x="376475" y="29925"/>
                    </a:cubicBezTo>
                    <a:cubicBezTo>
                      <a:pt x="395636" y="49085"/>
                      <a:pt x="406400" y="75072"/>
                      <a:pt x="406400" y="102169"/>
                    </a:cubicBezTo>
                    <a:lnTo>
                      <a:pt x="406400" y="182999"/>
                    </a:lnTo>
                    <a:cubicBezTo>
                      <a:pt x="406400" y="210096"/>
                      <a:pt x="395636" y="236083"/>
                      <a:pt x="376475" y="255243"/>
                    </a:cubicBezTo>
                    <a:cubicBezTo>
                      <a:pt x="357315" y="274404"/>
                      <a:pt x="331328" y="285168"/>
                      <a:pt x="304231" y="285168"/>
                    </a:cubicBezTo>
                    <a:lnTo>
                      <a:pt x="102169" y="285168"/>
                    </a:lnTo>
                    <a:cubicBezTo>
                      <a:pt x="45742" y="285168"/>
                      <a:pt x="0" y="239425"/>
                      <a:pt x="0" y="182999"/>
                    </a:cubicBezTo>
                    <a:lnTo>
                      <a:pt x="0" y="102169"/>
                    </a:lnTo>
                    <a:cubicBezTo>
                      <a:pt x="0" y="75072"/>
                      <a:pt x="10764" y="49085"/>
                      <a:pt x="29925" y="29925"/>
                    </a:cubicBezTo>
                    <a:cubicBezTo>
                      <a:pt x="49085" y="10764"/>
                      <a:pt x="75072" y="0"/>
                      <a:pt x="102169" y="0"/>
                    </a:cubicBezTo>
                    <a:close/>
                  </a:path>
                </a:pathLst>
              </a:custGeom>
              <a:solidFill>
                <a:srgbClr val="D8B3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9"/>
              <p:cNvSpPr txBox="1"/>
              <p:nvPr/>
            </p:nvSpPr>
            <p:spPr>
              <a:xfrm>
                <a:off x="0" y="-19050"/>
                <a:ext cx="406400" cy="304218"/>
              </a:xfrm>
              <a:prstGeom prst="rect">
                <a:avLst/>
              </a:prstGeom>
              <a:noFill/>
              <a:ln>
                <a:noFill/>
              </a:ln>
            </p:spPr>
            <p:txBody>
              <a:bodyPr spcFirstLastPara="1" wrap="square" lIns="60525" tIns="60525" rIns="60525" bIns="60525" anchor="ctr" anchorCtr="0">
                <a:noAutofit/>
              </a:bodyPr>
              <a:lstStyle/>
              <a:p>
                <a:pPr marL="0" marR="0" lvl="0" indent="0" algn="ctr" rtl="0">
                  <a:lnSpc>
                    <a:spcPct val="158833"/>
                  </a:lnSpc>
                  <a:spcBef>
                    <a:spcPts val="0"/>
                  </a:spcBef>
                  <a:spcAft>
                    <a:spcPts val="0"/>
                  </a:spcAft>
                  <a:buNone/>
                </a:pPr>
                <a:endParaRPr sz="1800">
                  <a:solidFill>
                    <a:schemeClr val="dk1"/>
                  </a:solidFill>
                  <a:latin typeface="Calibri"/>
                  <a:ea typeface="Calibri"/>
                  <a:cs typeface="Calibri"/>
                  <a:sym typeface="Calibri"/>
                </a:endParaRPr>
              </a:p>
            </p:txBody>
          </p:sp>
        </p:grpSp>
        <p:sp>
          <p:nvSpPr>
            <p:cNvPr id="324" name="Google Shape;324;p9"/>
            <p:cNvSpPr/>
            <p:nvPr/>
          </p:nvSpPr>
          <p:spPr>
            <a:xfrm rot="5400000">
              <a:off x="1585171" y="1264744"/>
              <a:ext cx="697400" cy="184811"/>
            </a:xfrm>
            <a:custGeom>
              <a:avLst/>
              <a:gdLst/>
              <a:ahLst/>
              <a:cxnLst/>
              <a:rect l="l" t="t" r="r" b="b"/>
              <a:pathLst>
                <a:path w="697400" h="184811" extrusionOk="0">
                  <a:moveTo>
                    <a:pt x="0" y="0"/>
                  </a:moveTo>
                  <a:lnTo>
                    <a:pt x="697400" y="0"/>
                  </a:lnTo>
                  <a:lnTo>
                    <a:pt x="697400" y="184810"/>
                  </a:lnTo>
                  <a:lnTo>
                    <a:pt x="0" y="184810"/>
                  </a:lnTo>
                  <a:lnTo>
                    <a:pt x="0" y="0"/>
                  </a:lnTo>
                  <a:close/>
                </a:path>
              </a:pathLst>
            </a:custGeom>
            <a:blipFill rotWithShape="1">
              <a:blip r:embed="rId5">
                <a:alphaModFix/>
              </a:blip>
              <a:stretch>
                <a:fillRect/>
              </a:stretch>
            </a:blipFill>
            <a:ln>
              <a:noFill/>
            </a:ln>
          </p:spPr>
          <p:txBody>
            <a:bodyPr/>
            <a:lstStyle/>
            <a:p>
              <a:endParaRPr lang="es-MX"/>
            </a:p>
          </p:txBody>
        </p:sp>
        <p:sp>
          <p:nvSpPr>
            <p:cNvPr id="325" name="Google Shape;325;p9"/>
            <p:cNvSpPr txBox="1"/>
            <p:nvPr/>
          </p:nvSpPr>
          <p:spPr>
            <a:xfrm>
              <a:off x="292241" y="465616"/>
              <a:ext cx="3468070" cy="542833"/>
            </a:xfrm>
            <a:prstGeom prst="rect">
              <a:avLst/>
            </a:prstGeom>
            <a:noFill/>
            <a:ln>
              <a:noFill/>
            </a:ln>
          </p:spPr>
          <p:txBody>
            <a:bodyPr spcFirstLastPara="1" wrap="square" lIns="0" tIns="0" rIns="0" bIns="0" anchor="t" anchorCtr="0">
              <a:spAutoFit/>
            </a:bodyPr>
            <a:lstStyle/>
            <a:p>
              <a:pPr marL="0" marR="0" lvl="0" indent="0" algn="ctr" rtl="0">
                <a:lnSpc>
                  <a:spcPct val="119992"/>
                </a:lnSpc>
                <a:spcBef>
                  <a:spcPts val="0"/>
                </a:spcBef>
                <a:spcAft>
                  <a:spcPts val="0"/>
                </a:spcAft>
                <a:buNone/>
              </a:pPr>
              <a:r>
                <a:rPr lang="en-US" sz="2721" b="1">
                  <a:solidFill>
                    <a:srgbClr val="004D4C"/>
                  </a:solidFill>
                  <a:latin typeface="Arial"/>
                  <a:ea typeface="Arial"/>
                  <a:cs typeface="Arial"/>
                  <a:sym typeface="Arial"/>
                </a:rPr>
                <a:t>Interpsíquico</a:t>
              </a:r>
              <a:endParaRPr sz="2721" b="1">
                <a:solidFill>
                  <a:srgbClr val="004D4C"/>
                </a:solidFill>
                <a:latin typeface="Arial"/>
                <a:ea typeface="Arial"/>
                <a:cs typeface="Arial"/>
                <a:sym typeface="Arial"/>
              </a:endParaRPr>
            </a:p>
          </p:txBody>
        </p:sp>
        <p:sp>
          <p:nvSpPr>
            <p:cNvPr id="326" name="Google Shape;326;p9"/>
            <p:cNvSpPr txBox="1"/>
            <p:nvPr/>
          </p:nvSpPr>
          <p:spPr>
            <a:xfrm>
              <a:off x="292241" y="1705849"/>
              <a:ext cx="3468070" cy="542833"/>
            </a:xfrm>
            <a:prstGeom prst="rect">
              <a:avLst/>
            </a:prstGeom>
            <a:noFill/>
            <a:ln>
              <a:noFill/>
            </a:ln>
          </p:spPr>
          <p:txBody>
            <a:bodyPr spcFirstLastPara="1" wrap="square" lIns="0" tIns="0" rIns="0" bIns="0" anchor="t" anchorCtr="0">
              <a:spAutoFit/>
            </a:bodyPr>
            <a:lstStyle/>
            <a:p>
              <a:pPr marL="0" marR="0" lvl="0" indent="0" algn="ctr" rtl="0">
                <a:lnSpc>
                  <a:spcPct val="119992"/>
                </a:lnSpc>
                <a:spcBef>
                  <a:spcPts val="0"/>
                </a:spcBef>
                <a:spcAft>
                  <a:spcPts val="0"/>
                </a:spcAft>
                <a:buNone/>
              </a:pPr>
              <a:r>
                <a:rPr lang="en-US" sz="2721" b="1">
                  <a:solidFill>
                    <a:srgbClr val="004D4C"/>
                  </a:solidFill>
                  <a:latin typeface="Arial"/>
                  <a:ea typeface="Arial"/>
                  <a:cs typeface="Arial"/>
                  <a:sym typeface="Arial"/>
                </a:rPr>
                <a:t>Intrapsíquico</a:t>
              </a:r>
              <a:endParaRPr/>
            </a:p>
          </p:txBody>
        </p:sp>
      </p:grpSp>
      <p:grpSp>
        <p:nvGrpSpPr>
          <p:cNvPr id="327" name="Google Shape;327;p9"/>
          <p:cNvGrpSpPr/>
          <p:nvPr/>
        </p:nvGrpSpPr>
        <p:grpSpPr>
          <a:xfrm>
            <a:off x="5576449" y="6188988"/>
            <a:ext cx="3186554" cy="2381935"/>
            <a:chOff x="0" y="-184704"/>
            <a:chExt cx="3993565" cy="2949614"/>
          </a:xfrm>
        </p:grpSpPr>
        <p:grpSp>
          <p:nvGrpSpPr>
            <p:cNvPr id="328" name="Google Shape;328;p9"/>
            <p:cNvGrpSpPr/>
            <p:nvPr/>
          </p:nvGrpSpPr>
          <p:grpSpPr>
            <a:xfrm>
              <a:off x="0" y="-184704"/>
              <a:ext cx="3993565" cy="2949614"/>
              <a:chOff x="0" y="-19050"/>
              <a:chExt cx="411889" cy="304218"/>
            </a:xfrm>
          </p:grpSpPr>
          <p:sp>
            <p:nvSpPr>
              <p:cNvPr id="329" name="Google Shape;329;p9"/>
              <p:cNvSpPr/>
              <p:nvPr/>
            </p:nvSpPr>
            <p:spPr>
              <a:xfrm>
                <a:off x="0" y="-6620"/>
                <a:ext cx="411889" cy="291788"/>
              </a:xfrm>
              <a:custGeom>
                <a:avLst/>
                <a:gdLst/>
                <a:ahLst/>
                <a:cxnLst/>
                <a:rect l="l" t="t" r="r" b="b"/>
                <a:pathLst>
                  <a:path w="406400" h="285168" extrusionOk="0">
                    <a:moveTo>
                      <a:pt x="121763" y="0"/>
                    </a:moveTo>
                    <a:lnTo>
                      <a:pt x="284637" y="0"/>
                    </a:lnTo>
                    <a:cubicBezTo>
                      <a:pt x="316930" y="0"/>
                      <a:pt x="347901" y="12829"/>
                      <a:pt x="370736" y="35664"/>
                    </a:cubicBezTo>
                    <a:cubicBezTo>
                      <a:pt x="393571" y="58499"/>
                      <a:pt x="406400" y="89470"/>
                      <a:pt x="406400" y="121763"/>
                    </a:cubicBezTo>
                    <a:lnTo>
                      <a:pt x="406400" y="163404"/>
                    </a:lnTo>
                    <a:cubicBezTo>
                      <a:pt x="406400" y="195698"/>
                      <a:pt x="393571" y="226669"/>
                      <a:pt x="370736" y="249504"/>
                    </a:cubicBezTo>
                    <a:cubicBezTo>
                      <a:pt x="347901" y="272339"/>
                      <a:pt x="316930" y="285168"/>
                      <a:pt x="284637" y="285168"/>
                    </a:cubicBezTo>
                    <a:lnTo>
                      <a:pt x="121763" y="285168"/>
                    </a:lnTo>
                    <a:cubicBezTo>
                      <a:pt x="89470" y="285168"/>
                      <a:pt x="58499" y="272339"/>
                      <a:pt x="35664" y="249504"/>
                    </a:cubicBezTo>
                    <a:cubicBezTo>
                      <a:pt x="12829" y="226669"/>
                      <a:pt x="0" y="195698"/>
                      <a:pt x="0" y="163404"/>
                    </a:cubicBezTo>
                    <a:lnTo>
                      <a:pt x="0" y="121763"/>
                    </a:lnTo>
                    <a:cubicBezTo>
                      <a:pt x="0" y="89470"/>
                      <a:pt x="12829" y="58499"/>
                      <a:pt x="35664" y="35664"/>
                    </a:cubicBezTo>
                    <a:cubicBezTo>
                      <a:pt x="58499" y="12829"/>
                      <a:pt x="89470" y="0"/>
                      <a:pt x="121763" y="0"/>
                    </a:cubicBezTo>
                    <a:close/>
                  </a:path>
                </a:pathLst>
              </a:custGeom>
              <a:solidFill>
                <a:srgbClr val="D8B3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9"/>
              <p:cNvSpPr txBox="1"/>
              <p:nvPr/>
            </p:nvSpPr>
            <p:spPr>
              <a:xfrm>
                <a:off x="0" y="-19050"/>
                <a:ext cx="406400" cy="304218"/>
              </a:xfrm>
              <a:prstGeom prst="rect">
                <a:avLst/>
              </a:prstGeom>
              <a:noFill/>
              <a:ln>
                <a:noFill/>
              </a:ln>
            </p:spPr>
            <p:txBody>
              <a:bodyPr spcFirstLastPara="1" wrap="square" lIns="50800" tIns="50800" rIns="50800" bIns="50800" anchor="ctr" anchorCtr="0">
                <a:noAutofit/>
              </a:bodyPr>
              <a:lstStyle/>
              <a:p>
                <a:pPr marL="0" marR="0" lvl="0" indent="0" algn="ctr" rtl="0">
                  <a:lnSpc>
                    <a:spcPct val="158833"/>
                  </a:lnSpc>
                  <a:spcBef>
                    <a:spcPts val="0"/>
                  </a:spcBef>
                  <a:spcAft>
                    <a:spcPts val="0"/>
                  </a:spcAft>
                  <a:buNone/>
                </a:pPr>
                <a:endParaRPr sz="1800">
                  <a:solidFill>
                    <a:schemeClr val="dk1"/>
                  </a:solidFill>
                  <a:latin typeface="Calibri"/>
                  <a:ea typeface="Calibri"/>
                  <a:cs typeface="Calibri"/>
                  <a:sym typeface="Calibri"/>
                </a:endParaRPr>
              </a:p>
            </p:txBody>
          </p:sp>
        </p:grpSp>
        <p:sp>
          <p:nvSpPr>
            <p:cNvPr id="331" name="Google Shape;331;p9"/>
            <p:cNvSpPr txBox="1"/>
            <p:nvPr/>
          </p:nvSpPr>
          <p:spPr>
            <a:xfrm>
              <a:off x="425338" y="334136"/>
              <a:ext cx="3250353" cy="2181728"/>
            </a:xfrm>
            <a:prstGeom prst="rect">
              <a:avLst/>
            </a:prstGeom>
            <a:noFill/>
            <a:ln>
              <a:noFill/>
            </a:ln>
          </p:spPr>
          <p:txBody>
            <a:bodyPr spcFirstLastPara="1" wrap="square" lIns="0" tIns="0" rIns="0" bIns="0" anchor="t" anchorCtr="0">
              <a:spAutoFit/>
            </a:bodyPr>
            <a:lstStyle/>
            <a:p>
              <a:pPr marL="0" marR="0" lvl="0" indent="0" algn="ctr" rtl="0">
                <a:lnSpc>
                  <a:spcPct val="119990"/>
                </a:lnSpc>
                <a:spcBef>
                  <a:spcPts val="0"/>
                </a:spcBef>
                <a:spcAft>
                  <a:spcPts val="0"/>
                </a:spcAft>
                <a:buNone/>
              </a:pPr>
              <a:r>
                <a:rPr lang="en-US" sz="2216" b="1">
                  <a:solidFill>
                    <a:srgbClr val="004D4C"/>
                  </a:solidFill>
                  <a:latin typeface="Arial"/>
                  <a:ea typeface="Arial"/>
                  <a:cs typeface="Arial"/>
                  <a:sym typeface="Arial"/>
                </a:rPr>
                <a:t>El principio social está sobre el principio natural-biológico.</a:t>
              </a:r>
              <a:endParaRPr/>
            </a:p>
          </p:txBody>
        </p:sp>
      </p:gr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2312</Words>
  <Application>Microsoft Office PowerPoint</Application>
  <PresentationFormat>Personalizado</PresentationFormat>
  <Paragraphs>188</Paragraphs>
  <Slides>17</Slides>
  <Notes>17</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17</vt:i4>
      </vt:variant>
    </vt:vector>
  </HeadingPairs>
  <TitlesOfParts>
    <vt:vector size="20" baseType="lpstr">
      <vt:lpstr>Arial</vt:lpstr>
      <vt:lpstr>Calibri</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L1</dc:creator>
  <cp:lastModifiedBy>Gener José Avilés Alatriste</cp:lastModifiedBy>
  <cp:revision>1</cp:revision>
  <dcterms:created xsi:type="dcterms:W3CDTF">2006-08-16T00:00:00Z</dcterms:created>
  <dcterms:modified xsi:type="dcterms:W3CDTF">2025-10-01T14:53:19Z</dcterms:modified>
</cp:coreProperties>
</file>