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4"/>
  </p:notesMasterIdLst>
  <p:sldIdLst>
    <p:sldId id="306" r:id="rId2"/>
    <p:sldId id="256" r:id="rId3"/>
    <p:sldId id="302" r:id="rId4"/>
    <p:sldId id="277" r:id="rId5"/>
    <p:sldId id="258" r:id="rId6"/>
    <p:sldId id="305" r:id="rId7"/>
    <p:sldId id="257" r:id="rId8"/>
    <p:sldId id="307" r:id="rId9"/>
    <p:sldId id="308" r:id="rId10"/>
    <p:sldId id="265" r:id="rId11"/>
    <p:sldId id="275" r:id="rId12"/>
    <p:sldId id="260" r:id="rId13"/>
  </p:sldIdLst>
  <p:sldSz cx="9144000" cy="5143500" type="screen16x9"/>
  <p:notesSz cx="6858000" cy="9144000"/>
  <p:embeddedFontLst>
    <p:embeddedFont>
      <p:font typeface="Open Sans" panose="020B0606030504020204" pitchFamily="34" charset="0"/>
      <p:regular r:id="rId15"/>
      <p:bold r:id="rId16"/>
      <p:italic r:id="rId17"/>
      <p:boldItalic r:id="rId18"/>
    </p:embeddedFont>
    <p:embeddedFont>
      <p:font typeface="Shrikhand" panose="020B0604020202020204" charset="0"/>
      <p:regular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43F35-D180-4330-9537-FDA33ADE80E5}" v="166" dt="2025-09-23T05:51:55.692"/>
    <p1510:client id="{BB5116CA-C471-4B18-97BC-AA070A7AE35D}" v="2" dt="2025-09-23T23:41:27.977"/>
  </p1510:revLst>
</p1510:revInfo>
</file>

<file path=ppt/tableStyles.xml><?xml version="1.0" encoding="utf-8"?>
<a:tblStyleLst xmlns:a="http://schemas.openxmlformats.org/drawingml/2006/main" def="{BEFEEA84-8D72-4E89-89F5-0972CEF17A02}">
  <a:tblStyle styleId="{BEFEEA84-8D72-4E89-89F5-0972CEF17A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6" autoAdjust="0"/>
  </p:normalViewPr>
  <p:slideViewPr>
    <p:cSldViewPr snapToGrid="0">
      <p:cViewPr varScale="1">
        <p:scale>
          <a:sx n="103" d="100"/>
          <a:sy n="103" d="100"/>
        </p:scale>
        <p:origin x="87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rael Cardenas" userId="93eb7c3260590a79" providerId="LiveId" clId="{EF55697F-A3DD-4174-A77B-6BC805242925}"/>
    <pc:docChg chg="modSld">
      <pc:chgData name="Isrrael Cardenas" userId="93eb7c3260590a79" providerId="LiveId" clId="{EF55697F-A3DD-4174-A77B-6BC805242925}" dt="2025-09-24T00:21:10.164" v="29" actId="20577"/>
      <pc:docMkLst>
        <pc:docMk/>
      </pc:docMkLst>
      <pc:sldChg chg="modSp mod">
        <pc:chgData name="Isrrael Cardenas" userId="93eb7c3260590a79" providerId="LiveId" clId="{EF55697F-A3DD-4174-A77B-6BC805242925}" dt="2025-09-23T23:24:49.755" v="0" actId="1076"/>
        <pc:sldMkLst>
          <pc:docMk/>
          <pc:sldMk cId="864613626" sldId="260"/>
        </pc:sldMkLst>
        <pc:picChg chg="mod">
          <ac:chgData name="Isrrael Cardenas" userId="93eb7c3260590a79" providerId="LiveId" clId="{EF55697F-A3DD-4174-A77B-6BC805242925}" dt="2025-09-23T23:24:49.755" v="0" actId="1076"/>
          <ac:picMkLst>
            <pc:docMk/>
            <pc:sldMk cId="864613626" sldId="260"/>
            <ac:picMk id="4" creationId="{AF45963A-8B99-2DD9-25CB-ED8DAB406FDC}"/>
          </ac:picMkLst>
        </pc:picChg>
      </pc:sldChg>
      <pc:sldChg chg="modSp mod">
        <pc:chgData name="Isrrael Cardenas" userId="93eb7c3260590a79" providerId="LiveId" clId="{EF55697F-A3DD-4174-A77B-6BC805242925}" dt="2025-09-24T00:16:16.517" v="22" actId="20577"/>
        <pc:sldMkLst>
          <pc:docMk/>
          <pc:sldMk cId="14008772" sldId="307"/>
        </pc:sldMkLst>
        <pc:graphicFrameChg chg="modGraphic">
          <ac:chgData name="Isrrael Cardenas" userId="93eb7c3260590a79" providerId="LiveId" clId="{EF55697F-A3DD-4174-A77B-6BC805242925}" dt="2025-09-24T00:16:16.517" v="22" actId="20577"/>
          <ac:graphicFrameMkLst>
            <pc:docMk/>
            <pc:sldMk cId="14008772" sldId="307"/>
            <ac:graphicFrameMk id="12" creationId="{D9E20ED8-F612-60BF-3763-E392CDAC4956}"/>
          </ac:graphicFrameMkLst>
        </pc:graphicFrameChg>
      </pc:sldChg>
      <pc:sldChg chg="modSp mod">
        <pc:chgData name="Isrrael Cardenas" userId="93eb7c3260590a79" providerId="LiveId" clId="{EF55697F-A3DD-4174-A77B-6BC805242925}" dt="2025-09-24T00:21:10.164" v="29" actId="20577"/>
        <pc:sldMkLst>
          <pc:docMk/>
          <pc:sldMk cId="145519551" sldId="308"/>
        </pc:sldMkLst>
        <pc:graphicFrameChg chg="modGraphic">
          <ac:chgData name="Isrrael Cardenas" userId="93eb7c3260590a79" providerId="LiveId" clId="{EF55697F-A3DD-4174-A77B-6BC805242925}" dt="2025-09-24T00:21:10.164" v="29" actId="20577"/>
          <ac:graphicFrameMkLst>
            <pc:docMk/>
            <pc:sldMk cId="145519551" sldId="308"/>
            <ac:graphicFrameMk id="2" creationId="{BC05448D-F33D-D43C-6049-1B221C425C5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772B8460-E5B1-F106-9137-9D214F70A264}"/>
            </a:ext>
          </a:extLst>
        </p:cNvPr>
        <p:cNvGrpSpPr/>
        <p:nvPr/>
      </p:nvGrpSpPr>
      <p:grpSpPr>
        <a:xfrm>
          <a:off x="0" y="0"/>
          <a:ext cx="0" cy="0"/>
          <a:chOff x="0" y="0"/>
          <a:chExt cx="0" cy="0"/>
        </a:xfrm>
      </p:grpSpPr>
      <p:sp>
        <p:nvSpPr>
          <p:cNvPr id="172" name="Google Shape;172;p:notes">
            <a:extLst>
              <a:ext uri="{FF2B5EF4-FFF2-40B4-BE49-F238E27FC236}">
                <a16:creationId xmlns:a16="http://schemas.microsoft.com/office/drawing/2014/main" id="{C61886E7-171E-37E9-78A5-5BFDB0578C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p:notes">
            <a:extLst>
              <a:ext uri="{FF2B5EF4-FFF2-40B4-BE49-F238E27FC236}">
                <a16:creationId xmlns:a16="http://schemas.microsoft.com/office/drawing/2014/main" id="{07DD26C4-6E71-A68E-E47C-DD39CC9D2B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52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b6789f54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db6789f54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08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db6789f546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db6789f546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4988644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4988644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07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00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70C51562-EE3F-E8D2-BAFA-422BF489237C}"/>
            </a:ext>
          </a:extLst>
        </p:cNvPr>
        <p:cNvGrpSpPr/>
        <p:nvPr/>
      </p:nvGrpSpPr>
      <p:grpSpPr>
        <a:xfrm>
          <a:off x="0" y="0"/>
          <a:ext cx="0" cy="0"/>
          <a:chOff x="0" y="0"/>
          <a:chExt cx="0" cy="0"/>
        </a:xfrm>
      </p:grpSpPr>
      <p:sp>
        <p:nvSpPr>
          <p:cNvPr id="217" name="Google Shape;217;gd49886441b_0_25:notes">
            <a:extLst>
              <a:ext uri="{FF2B5EF4-FFF2-40B4-BE49-F238E27FC236}">
                <a16:creationId xmlns:a16="http://schemas.microsoft.com/office/drawing/2014/main" id="{EBB91E23-669B-16CD-2449-B8FD05A678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49886441b_0_25:notes">
            <a:extLst>
              <a:ext uri="{FF2B5EF4-FFF2-40B4-BE49-F238E27FC236}">
                <a16:creationId xmlns:a16="http://schemas.microsoft.com/office/drawing/2014/main" id="{0F02B8DA-9DE7-FC35-95F0-40B8F4651A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41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db6789f546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db6789f546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34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b6789f546_2_21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b6789f546_2_21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36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a:extLst>
            <a:ext uri="{FF2B5EF4-FFF2-40B4-BE49-F238E27FC236}">
              <a16:creationId xmlns:a16="http://schemas.microsoft.com/office/drawing/2014/main" id="{DAA7F15A-06DC-9A81-6CF7-0708A7D709CA}"/>
            </a:ext>
          </a:extLst>
        </p:cNvPr>
        <p:cNvGrpSpPr/>
        <p:nvPr/>
      </p:nvGrpSpPr>
      <p:grpSpPr>
        <a:xfrm>
          <a:off x="0" y="0"/>
          <a:ext cx="0" cy="0"/>
          <a:chOff x="0" y="0"/>
          <a:chExt cx="0" cy="0"/>
        </a:xfrm>
      </p:grpSpPr>
      <p:sp>
        <p:nvSpPr>
          <p:cNvPr id="725" name="Google Shape;725;gdb6789f546_0_237:notes">
            <a:extLst>
              <a:ext uri="{FF2B5EF4-FFF2-40B4-BE49-F238E27FC236}">
                <a16:creationId xmlns:a16="http://schemas.microsoft.com/office/drawing/2014/main" id="{27B1C2A8-3022-1767-BBCF-1623A1A6D1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db6789f546_0_237:notes">
            <a:extLst>
              <a:ext uri="{FF2B5EF4-FFF2-40B4-BE49-F238E27FC236}">
                <a16:creationId xmlns:a16="http://schemas.microsoft.com/office/drawing/2014/main" id="{A097D975-0FD5-C1C2-933B-66D89E1D01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23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4988644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4988644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01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42265B1-C90E-C673-EFF6-E3450FCA5D2E}"/>
            </a:ext>
          </a:extLst>
        </p:cNvPr>
        <p:cNvGrpSpPr/>
        <p:nvPr/>
      </p:nvGrpSpPr>
      <p:grpSpPr>
        <a:xfrm>
          <a:off x="0" y="0"/>
          <a:ext cx="0" cy="0"/>
          <a:chOff x="0" y="0"/>
          <a:chExt cx="0" cy="0"/>
        </a:xfrm>
      </p:grpSpPr>
      <p:sp>
        <p:nvSpPr>
          <p:cNvPr id="203" name="Google Shape;203;gd49886441b_0_0:notes">
            <a:extLst>
              <a:ext uri="{FF2B5EF4-FFF2-40B4-BE49-F238E27FC236}">
                <a16:creationId xmlns:a16="http://schemas.microsoft.com/office/drawing/2014/main" id="{61D5D750-FBB9-C26F-3468-E25353053D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49886441b_0_0:notes">
            <a:extLst>
              <a:ext uri="{FF2B5EF4-FFF2-40B4-BE49-F238E27FC236}">
                <a16:creationId xmlns:a16="http://schemas.microsoft.com/office/drawing/2014/main" id="{20653005-C506-A9C2-8CD7-31108FA681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30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8DA74BD1-40C6-50C0-0EDD-DD97048BEE5C}"/>
            </a:ext>
          </a:extLst>
        </p:cNvPr>
        <p:cNvGrpSpPr/>
        <p:nvPr/>
      </p:nvGrpSpPr>
      <p:grpSpPr>
        <a:xfrm>
          <a:off x="0" y="0"/>
          <a:ext cx="0" cy="0"/>
          <a:chOff x="0" y="0"/>
          <a:chExt cx="0" cy="0"/>
        </a:xfrm>
      </p:grpSpPr>
      <p:sp>
        <p:nvSpPr>
          <p:cNvPr id="203" name="Google Shape;203;gd49886441b_0_0:notes">
            <a:extLst>
              <a:ext uri="{FF2B5EF4-FFF2-40B4-BE49-F238E27FC236}">
                <a16:creationId xmlns:a16="http://schemas.microsoft.com/office/drawing/2014/main" id="{1653720F-95B5-BBC3-3591-F9679A7B51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49886441b_0_0:notes">
            <a:extLst>
              <a:ext uri="{FF2B5EF4-FFF2-40B4-BE49-F238E27FC236}">
                <a16:creationId xmlns:a16="http://schemas.microsoft.com/office/drawing/2014/main" id="{B358C8F1-C76B-D1E2-6DDA-70DCC03911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1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094175" y="1265750"/>
            <a:ext cx="3713100" cy="1889400"/>
          </a:xfrm>
          <a:prstGeom prst="rect">
            <a:avLst/>
          </a:prstGeom>
          <a:solidFill>
            <a:schemeClr val="lt1"/>
          </a:solidFill>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48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094175" y="3231050"/>
            <a:ext cx="27525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7915774" y="-274025"/>
            <a:ext cx="2033615" cy="1936444"/>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931100" y="4335748"/>
            <a:ext cx="1399577" cy="1332702"/>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title" idx="2"/>
          </p:nvPr>
        </p:nvSpPr>
        <p:spPr>
          <a:xfrm>
            <a:off x="1475624" y="2594126"/>
            <a:ext cx="23364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 name="Google Shape;30;p5"/>
          <p:cNvSpPr txBox="1">
            <a:spLocks noGrp="1"/>
          </p:cNvSpPr>
          <p:nvPr>
            <p:ph type="subTitle" idx="1"/>
          </p:nvPr>
        </p:nvSpPr>
        <p:spPr>
          <a:xfrm>
            <a:off x="1475624" y="2940951"/>
            <a:ext cx="2336400" cy="107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idx="3"/>
          </p:nvPr>
        </p:nvSpPr>
        <p:spPr>
          <a:xfrm>
            <a:off x="5331974" y="2594126"/>
            <a:ext cx="23364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2" name="Google Shape;32;p5"/>
          <p:cNvSpPr txBox="1">
            <a:spLocks noGrp="1"/>
          </p:cNvSpPr>
          <p:nvPr>
            <p:ph type="subTitle" idx="4"/>
          </p:nvPr>
        </p:nvSpPr>
        <p:spPr>
          <a:xfrm>
            <a:off x="5396775" y="2940950"/>
            <a:ext cx="2206800" cy="107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 name="Google Shape;33;p5"/>
          <p:cNvSpPr/>
          <p:nvPr/>
        </p:nvSpPr>
        <p:spPr>
          <a:xfrm>
            <a:off x="7740574" y="-648224"/>
            <a:ext cx="2324711" cy="22136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58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5041900" y="2548713"/>
            <a:ext cx="3854400" cy="621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5472588" y="1480875"/>
            <a:ext cx="1191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5041900" y="3205774"/>
            <a:ext cx="2324700" cy="54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a:off x="4572000" y="-180400"/>
            <a:ext cx="4594500" cy="554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740574" y="-648224"/>
            <a:ext cx="2324711" cy="22136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2"/>
        <p:cNvGrpSpPr/>
        <p:nvPr/>
      </p:nvGrpSpPr>
      <p:grpSpPr>
        <a:xfrm>
          <a:off x="0" y="0"/>
          <a:ext cx="0" cy="0"/>
          <a:chOff x="0" y="0"/>
          <a:chExt cx="0" cy="0"/>
        </a:xfrm>
      </p:grpSpPr>
      <p:sp>
        <p:nvSpPr>
          <p:cNvPr id="63" name="Google Shape;63;p13"/>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a:spLocks noGrp="1"/>
          </p:cNvSpPr>
          <p:nvPr>
            <p:ph type="title"/>
          </p:nvPr>
        </p:nvSpPr>
        <p:spPr>
          <a:xfrm>
            <a:off x="2003907" y="1582375"/>
            <a:ext cx="23853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5" name="Google Shape;65;p13"/>
          <p:cNvSpPr txBox="1">
            <a:spLocks noGrp="1"/>
          </p:cNvSpPr>
          <p:nvPr>
            <p:ph type="title" idx="2" hasCustomPrompt="1"/>
          </p:nvPr>
        </p:nvSpPr>
        <p:spPr>
          <a:xfrm>
            <a:off x="945168" y="180077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subTitle" idx="1"/>
          </p:nvPr>
        </p:nvSpPr>
        <p:spPr>
          <a:xfrm>
            <a:off x="2003907" y="1913525"/>
            <a:ext cx="2385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7" name="Google Shape;67;p13"/>
          <p:cNvSpPr txBox="1">
            <a:spLocks noGrp="1"/>
          </p:cNvSpPr>
          <p:nvPr>
            <p:ph type="title" idx="3"/>
          </p:nvPr>
        </p:nvSpPr>
        <p:spPr>
          <a:xfrm>
            <a:off x="5895759" y="1582375"/>
            <a:ext cx="23853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8" name="Google Shape;68;p13"/>
          <p:cNvSpPr txBox="1">
            <a:spLocks noGrp="1"/>
          </p:cNvSpPr>
          <p:nvPr>
            <p:ph type="title" idx="4" hasCustomPrompt="1"/>
          </p:nvPr>
        </p:nvSpPr>
        <p:spPr>
          <a:xfrm>
            <a:off x="4831955" y="180077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5"/>
          </p:nvPr>
        </p:nvSpPr>
        <p:spPr>
          <a:xfrm>
            <a:off x="5895759" y="1913525"/>
            <a:ext cx="2385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0" name="Google Shape;70;p13"/>
          <p:cNvSpPr txBox="1">
            <a:spLocks noGrp="1"/>
          </p:cNvSpPr>
          <p:nvPr>
            <p:ph type="title" idx="6"/>
          </p:nvPr>
        </p:nvSpPr>
        <p:spPr>
          <a:xfrm>
            <a:off x="2003907" y="3154925"/>
            <a:ext cx="23853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1" name="Google Shape;71;p13"/>
          <p:cNvSpPr txBox="1">
            <a:spLocks noGrp="1"/>
          </p:cNvSpPr>
          <p:nvPr>
            <p:ph type="title" idx="7" hasCustomPrompt="1"/>
          </p:nvPr>
        </p:nvSpPr>
        <p:spPr>
          <a:xfrm>
            <a:off x="945168" y="337342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8"/>
          </p:nvPr>
        </p:nvSpPr>
        <p:spPr>
          <a:xfrm>
            <a:off x="2003907" y="3486175"/>
            <a:ext cx="2385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3" name="Google Shape;73;p13"/>
          <p:cNvSpPr txBox="1">
            <a:spLocks noGrp="1"/>
          </p:cNvSpPr>
          <p:nvPr>
            <p:ph type="title" idx="9"/>
          </p:nvPr>
        </p:nvSpPr>
        <p:spPr>
          <a:xfrm>
            <a:off x="5895759" y="3154925"/>
            <a:ext cx="23853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 name="Google Shape;74;p13"/>
          <p:cNvSpPr txBox="1">
            <a:spLocks noGrp="1"/>
          </p:cNvSpPr>
          <p:nvPr>
            <p:ph type="title" idx="13" hasCustomPrompt="1"/>
          </p:nvPr>
        </p:nvSpPr>
        <p:spPr>
          <a:xfrm>
            <a:off x="4831806" y="337342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14"/>
          </p:nvPr>
        </p:nvSpPr>
        <p:spPr>
          <a:xfrm>
            <a:off x="5895759" y="3486175"/>
            <a:ext cx="2385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0"/>
        <p:cNvGrpSpPr/>
        <p:nvPr/>
      </p:nvGrpSpPr>
      <p:grpSpPr>
        <a:xfrm>
          <a:off x="0" y="0"/>
          <a:ext cx="0" cy="0"/>
          <a:chOff x="0" y="0"/>
          <a:chExt cx="0" cy="0"/>
        </a:xfrm>
      </p:grpSpPr>
      <p:sp>
        <p:nvSpPr>
          <p:cNvPr id="81" name="Google Shape;81;p15"/>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subTitle" idx="1"/>
          </p:nvPr>
        </p:nvSpPr>
        <p:spPr>
          <a:xfrm>
            <a:off x="720000" y="1830750"/>
            <a:ext cx="5001600" cy="178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rabicPeriod"/>
              <a:defRPr/>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83" name="Google Shape;83;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5"/>
          <p:cNvSpPr/>
          <p:nvPr/>
        </p:nvSpPr>
        <p:spPr>
          <a:xfrm>
            <a:off x="7946324" y="-1025399"/>
            <a:ext cx="2324711" cy="22136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rot="648001">
            <a:off x="3210350" y="4151705"/>
            <a:ext cx="3125944" cy="1743971"/>
          </a:xfrm>
          <a:custGeom>
            <a:avLst/>
            <a:gdLst/>
            <a:ahLst/>
            <a:cxnLst/>
            <a:rect l="l" t="t" r="r" b="b"/>
            <a:pathLst>
              <a:path w="135746" h="75733" extrusionOk="0">
                <a:moveTo>
                  <a:pt x="52717" y="1"/>
                </a:moveTo>
                <a:lnTo>
                  <a:pt x="48943" y="15479"/>
                </a:lnTo>
                <a:lnTo>
                  <a:pt x="25413" y="7549"/>
                </a:lnTo>
                <a:lnTo>
                  <a:pt x="33846" y="22393"/>
                </a:lnTo>
                <a:lnTo>
                  <a:pt x="6673" y="21014"/>
                </a:lnTo>
                <a:lnTo>
                  <a:pt x="25544" y="32336"/>
                </a:lnTo>
                <a:lnTo>
                  <a:pt x="1" y="37872"/>
                </a:lnTo>
                <a:lnTo>
                  <a:pt x="25544" y="43407"/>
                </a:lnTo>
                <a:lnTo>
                  <a:pt x="6673" y="54729"/>
                </a:lnTo>
                <a:lnTo>
                  <a:pt x="6673" y="54729"/>
                </a:lnTo>
                <a:lnTo>
                  <a:pt x="33846" y="53340"/>
                </a:lnTo>
                <a:lnTo>
                  <a:pt x="25413" y="68315"/>
                </a:lnTo>
                <a:lnTo>
                  <a:pt x="48943" y="60264"/>
                </a:lnTo>
                <a:lnTo>
                  <a:pt x="52717" y="75733"/>
                </a:lnTo>
                <a:lnTo>
                  <a:pt x="67813" y="62780"/>
                </a:lnTo>
                <a:lnTo>
                  <a:pt x="83030" y="75733"/>
                </a:lnTo>
                <a:lnTo>
                  <a:pt x="86804" y="60264"/>
                </a:lnTo>
                <a:lnTo>
                  <a:pt x="110203" y="68315"/>
                </a:lnTo>
                <a:lnTo>
                  <a:pt x="101900" y="53340"/>
                </a:lnTo>
                <a:lnTo>
                  <a:pt x="129073" y="54729"/>
                </a:lnTo>
                <a:lnTo>
                  <a:pt x="110203" y="43407"/>
                </a:lnTo>
                <a:lnTo>
                  <a:pt x="135745" y="37872"/>
                </a:lnTo>
                <a:lnTo>
                  <a:pt x="110203" y="32336"/>
                </a:lnTo>
                <a:lnTo>
                  <a:pt x="129073" y="21014"/>
                </a:lnTo>
                <a:lnTo>
                  <a:pt x="129073" y="21014"/>
                </a:lnTo>
                <a:lnTo>
                  <a:pt x="101900" y="22393"/>
                </a:lnTo>
                <a:lnTo>
                  <a:pt x="110203" y="7549"/>
                </a:lnTo>
                <a:lnTo>
                  <a:pt x="110203" y="7549"/>
                </a:lnTo>
                <a:lnTo>
                  <a:pt x="86804" y="15479"/>
                </a:lnTo>
                <a:lnTo>
                  <a:pt x="83030" y="1"/>
                </a:lnTo>
                <a:lnTo>
                  <a:pt x="67813" y="12963"/>
                </a:lnTo>
                <a:lnTo>
                  <a:pt x="52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9"/>
        <p:cNvGrpSpPr/>
        <p:nvPr/>
      </p:nvGrpSpPr>
      <p:grpSpPr>
        <a:xfrm>
          <a:off x="0" y="0"/>
          <a:ext cx="0" cy="0"/>
          <a:chOff x="0" y="0"/>
          <a:chExt cx="0" cy="0"/>
        </a:xfrm>
      </p:grpSpPr>
      <p:sp>
        <p:nvSpPr>
          <p:cNvPr id="160" name="Google Shape;160;p25"/>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500451" y="-1219724"/>
            <a:ext cx="2324711" cy="22136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rot="648004">
            <a:off x="7203776" y="3875995"/>
            <a:ext cx="3171203" cy="1769221"/>
          </a:xfrm>
          <a:custGeom>
            <a:avLst/>
            <a:gdLst/>
            <a:ahLst/>
            <a:cxnLst/>
            <a:rect l="l" t="t" r="r" b="b"/>
            <a:pathLst>
              <a:path w="135746" h="75733" extrusionOk="0">
                <a:moveTo>
                  <a:pt x="52717" y="1"/>
                </a:moveTo>
                <a:lnTo>
                  <a:pt x="48943" y="15479"/>
                </a:lnTo>
                <a:lnTo>
                  <a:pt x="25413" y="7549"/>
                </a:lnTo>
                <a:lnTo>
                  <a:pt x="33846" y="22393"/>
                </a:lnTo>
                <a:lnTo>
                  <a:pt x="6673" y="21014"/>
                </a:lnTo>
                <a:lnTo>
                  <a:pt x="25544" y="32336"/>
                </a:lnTo>
                <a:lnTo>
                  <a:pt x="1" y="37872"/>
                </a:lnTo>
                <a:lnTo>
                  <a:pt x="25544" y="43407"/>
                </a:lnTo>
                <a:lnTo>
                  <a:pt x="6673" y="54729"/>
                </a:lnTo>
                <a:lnTo>
                  <a:pt x="6673" y="54729"/>
                </a:lnTo>
                <a:lnTo>
                  <a:pt x="33846" y="53340"/>
                </a:lnTo>
                <a:lnTo>
                  <a:pt x="25413" y="68315"/>
                </a:lnTo>
                <a:lnTo>
                  <a:pt x="48943" y="60264"/>
                </a:lnTo>
                <a:lnTo>
                  <a:pt x="52717" y="75733"/>
                </a:lnTo>
                <a:lnTo>
                  <a:pt x="67813" y="62780"/>
                </a:lnTo>
                <a:lnTo>
                  <a:pt x="83030" y="75733"/>
                </a:lnTo>
                <a:lnTo>
                  <a:pt x="86804" y="60264"/>
                </a:lnTo>
                <a:lnTo>
                  <a:pt x="110203" y="68315"/>
                </a:lnTo>
                <a:lnTo>
                  <a:pt x="101900" y="53340"/>
                </a:lnTo>
                <a:lnTo>
                  <a:pt x="129073" y="54729"/>
                </a:lnTo>
                <a:lnTo>
                  <a:pt x="110203" y="43407"/>
                </a:lnTo>
                <a:lnTo>
                  <a:pt x="135745" y="37872"/>
                </a:lnTo>
                <a:lnTo>
                  <a:pt x="110203" y="32336"/>
                </a:lnTo>
                <a:lnTo>
                  <a:pt x="129073" y="21014"/>
                </a:lnTo>
                <a:lnTo>
                  <a:pt x="129073" y="21014"/>
                </a:lnTo>
                <a:lnTo>
                  <a:pt x="101900" y="22393"/>
                </a:lnTo>
                <a:lnTo>
                  <a:pt x="110203" y="7549"/>
                </a:lnTo>
                <a:lnTo>
                  <a:pt x="110203" y="7549"/>
                </a:lnTo>
                <a:lnTo>
                  <a:pt x="86804" y="15479"/>
                </a:lnTo>
                <a:lnTo>
                  <a:pt x="83030" y="1"/>
                </a:lnTo>
                <a:lnTo>
                  <a:pt x="67813" y="12963"/>
                </a:lnTo>
                <a:lnTo>
                  <a:pt x="52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3"/>
        <p:cNvGrpSpPr/>
        <p:nvPr/>
      </p:nvGrpSpPr>
      <p:grpSpPr>
        <a:xfrm>
          <a:off x="0" y="0"/>
          <a:ext cx="0" cy="0"/>
          <a:chOff x="0" y="0"/>
          <a:chExt cx="0" cy="0"/>
        </a:xfrm>
      </p:grpSpPr>
      <p:sp>
        <p:nvSpPr>
          <p:cNvPr id="164" name="Google Shape;164;p26"/>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6877574" y="4095226"/>
            <a:ext cx="2324711" cy="22136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rot="648004">
            <a:off x="-2048849" y="1224220"/>
            <a:ext cx="3171203" cy="1769221"/>
          </a:xfrm>
          <a:custGeom>
            <a:avLst/>
            <a:gdLst/>
            <a:ahLst/>
            <a:cxnLst/>
            <a:rect l="l" t="t" r="r" b="b"/>
            <a:pathLst>
              <a:path w="135746" h="75733" extrusionOk="0">
                <a:moveTo>
                  <a:pt x="52717" y="1"/>
                </a:moveTo>
                <a:lnTo>
                  <a:pt x="48943" y="15479"/>
                </a:lnTo>
                <a:lnTo>
                  <a:pt x="25413" y="7549"/>
                </a:lnTo>
                <a:lnTo>
                  <a:pt x="33846" y="22393"/>
                </a:lnTo>
                <a:lnTo>
                  <a:pt x="6673" y="21014"/>
                </a:lnTo>
                <a:lnTo>
                  <a:pt x="25544" y="32336"/>
                </a:lnTo>
                <a:lnTo>
                  <a:pt x="1" y="37872"/>
                </a:lnTo>
                <a:lnTo>
                  <a:pt x="25544" y="43407"/>
                </a:lnTo>
                <a:lnTo>
                  <a:pt x="6673" y="54729"/>
                </a:lnTo>
                <a:lnTo>
                  <a:pt x="6673" y="54729"/>
                </a:lnTo>
                <a:lnTo>
                  <a:pt x="33846" y="53340"/>
                </a:lnTo>
                <a:lnTo>
                  <a:pt x="25413" y="68315"/>
                </a:lnTo>
                <a:lnTo>
                  <a:pt x="48943" y="60264"/>
                </a:lnTo>
                <a:lnTo>
                  <a:pt x="52717" y="75733"/>
                </a:lnTo>
                <a:lnTo>
                  <a:pt x="67813" y="62780"/>
                </a:lnTo>
                <a:lnTo>
                  <a:pt x="83030" y="75733"/>
                </a:lnTo>
                <a:lnTo>
                  <a:pt x="86804" y="60264"/>
                </a:lnTo>
                <a:lnTo>
                  <a:pt x="110203" y="68315"/>
                </a:lnTo>
                <a:lnTo>
                  <a:pt x="101900" y="53340"/>
                </a:lnTo>
                <a:lnTo>
                  <a:pt x="129073" y="54729"/>
                </a:lnTo>
                <a:lnTo>
                  <a:pt x="110203" y="43407"/>
                </a:lnTo>
                <a:lnTo>
                  <a:pt x="135745" y="37872"/>
                </a:lnTo>
                <a:lnTo>
                  <a:pt x="110203" y="32336"/>
                </a:lnTo>
                <a:lnTo>
                  <a:pt x="129073" y="21014"/>
                </a:lnTo>
                <a:lnTo>
                  <a:pt x="129073" y="21014"/>
                </a:lnTo>
                <a:lnTo>
                  <a:pt x="101900" y="22393"/>
                </a:lnTo>
                <a:lnTo>
                  <a:pt x="110203" y="7549"/>
                </a:lnTo>
                <a:lnTo>
                  <a:pt x="110203" y="7549"/>
                </a:lnTo>
                <a:lnTo>
                  <a:pt x="86804" y="15479"/>
                </a:lnTo>
                <a:lnTo>
                  <a:pt x="83030" y="1"/>
                </a:lnTo>
                <a:lnTo>
                  <a:pt x="67813" y="12963"/>
                </a:lnTo>
                <a:lnTo>
                  <a:pt x="52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AutoNum type="arabicPeriod"/>
              <a:defRPr sz="1100">
                <a:solidFill>
                  <a:schemeClr val="dk1"/>
                </a:solidFill>
              </a:defRPr>
            </a:lvl1pPr>
            <a:lvl2pPr marL="914400" lvl="1" indent="-317500" rtl="0">
              <a:lnSpc>
                <a:spcPct val="115000"/>
              </a:lnSpc>
              <a:spcBef>
                <a:spcPts val="0"/>
              </a:spcBef>
              <a:spcAft>
                <a:spcPts val="0"/>
              </a:spcAft>
              <a:buClr>
                <a:schemeClr val="dk1"/>
              </a:buClr>
              <a:buSzPts val="1400"/>
              <a:buAutoNum type="alphaLcPeriod"/>
              <a:defRPr>
                <a:solidFill>
                  <a:schemeClr val="dk1"/>
                </a:solidFill>
              </a:defRPr>
            </a:lvl2pPr>
            <a:lvl3pPr marL="1371600" lvl="2" indent="-317500" rtl="0">
              <a:lnSpc>
                <a:spcPct val="115000"/>
              </a:lnSpc>
              <a:spcBef>
                <a:spcPts val="0"/>
              </a:spcBef>
              <a:spcAft>
                <a:spcPts val="0"/>
              </a:spcAft>
              <a:buClr>
                <a:schemeClr val="dk1"/>
              </a:buClr>
              <a:buSzPts val="1400"/>
              <a:buAutoNum type="romanLcPeriod"/>
              <a:defRPr>
                <a:solidFill>
                  <a:schemeClr val="dk1"/>
                </a:solidFill>
              </a:defRPr>
            </a:lvl3pPr>
            <a:lvl4pPr marL="1828800" lvl="3" indent="-317500" rtl="0">
              <a:lnSpc>
                <a:spcPct val="115000"/>
              </a:lnSpc>
              <a:spcBef>
                <a:spcPts val="0"/>
              </a:spcBef>
              <a:spcAft>
                <a:spcPts val="0"/>
              </a:spcAft>
              <a:buClr>
                <a:schemeClr val="dk1"/>
              </a:buClr>
              <a:buSzPts val="1400"/>
              <a:buAutoNum type="arabicPeriod"/>
              <a:defRPr>
                <a:solidFill>
                  <a:schemeClr val="dk1"/>
                </a:solidFill>
              </a:defRPr>
            </a:lvl4pPr>
            <a:lvl5pPr marL="2286000" lvl="4" indent="-317500" rtl="0">
              <a:lnSpc>
                <a:spcPct val="115000"/>
              </a:lnSpc>
              <a:spcBef>
                <a:spcPts val="0"/>
              </a:spcBef>
              <a:spcAft>
                <a:spcPts val="0"/>
              </a:spcAft>
              <a:buClr>
                <a:schemeClr val="dk1"/>
              </a:buClr>
              <a:buSzPts val="1400"/>
              <a:buAutoNum type="alphaLcPeriod"/>
              <a:defRPr>
                <a:solidFill>
                  <a:schemeClr val="dk1"/>
                </a:solidFill>
              </a:defRPr>
            </a:lvl5pPr>
            <a:lvl6pPr marL="2743200" lvl="5" indent="-317500" rtl="0">
              <a:lnSpc>
                <a:spcPct val="115000"/>
              </a:lnSpc>
              <a:spcBef>
                <a:spcPts val="0"/>
              </a:spcBef>
              <a:spcAft>
                <a:spcPts val="0"/>
              </a:spcAft>
              <a:buClr>
                <a:schemeClr val="dk1"/>
              </a:buClr>
              <a:buSzPts val="1400"/>
              <a:buAutoNum type="romanLcPeriod"/>
              <a:defRPr>
                <a:solidFill>
                  <a:schemeClr val="dk1"/>
                </a:solidFill>
              </a:defRPr>
            </a:lvl6pPr>
            <a:lvl7pPr marL="3200400" lvl="6" indent="-317500" rtl="0">
              <a:lnSpc>
                <a:spcPct val="115000"/>
              </a:lnSpc>
              <a:spcBef>
                <a:spcPts val="0"/>
              </a:spcBef>
              <a:spcAft>
                <a:spcPts val="0"/>
              </a:spcAft>
              <a:buClr>
                <a:schemeClr val="dk1"/>
              </a:buClr>
              <a:buSzPts val="1400"/>
              <a:buAutoNum type="arabicPeriod"/>
              <a:defRPr>
                <a:solidFill>
                  <a:schemeClr val="dk1"/>
                </a:solidFill>
              </a:defRPr>
            </a:lvl7pPr>
            <a:lvl8pPr marL="3657600" lvl="7" indent="-317500" rtl="0">
              <a:lnSpc>
                <a:spcPct val="115000"/>
              </a:lnSpc>
              <a:spcBef>
                <a:spcPts val="0"/>
              </a:spcBef>
              <a:spcAft>
                <a:spcPts val="0"/>
              </a:spcAft>
              <a:buClr>
                <a:schemeClr val="dk1"/>
              </a:buClr>
              <a:buSzPts val="1400"/>
              <a:buAutoNum type="alphaLcPeriod"/>
              <a:defRPr>
                <a:solidFill>
                  <a:schemeClr val="dk1"/>
                </a:solidFill>
              </a:defRPr>
            </a:lvl8pPr>
            <a:lvl9pPr marL="4114800" lvl="8" indent="-317500" rtl="0">
              <a:lnSpc>
                <a:spcPct val="115000"/>
              </a:lnSpc>
              <a:spcBef>
                <a:spcPts val="0"/>
              </a:spcBef>
              <a:spcAft>
                <a:spcPts val="0"/>
              </a:spcAft>
              <a:buClr>
                <a:schemeClr val="dk1"/>
              </a:buClr>
              <a:buSzPts val="1400"/>
              <a:buAutoNum type="romanLcPeriod"/>
              <a:defRPr>
                <a:solidFill>
                  <a:schemeClr val="dk1"/>
                </a:solidFill>
              </a:defRPr>
            </a:lvl9pPr>
          </a:lstStyle>
          <a:p>
            <a:endParaRPr/>
          </a:p>
        </p:txBody>
      </p:sp>
      <p:sp>
        <p:nvSpPr>
          <p:cNvPr id="25" name="Google Shape;25;p4"/>
          <p:cNvSpPr/>
          <p:nvPr/>
        </p:nvSpPr>
        <p:spPr>
          <a:xfrm>
            <a:off x="7448900" y="-236152"/>
            <a:ext cx="1399577" cy="1332702"/>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25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spTree>
      <p:nvGrpSpPr>
        <p:cNvPr id="1" name="Shape 96"/>
        <p:cNvGrpSpPr/>
        <p:nvPr/>
      </p:nvGrpSpPr>
      <p:grpSpPr>
        <a:xfrm>
          <a:off x="0" y="0"/>
          <a:ext cx="0" cy="0"/>
          <a:chOff x="0" y="0"/>
          <a:chExt cx="0" cy="0"/>
        </a:xfrm>
      </p:grpSpPr>
      <p:sp>
        <p:nvSpPr>
          <p:cNvPr id="97" name="Google Shape;97;p18"/>
          <p:cNvSpPr/>
          <p:nvPr/>
        </p:nvSpPr>
        <p:spPr>
          <a:xfrm>
            <a:off x="512975" y="414300"/>
            <a:ext cx="8129400" cy="43149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a:spLocks noGrp="1"/>
          </p:cNvSpPr>
          <p:nvPr>
            <p:ph type="title"/>
          </p:nvPr>
        </p:nvSpPr>
        <p:spPr>
          <a:xfrm>
            <a:off x="836100" y="1358524"/>
            <a:ext cx="2758800" cy="63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8"/>
          <p:cNvSpPr txBox="1">
            <a:spLocks noGrp="1"/>
          </p:cNvSpPr>
          <p:nvPr>
            <p:ph type="body" idx="1"/>
          </p:nvPr>
        </p:nvSpPr>
        <p:spPr>
          <a:xfrm>
            <a:off x="836100" y="2090050"/>
            <a:ext cx="4603200" cy="1942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AutoNum type="arabicPeriod"/>
              <a:defRPr sz="1400">
                <a:solidFill>
                  <a:schemeClr val="dk1"/>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100" name="Google Shape;100;p18"/>
          <p:cNvSpPr/>
          <p:nvPr/>
        </p:nvSpPr>
        <p:spPr>
          <a:xfrm>
            <a:off x="-820601" y="-917736"/>
            <a:ext cx="2324711" cy="22136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23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1pPr>
            <a:lvl2pPr lvl="1"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2pPr>
            <a:lvl3pPr lvl="2"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3pPr>
            <a:lvl4pPr lvl="3"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4pPr>
            <a:lvl5pPr lvl="4"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5pPr>
            <a:lvl6pPr lvl="5"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6pPr>
            <a:lvl7pPr lvl="6"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7pPr>
            <a:lvl8pPr lvl="7"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8pPr>
            <a:lvl9pPr lvl="8" rtl="0">
              <a:spcBef>
                <a:spcPts val="0"/>
              </a:spcBef>
              <a:spcAft>
                <a:spcPts val="0"/>
              </a:spcAft>
              <a:buClr>
                <a:schemeClr val="lt2"/>
              </a:buClr>
              <a:buSzPts val="2800"/>
              <a:buFont typeface="Shrikhand"/>
              <a:buNone/>
              <a:defRPr sz="2800">
                <a:solidFill>
                  <a:schemeClr val="lt2"/>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1pPr>
            <a:lvl2pPr marL="914400" lvl="1"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2pPr>
            <a:lvl3pPr marL="1371600" lvl="2"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3pPr>
            <a:lvl4pPr marL="1828800" lvl="3"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4pPr>
            <a:lvl5pPr marL="2286000" lvl="4"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5pPr>
            <a:lvl6pPr marL="2743200" lvl="5"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6pPr>
            <a:lvl7pPr marL="3200400" lvl="6"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7pPr>
            <a:lvl8pPr marL="3657600" lvl="7"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8pPr>
            <a:lvl9pPr marL="4114800" lvl="8"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61" r:id="rId5"/>
    <p:sldLayoutId id="2147483671" r:id="rId6"/>
    <p:sldLayoutId id="2147483672" r:id="rId7"/>
    <p:sldLayoutId id="2147483676" r:id="rId8"/>
    <p:sldLayoutId id="2147483677"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B2794518-C3DA-CF3E-99DE-DB8B1F931FDB}"/>
            </a:ext>
          </a:extLst>
        </p:cNvPr>
        <p:cNvGrpSpPr/>
        <p:nvPr/>
      </p:nvGrpSpPr>
      <p:grpSpPr>
        <a:xfrm>
          <a:off x="0" y="0"/>
          <a:ext cx="0" cy="0"/>
          <a:chOff x="0" y="0"/>
          <a:chExt cx="0" cy="0"/>
        </a:xfrm>
      </p:grpSpPr>
      <p:sp>
        <p:nvSpPr>
          <p:cNvPr id="198" name="Google Shape;198;p29">
            <a:extLst>
              <a:ext uri="{FF2B5EF4-FFF2-40B4-BE49-F238E27FC236}">
                <a16:creationId xmlns:a16="http://schemas.microsoft.com/office/drawing/2014/main" id="{3881EF59-50B8-530A-844B-5628C57A320F}"/>
              </a:ext>
            </a:extLst>
          </p:cNvPr>
          <p:cNvSpPr/>
          <p:nvPr/>
        </p:nvSpPr>
        <p:spPr>
          <a:xfrm>
            <a:off x="1183412" y="2735220"/>
            <a:ext cx="2928329" cy="288991"/>
          </a:xfrm>
          <a:prstGeom prst="rect">
            <a:avLst/>
          </a:prstGeom>
        </p:spPr>
        <p:txBody>
          <a:bodyPr>
            <a:prstTxWarp prst="textPlain">
              <a:avLst/>
            </a:prstTxWarp>
          </a:bodyPr>
          <a:lstStyle/>
          <a:p>
            <a:pPr lvl="0" algn="ctr"/>
            <a:endParaRPr b="0" i="0" dirty="0">
              <a:ln w="19050" cap="flat" cmpd="sng">
                <a:solidFill>
                  <a:schemeClr val="lt2"/>
                </a:solidFill>
                <a:prstDash val="solid"/>
                <a:round/>
                <a:headEnd type="none" w="sm" len="sm"/>
                <a:tailEnd type="none" w="sm" len="sm"/>
              </a:ln>
              <a:noFill/>
              <a:latin typeface="Shrikhand"/>
            </a:endParaRPr>
          </a:p>
        </p:txBody>
      </p:sp>
      <p:pic>
        <p:nvPicPr>
          <p:cNvPr id="4" name="Imagen 1">
            <a:extLst>
              <a:ext uri="{FF2B5EF4-FFF2-40B4-BE49-F238E27FC236}">
                <a16:creationId xmlns:a16="http://schemas.microsoft.com/office/drawing/2014/main" id="{E10F034E-75A9-55B8-42EC-B9755B0907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358" y="709560"/>
            <a:ext cx="2333625" cy="2170155"/>
          </a:xfrm>
          <a:prstGeom prst="rect">
            <a:avLst/>
          </a:prstGeom>
          <a:noFill/>
          <a:ln>
            <a:noFill/>
          </a:ln>
        </p:spPr>
      </p:pic>
      <p:sp>
        <p:nvSpPr>
          <p:cNvPr id="2" name="CuadroTexto 1">
            <a:extLst>
              <a:ext uri="{FF2B5EF4-FFF2-40B4-BE49-F238E27FC236}">
                <a16:creationId xmlns:a16="http://schemas.microsoft.com/office/drawing/2014/main" id="{AF176061-862A-93E5-9FBC-246F3987A414}"/>
              </a:ext>
            </a:extLst>
          </p:cNvPr>
          <p:cNvSpPr txBox="1"/>
          <p:nvPr/>
        </p:nvSpPr>
        <p:spPr>
          <a:xfrm>
            <a:off x="5391149" y="4197350"/>
            <a:ext cx="3244135" cy="461665"/>
          </a:xfrm>
          <a:prstGeom prst="rect">
            <a:avLst/>
          </a:prstGeom>
          <a:noFill/>
        </p:spPr>
        <p:txBody>
          <a:bodyPr wrap="square" rtlCol="0">
            <a:spAutoFit/>
          </a:bodyPr>
          <a:lstStyle/>
          <a:p>
            <a:pPr algn="r"/>
            <a:r>
              <a:rPr lang="es-MX" sz="1200" b="1" dirty="0"/>
              <a:t>por: Martha Karina Figueroa Munguía</a:t>
            </a:r>
          </a:p>
          <a:p>
            <a:pPr algn="r"/>
            <a:r>
              <a:rPr lang="es-MX" sz="1200" b="1" dirty="0"/>
              <a:t>Navojoa, Sonora</a:t>
            </a:r>
          </a:p>
        </p:txBody>
      </p:sp>
      <p:sp>
        <p:nvSpPr>
          <p:cNvPr id="7" name="CuadroTexto 6">
            <a:extLst>
              <a:ext uri="{FF2B5EF4-FFF2-40B4-BE49-F238E27FC236}">
                <a16:creationId xmlns:a16="http://schemas.microsoft.com/office/drawing/2014/main" id="{F7FE8F69-4FBF-1293-01F0-156C0847A9C4}"/>
              </a:ext>
            </a:extLst>
          </p:cNvPr>
          <p:cNvSpPr txBox="1"/>
          <p:nvPr/>
        </p:nvSpPr>
        <p:spPr>
          <a:xfrm>
            <a:off x="772716" y="3151299"/>
            <a:ext cx="3178817" cy="1092607"/>
          </a:xfrm>
          <a:prstGeom prst="rect">
            <a:avLst/>
          </a:prstGeom>
          <a:noFill/>
        </p:spPr>
        <p:txBody>
          <a:bodyPr wrap="square" rtlCol="0">
            <a:spAutoFit/>
          </a:bodyPr>
          <a:lstStyle/>
          <a:p>
            <a:pPr algn="ctr">
              <a:spcBef>
                <a:spcPts val="300"/>
              </a:spcBef>
              <a:spcAft>
                <a:spcPts val="300"/>
              </a:spcAft>
              <a:buNone/>
            </a:pPr>
            <a:r>
              <a:rPr lang="es-MX" b="1" dirty="0">
                <a:latin typeface="Verdana" panose="020B0604030504040204" pitchFamily="34" charset="0"/>
                <a:ea typeface="Times New Roman" panose="02020603050405020304" pitchFamily="18" charset="0"/>
              </a:rPr>
              <a:t>UNIVERSIDAD DE NAVOJOA</a:t>
            </a:r>
            <a:endParaRPr lang="en-US" dirty="0">
              <a:latin typeface="Times New Roman" panose="02020603050405020304" pitchFamily="18" charset="0"/>
              <a:ea typeface="Times New Roman" panose="02020603050405020304" pitchFamily="18" charset="0"/>
            </a:endParaRPr>
          </a:p>
          <a:p>
            <a:pPr algn="ctr">
              <a:spcBef>
                <a:spcPts val="300"/>
              </a:spcBef>
              <a:spcAft>
                <a:spcPts val="300"/>
              </a:spcAft>
              <a:buNone/>
            </a:pPr>
            <a:r>
              <a:rPr lang="es-MX" sz="1300" b="1" dirty="0">
                <a:latin typeface="Verdana" panose="020B0604030504040204" pitchFamily="34" charset="0"/>
                <a:ea typeface="Times New Roman" panose="02020603050405020304" pitchFamily="18" charset="0"/>
              </a:rPr>
              <a:t>FACULTAD DE EDUCACIÓN</a:t>
            </a:r>
            <a:endParaRPr lang="en-US" sz="1300" dirty="0">
              <a:latin typeface="Times New Roman" panose="02020603050405020304" pitchFamily="18" charset="0"/>
              <a:ea typeface="Times New Roman" panose="02020603050405020304" pitchFamily="18" charset="0"/>
            </a:endParaRPr>
          </a:p>
          <a:p>
            <a:pPr algn="ctr">
              <a:spcBef>
                <a:spcPts val="300"/>
              </a:spcBef>
              <a:spcAft>
                <a:spcPts val="300"/>
              </a:spcAft>
              <a:buNone/>
            </a:pPr>
            <a:r>
              <a:rPr lang="es-MX" sz="1200" b="1" dirty="0">
                <a:latin typeface="Verdana" panose="020B0604030504040204" pitchFamily="34" charset="0"/>
                <a:ea typeface="Times New Roman" panose="02020603050405020304" pitchFamily="18" charset="0"/>
              </a:rPr>
              <a:t>DOCTORADO EN EDUCACIÓN</a:t>
            </a:r>
            <a:endParaRPr lang="en-US" sz="1200" dirty="0">
              <a:latin typeface="Times New Roman" panose="02020603050405020304" pitchFamily="18" charset="0"/>
              <a:ea typeface="Times New Roman" panose="02020603050405020304" pitchFamily="18" charset="0"/>
            </a:endParaRPr>
          </a:p>
          <a:p>
            <a:pPr algn="ctr">
              <a:spcBef>
                <a:spcPts val="300"/>
              </a:spcBef>
              <a:spcAft>
                <a:spcPts val="300"/>
              </a:spcAft>
              <a:buNone/>
            </a:pPr>
            <a:r>
              <a:rPr lang="es-MX" sz="1100" b="1" dirty="0">
                <a:latin typeface="Verdana" panose="020B0604030504040204" pitchFamily="34" charset="0"/>
                <a:ea typeface="Times New Roman" panose="02020603050405020304" pitchFamily="18" charset="0"/>
              </a:rPr>
              <a:t>TEORÍAS DE LA EDUCACIÓN</a:t>
            </a:r>
            <a:r>
              <a:rPr lang="es-MX" sz="1100" b="1" dirty="0"/>
              <a:t> </a:t>
            </a:r>
            <a:endParaRPr lang="es-MX" sz="1100" b="1" dirty="0">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452D16D7-614B-D400-DEE0-11196E1EE7DE}"/>
              </a:ext>
            </a:extLst>
          </p:cNvPr>
          <p:cNvPicPr>
            <a:picLocks noChangeAspect="1"/>
          </p:cNvPicPr>
          <p:nvPr/>
        </p:nvPicPr>
        <p:blipFill>
          <a:blip r:embed="rId4"/>
          <a:srcRect b="9819"/>
          <a:stretch>
            <a:fillRect/>
          </a:stretch>
        </p:blipFill>
        <p:spPr>
          <a:xfrm>
            <a:off x="4668458" y="940930"/>
            <a:ext cx="3419475" cy="3083717"/>
          </a:xfrm>
          <a:prstGeom prst="rect">
            <a:avLst/>
          </a:prstGeom>
        </p:spPr>
      </p:pic>
    </p:spTree>
    <p:extLst>
      <p:ext uri="{BB962C8B-B14F-4D97-AF65-F5344CB8AC3E}">
        <p14:creationId xmlns:p14="http://schemas.microsoft.com/office/powerpoint/2010/main" val="400652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67" name="Google Shape;367;p38"/>
          <p:cNvGrpSpPr/>
          <p:nvPr/>
        </p:nvGrpSpPr>
        <p:grpSpPr>
          <a:xfrm>
            <a:off x="151544" y="679972"/>
            <a:ext cx="4608023" cy="1943632"/>
            <a:chOff x="1164531" y="1652626"/>
            <a:chExt cx="2858644" cy="2740907"/>
          </a:xfrm>
        </p:grpSpPr>
        <p:sp>
          <p:nvSpPr>
            <p:cNvPr id="368" name="Google Shape;368;p38"/>
            <p:cNvSpPr/>
            <p:nvPr/>
          </p:nvSpPr>
          <p:spPr>
            <a:xfrm>
              <a:off x="1304575" y="1652626"/>
              <a:ext cx="2718600" cy="2697900"/>
            </a:xfrm>
            <a:prstGeom prst="roundRect">
              <a:avLst>
                <a:gd name="adj" fmla="val 30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38"/>
            <p:cNvGrpSpPr/>
            <p:nvPr/>
          </p:nvGrpSpPr>
          <p:grpSpPr>
            <a:xfrm>
              <a:off x="1164531" y="1663225"/>
              <a:ext cx="2782922" cy="2730308"/>
              <a:chOff x="5005556" y="970100"/>
              <a:chExt cx="2782922" cy="2730308"/>
            </a:xfrm>
          </p:grpSpPr>
          <p:sp>
            <p:nvSpPr>
              <p:cNvPr id="370" name="Google Shape;370;p38"/>
              <p:cNvSpPr/>
              <p:nvPr/>
            </p:nvSpPr>
            <p:spPr>
              <a:xfrm>
                <a:off x="5005556" y="1002508"/>
                <a:ext cx="2718600" cy="26979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1" name="Google Shape;371;p38"/>
              <p:cNvCxnSpPr/>
              <p:nvPr/>
            </p:nvCxnSpPr>
            <p:spPr>
              <a:xfrm>
                <a:off x="5081278" y="1205875"/>
                <a:ext cx="2707200" cy="0"/>
              </a:xfrm>
              <a:prstGeom prst="straightConnector1">
                <a:avLst/>
              </a:prstGeom>
              <a:noFill/>
              <a:ln w="19050" cap="flat" cmpd="sng">
                <a:solidFill>
                  <a:schemeClr val="lt2"/>
                </a:solidFill>
                <a:prstDash val="solid"/>
                <a:round/>
                <a:headEnd type="none" w="med" len="med"/>
                <a:tailEnd type="none" w="med" len="med"/>
              </a:ln>
            </p:spPr>
          </p:cxnSp>
          <p:grpSp>
            <p:nvGrpSpPr>
              <p:cNvPr id="372" name="Google Shape;372;p38"/>
              <p:cNvGrpSpPr/>
              <p:nvPr/>
            </p:nvGrpSpPr>
            <p:grpSpPr>
              <a:xfrm>
                <a:off x="7032992" y="970100"/>
                <a:ext cx="651560" cy="149763"/>
                <a:chOff x="7032992" y="970100"/>
                <a:chExt cx="651560" cy="149763"/>
              </a:xfrm>
            </p:grpSpPr>
            <p:sp>
              <p:nvSpPr>
                <p:cNvPr id="373" name="Google Shape;373;p38"/>
                <p:cNvSpPr/>
                <p:nvPr/>
              </p:nvSpPr>
              <p:spPr>
                <a:xfrm>
                  <a:off x="7032992"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7280133"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7527274"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38"/>
              <p:cNvGrpSpPr/>
              <p:nvPr/>
            </p:nvGrpSpPr>
            <p:grpSpPr>
              <a:xfrm>
                <a:off x="5187004" y="994390"/>
                <a:ext cx="1702800" cy="101113"/>
                <a:chOff x="5187004" y="994390"/>
                <a:chExt cx="1702800" cy="101113"/>
              </a:xfrm>
            </p:grpSpPr>
            <p:cxnSp>
              <p:nvCxnSpPr>
                <p:cNvPr id="377" name="Google Shape;377;p38"/>
                <p:cNvCxnSpPr/>
                <p:nvPr/>
              </p:nvCxnSpPr>
              <p:spPr>
                <a:xfrm>
                  <a:off x="5187004" y="1095503"/>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38"/>
                <p:cNvCxnSpPr/>
                <p:nvPr/>
              </p:nvCxnSpPr>
              <p:spPr>
                <a:xfrm>
                  <a:off x="5187004" y="1044947"/>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38"/>
                <p:cNvCxnSpPr/>
                <p:nvPr/>
              </p:nvCxnSpPr>
              <p:spPr>
                <a:xfrm>
                  <a:off x="5187004" y="994390"/>
                  <a:ext cx="1702800" cy="0"/>
                </a:xfrm>
                <a:prstGeom prst="straightConnector1">
                  <a:avLst/>
                </a:prstGeom>
                <a:noFill/>
                <a:ln w="19050" cap="flat" cmpd="sng">
                  <a:solidFill>
                    <a:schemeClr val="lt2"/>
                  </a:solidFill>
                  <a:prstDash val="solid"/>
                  <a:round/>
                  <a:headEnd type="none" w="med" len="med"/>
                  <a:tailEnd type="none" w="med" len="med"/>
                </a:ln>
              </p:spPr>
            </p:cxnSp>
          </p:grpSp>
        </p:grpSp>
      </p:grpSp>
      <p:sp>
        <p:nvSpPr>
          <p:cNvPr id="380" name="Google Shape;380;p38"/>
          <p:cNvSpPr txBox="1">
            <a:spLocks noGrp="1"/>
          </p:cNvSpPr>
          <p:nvPr>
            <p:ph type="title"/>
          </p:nvPr>
        </p:nvSpPr>
        <p:spPr>
          <a:xfrm>
            <a:off x="-15672" y="96262"/>
            <a:ext cx="7704000" cy="572700"/>
          </a:xfrm>
          <a:prstGeom prst="rect">
            <a:avLst/>
          </a:prstGeom>
        </p:spPr>
        <p:txBody>
          <a:bodyPr spcFirstLastPara="1" wrap="square" lIns="91425" tIns="91425" rIns="91425" bIns="91425" anchor="ctr" anchorCtr="0">
            <a:noAutofit/>
          </a:bodyPr>
          <a:lstStyle/>
          <a:p>
            <a:pPr algn="ctr"/>
            <a:r>
              <a:rPr lang="en-US" altLang="en-US" b="1" dirty="0">
                <a:solidFill>
                  <a:schemeClr val="tx1"/>
                </a:solidFill>
                <a:latin typeface="Arial" panose="020B0604020202020204" pitchFamily="34" charset="0"/>
              </a:rPr>
              <a:t>📊 Análisis FODA – Gary Becker</a:t>
            </a:r>
            <a:br>
              <a:rPr lang="en-US" altLang="en-US" b="1" dirty="0">
                <a:solidFill>
                  <a:schemeClr val="tx1"/>
                </a:solidFill>
                <a:latin typeface="Arial" panose="020B0604020202020204" pitchFamily="34" charset="0"/>
              </a:rPr>
            </a:br>
            <a:endParaRPr dirty="0"/>
          </a:p>
        </p:txBody>
      </p:sp>
      <p:sp>
        <p:nvSpPr>
          <p:cNvPr id="383" name="Google Shape;383;p38"/>
          <p:cNvSpPr txBox="1">
            <a:spLocks noGrp="1"/>
          </p:cNvSpPr>
          <p:nvPr>
            <p:ph type="title" idx="3"/>
          </p:nvPr>
        </p:nvSpPr>
        <p:spPr>
          <a:xfrm>
            <a:off x="294348" y="434920"/>
            <a:ext cx="1960627" cy="2397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Fortalezas</a:t>
            </a:r>
            <a:endParaRPr dirty="0"/>
          </a:p>
        </p:txBody>
      </p:sp>
      <p:sp>
        <p:nvSpPr>
          <p:cNvPr id="384" name="Google Shape;384;p38"/>
          <p:cNvSpPr txBox="1">
            <a:spLocks noGrp="1"/>
          </p:cNvSpPr>
          <p:nvPr>
            <p:ph type="subTitle" idx="4"/>
          </p:nvPr>
        </p:nvSpPr>
        <p:spPr>
          <a:xfrm>
            <a:off x="5396775" y="2940950"/>
            <a:ext cx="2206800" cy="107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386" name="Google Shape;386;p38"/>
          <p:cNvGrpSpPr/>
          <p:nvPr/>
        </p:nvGrpSpPr>
        <p:grpSpPr>
          <a:xfrm>
            <a:off x="6323395" y="2125936"/>
            <a:ext cx="353557" cy="353557"/>
            <a:chOff x="-30806075" y="2657050"/>
            <a:chExt cx="291425" cy="291425"/>
          </a:xfrm>
        </p:grpSpPr>
        <p:sp>
          <p:nvSpPr>
            <p:cNvPr id="387" name="Google Shape;387;p38"/>
            <p:cNvSpPr/>
            <p:nvPr/>
          </p:nvSpPr>
          <p:spPr>
            <a:xfrm>
              <a:off x="-30806075" y="2657050"/>
              <a:ext cx="291425" cy="291425"/>
            </a:xfrm>
            <a:custGeom>
              <a:avLst/>
              <a:gdLst/>
              <a:ahLst/>
              <a:cxnLst/>
              <a:rect l="l" t="t" r="r" b="b"/>
              <a:pathLst>
                <a:path w="11657" h="11657" extrusionOk="0">
                  <a:moveTo>
                    <a:pt x="5828" y="693"/>
                  </a:moveTo>
                  <a:cubicBezTo>
                    <a:pt x="8664" y="693"/>
                    <a:pt x="10995" y="2993"/>
                    <a:pt x="10995" y="5828"/>
                  </a:cubicBezTo>
                  <a:cubicBezTo>
                    <a:pt x="10995" y="8664"/>
                    <a:pt x="8664" y="10995"/>
                    <a:pt x="5828" y="10995"/>
                  </a:cubicBezTo>
                  <a:cubicBezTo>
                    <a:pt x="2993" y="10995"/>
                    <a:pt x="662" y="8664"/>
                    <a:pt x="662" y="5828"/>
                  </a:cubicBezTo>
                  <a:cubicBezTo>
                    <a:pt x="662" y="2993"/>
                    <a:pt x="2993" y="693"/>
                    <a:pt x="5828" y="693"/>
                  </a:cubicBezTo>
                  <a:close/>
                  <a:moveTo>
                    <a:pt x="5828" y="0"/>
                  </a:moveTo>
                  <a:cubicBezTo>
                    <a:pt x="2583" y="0"/>
                    <a:pt x="0" y="2646"/>
                    <a:pt x="0" y="5828"/>
                  </a:cubicBezTo>
                  <a:cubicBezTo>
                    <a:pt x="0" y="9073"/>
                    <a:pt x="2646" y="11657"/>
                    <a:pt x="5828" y="11657"/>
                  </a:cubicBezTo>
                  <a:cubicBezTo>
                    <a:pt x="9042" y="11657"/>
                    <a:pt x="11657" y="9042"/>
                    <a:pt x="11657" y="5828"/>
                  </a:cubicBezTo>
                  <a:cubicBezTo>
                    <a:pt x="11657" y="2646"/>
                    <a:pt x="9042" y="0"/>
                    <a:pt x="5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30771425" y="2692475"/>
              <a:ext cx="222125" cy="222925"/>
            </a:xfrm>
            <a:custGeom>
              <a:avLst/>
              <a:gdLst/>
              <a:ahLst/>
              <a:cxnLst/>
              <a:rect l="l" t="t" r="r" b="b"/>
              <a:pathLst>
                <a:path w="8885" h="8917" extrusionOk="0">
                  <a:moveTo>
                    <a:pt x="4442" y="725"/>
                  </a:moveTo>
                  <a:cubicBezTo>
                    <a:pt x="6522" y="725"/>
                    <a:pt x="8192" y="2427"/>
                    <a:pt x="8192" y="4474"/>
                  </a:cubicBezTo>
                  <a:cubicBezTo>
                    <a:pt x="8192" y="6522"/>
                    <a:pt x="6522" y="8192"/>
                    <a:pt x="4442" y="8192"/>
                  </a:cubicBezTo>
                  <a:cubicBezTo>
                    <a:pt x="2363" y="8192"/>
                    <a:pt x="693" y="6522"/>
                    <a:pt x="693" y="4474"/>
                  </a:cubicBezTo>
                  <a:cubicBezTo>
                    <a:pt x="693" y="2427"/>
                    <a:pt x="2395" y="725"/>
                    <a:pt x="4442" y="725"/>
                  </a:cubicBezTo>
                  <a:close/>
                  <a:moveTo>
                    <a:pt x="4442" y="1"/>
                  </a:moveTo>
                  <a:cubicBezTo>
                    <a:pt x="1985" y="1"/>
                    <a:pt x="0" y="2017"/>
                    <a:pt x="0" y="4474"/>
                  </a:cubicBezTo>
                  <a:cubicBezTo>
                    <a:pt x="0" y="6900"/>
                    <a:pt x="1985" y="8917"/>
                    <a:pt x="4442" y="8917"/>
                  </a:cubicBezTo>
                  <a:cubicBezTo>
                    <a:pt x="6868" y="8917"/>
                    <a:pt x="8885" y="6900"/>
                    <a:pt x="8885" y="4474"/>
                  </a:cubicBezTo>
                  <a:cubicBezTo>
                    <a:pt x="8885" y="2017"/>
                    <a:pt x="6868" y="1"/>
                    <a:pt x="4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30669050" y="2726350"/>
              <a:ext cx="52025" cy="119150"/>
            </a:xfrm>
            <a:custGeom>
              <a:avLst/>
              <a:gdLst/>
              <a:ahLst/>
              <a:cxnLst/>
              <a:rect l="l" t="t" r="r" b="b"/>
              <a:pathLst>
                <a:path w="2081" h="4766" extrusionOk="0">
                  <a:moveTo>
                    <a:pt x="347" y="0"/>
                  </a:moveTo>
                  <a:cubicBezTo>
                    <a:pt x="158" y="0"/>
                    <a:pt x="1" y="158"/>
                    <a:pt x="1" y="347"/>
                  </a:cubicBezTo>
                  <a:lnTo>
                    <a:pt x="1" y="3056"/>
                  </a:lnTo>
                  <a:cubicBezTo>
                    <a:pt x="1" y="3151"/>
                    <a:pt x="32" y="3277"/>
                    <a:pt x="95" y="3308"/>
                  </a:cubicBezTo>
                  <a:lnTo>
                    <a:pt x="1482" y="4695"/>
                  </a:lnTo>
                  <a:cubicBezTo>
                    <a:pt x="1545" y="4742"/>
                    <a:pt x="1631" y="4766"/>
                    <a:pt x="1718" y="4766"/>
                  </a:cubicBezTo>
                  <a:cubicBezTo>
                    <a:pt x="1805" y="4766"/>
                    <a:pt x="1891" y="4742"/>
                    <a:pt x="1954" y="4695"/>
                  </a:cubicBezTo>
                  <a:cubicBezTo>
                    <a:pt x="2080" y="4569"/>
                    <a:pt x="2080" y="4317"/>
                    <a:pt x="1954" y="4222"/>
                  </a:cubicBezTo>
                  <a:lnTo>
                    <a:pt x="694" y="2962"/>
                  </a:lnTo>
                  <a:lnTo>
                    <a:pt x="694" y="347"/>
                  </a:lnTo>
                  <a:cubicBezTo>
                    <a:pt x="694" y="158"/>
                    <a:pt x="536"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67;p38">
            <a:extLst>
              <a:ext uri="{FF2B5EF4-FFF2-40B4-BE49-F238E27FC236}">
                <a16:creationId xmlns:a16="http://schemas.microsoft.com/office/drawing/2014/main" id="{391E6927-60CB-F212-2073-48C7D873BBE5}"/>
              </a:ext>
            </a:extLst>
          </p:cNvPr>
          <p:cNvGrpSpPr/>
          <p:nvPr/>
        </p:nvGrpSpPr>
        <p:grpSpPr>
          <a:xfrm>
            <a:off x="4884162" y="681290"/>
            <a:ext cx="4090190" cy="1798204"/>
            <a:chOff x="1164531" y="1652626"/>
            <a:chExt cx="2858644" cy="2740907"/>
          </a:xfrm>
        </p:grpSpPr>
        <p:sp>
          <p:nvSpPr>
            <p:cNvPr id="11" name="Google Shape;368;p38">
              <a:extLst>
                <a:ext uri="{FF2B5EF4-FFF2-40B4-BE49-F238E27FC236}">
                  <a16:creationId xmlns:a16="http://schemas.microsoft.com/office/drawing/2014/main" id="{88315EB7-2C0D-71EA-8599-18FCBF360823}"/>
                </a:ext>
              </a:extLst>
            </p:cNvPr>
            <p:cNvSpPr/>
            <p:nvPr/>
          </p:nvSpPr>
          <p:spPr>
            <a:xfrm>
              <a:off x="1304575" y="1652626"/>
              <a:ext cx="2718600" cy="2697900"/>
            </a:xfrm>
            <a:prstGeom prst="roundRect">
              <a:avLst>
                <a:gd name="adj" fmla="val 30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69;p38">
              <a:extLst>
                <a:ext uri="{FF2B5EF4-FFF2-40B4-BE49-F238E27FC236}">
                  <a16:creationId xmlns:a16="http://schemas.microsoft.com/office/drawing/2014/main" id="{3ECC718B-E192-1A46-33C1-DD54C2801B9C}"/>
                </a:ext>
              </a:extLst>
            </p:cNvPr>
            <p:cNvGrpSpPr/>
            <p:nvPr/>
          </p:nvGrpSpPr>
          <p:grpSpPr>
            <a:xfrm>
              <a:off x="1164531" y="1663225"/>
              <a:ext cx="2782922" cy="2730308"/>
              <a:chOff x="5005556" y="970100"/>
              <a:chExt cx="2782922" cy="2730308"/>
            </a:xfrm>
          </p:grpSpPr>
          <p:sp>
            <p:nvSpPr>
              <p:cNvPr id="13" name="Google Shape;370;p38">
                <a:extLst>
                  <a:ext uri="{FF2B5EF4-FFF2-40B4-BE49-F238E27FC236}">
                    <a16:creationId xmlns:a16="http://schemas.microsoft.com/office/drawing/2014/main" id="{61239B70-33FB-A0FD-2106-06E94DDEBE73}"/>
                  </a:ext>
                </a:extLst>
              </p:cNvPr>
              <p:cNvSpPr/>
              <p:nvPr/>
            </p:nvSpPr>
            <p:spPr>
              <a:xfrm>
                <a:off x="5005556" y="1002508"/>
                <a:ext cx="2718600" cy="26979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371;p38">
                <a:extLst>
                  <a:ext uri="{FF2B5EF4-FFF2-40B4-BE49-F238E27FC236}">
                    <a16:creationId xmlns:a16="http://schemas.microsoft.com/office/drawing/2014/main" id="{9804E71F-CF1E-9E82-C957-8B98653C1143}"/>
                  </a:ext>
                </a:extLst>
              </p:cNvPr>
              <p:cNvCxnSpPr/>
              <p:nvPr/>
            </p:nvCxnSpPr>
            <p:spPr>
              <a:xfrm>
                <a:off x="5081278" y="1205875"/>
                <a:ext cx="2707200" cy="0"/>
              </a:xfrm>
              <a:prstGeom prst="straightConnector1">
                <a:avLst/>
              </a:prstGeom>
              <a:noFill/>
              <a:ln w="19050" cap="flat" cmpd="sng">
                <a:solidFill>
                  <a:schemeClr val="lt2"/>
                </a:solidFill>
                <a:prstDash val="solid"/>
                <a:round/>
                <a:headEnd type="none" w="med" len="med"/>
                <a:tailEnd type="none" w="med" len="med"/>
              </a:ln>
            </p:spPr>
          </p:cxnSp>
          <p:grpSp>
            <p:nvGrpSpPr>
              <p:cNvPr id="15" name="Google Shape;372;p38">
                <a:extLst>
                  <a:ext uri="{FF2B5EF4-FFF2-40B4-BE49-F238E27FC236}">
                    <a16:creationId xmlns:a16="http://schemas.microsoft.com/office/drawing/2014/main" id="{79E123DE-B6A9-0ED9-B30E-A1578E2A5E02}"/>
                  </a:ext>
                </a:extLst>
              </p:cNvPr>
              <p:cNvGrpSpPr/>
              <p:nvPr/>
            </p:nvGrpSpPr>
            <p:grpSpPr>
              <a:xfrm>
                <a:off x="7032992" y="970100"/>
                <a:ext cx="651560" cy="149763"/>
                <a:chOff x="7032992" y="970100"/>
                <a:chExt cx="651560" cy="149763"/>
              </a:xfrm>
            </p:grpSpPr>
            <p:sp>
              <p:nvSpPr>
                <p:cNvPr id="20" name="Google Shape;373;p38">
                  <a:extLst>
                    <a:ext uri="{FF2B5EF4-FFF2-40B4-BE49-F238E27FC236}">
                      <a16:creationId xmlns:a16="http://schemas.microsoft.com/office/drawing/2014/main" id="{15F3ECC8-8DB7-3C76-C012-C823787E8F18}"/>
                    </a:ext>
                  </a:extLst>
                </p:cNvPr>
                <p:cNvSpPr/>
                <p:nvPr/>
              </p:nvSpPr>
              <p:spPr>
                <a:xfrm>
                  <a:off x="7032992"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p38">
                  <a:extLst>
                    <a:ext uri="{FF2B5EF4-FFF2-40B4-BE49-F238E27FC236}">
                      <a16:creationId xmlns:a16="http://schemas.microsoft.com/office/drawing/2014/main" id="{236C6594-57A8-F746-64A6-78FD23D7C173}"/>
                    </a:ext>
                  </a:extLst>
                </p:cNvPr>
                <p:cNvSpPr/>
                <p:nvPr/>
              </p:nvSpPr>
              <p:spPr>
                <a:xfrm>
                  <a:off x="7280133"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5;p38">
                  <a:extLst>
                    <a:ext uri="{FF2B5EF4-FFF2-40B4-BE49-F238E27FC236}">
                      <a16:creationId xmlns:a16="http://schemas.microsoft.com/office/drawing/2014/main" id="{3988F5FC-53D0-0447-09CF-E74B6F91FD31}"/>
                    </a:ext>
                  </a:extLst>
                </p:cNvPr>
                <p:cNvSpPr/>
                <p:nvPr/>
              </p:nvSpPr>
              <p:spPr>
                <a:xfrm>
                  <a:off x="7527274"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76;p38">
                <a:extLst>
                  <a:ext uri="{FF2B5EF4-FFF2-40B4-BE49-F238E27FC236}">
                    <a16:creationId xmlns:a16="http://schemas.microsoft.com/office/drawing/2014/main" id="{1B877BF5-E82B-5BA4-A517-7B05837BDDE9}"/>
                  </a:ext>
                </a:extLst>
              </p:cNvPr>
              <p:cNvGrpSpPr/>
              <p:nvPr/>
            </p:nvGrpSpPr>
            <p:grpSpPr>
              <a:xfrm>
                <a:off x="5187004" y="994390"/>
                <a:ext cx="1702800" cy="101113"/>
                <a:chOff x="5187004" y="994390"/>
                <a:chExt cx="1702800" cy="101113"/>
              </a:xfrm>
            </p:grpSpPr>
            <p:cxnSp>
              <p:nvCxnSpPr>
                <p:cNvPr id="17" name="Google Shape;377;p38">
                  <a:extLst>
                    <a:ext uri="{FF2B5EF4-FFF2-40B4-BE49-F238E27FC236}">
                      <a16:creationId xmlns:a16="http://schemas.microsoft.com/office/drawing/2014/main" id="{4C1E45D7-FD64-29C3-B51A-271976974F17}"/>
                    </a:ext>
                  </a:extLst>
                </p:cNvPr>
                <p:cNvCxnSpPr/>
                <p:nvPr/>
              </p:nvCxnSpPr>
              <p:spPr>
                <a:xfrm>
                  <a:off x="5187004" y="1095503"/>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378;p38">
                  <a:extLst>
                    <a:ext uri="{FF2B5EF4-FFF2-40B4-BE49-F238E27FC236}">
                      <a16:creationId xmlns:a16="http://schemas.microsoft.com/office/drawing/2014/main" id="{2273FBAF-53FC-B206-D893-FBBC220BAFE2}"/>
                    </a:ext>
                  </a:extLst>
                </p:cNvPr>
                <p:cNvCxnSpPr/>
                <p:nvPr/>
              </p:nvCxnSpPr>
              <p:spPr>
                <a:xfrm>
                  <a:off x="5187004" y="1044947"/>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379;p38">
                  <a:extLst>
                    <a:ext uri="{FF2B5EF4-FFF2-40B4-BE49-F238E27FC236}">
                      <a16:creationId xmlns:a16="http://schemas.microsoft.com/office/drawing/2014/main" id="{AEA818EC-03D2-4265-C041-7FE4D203E153}"/>
                    </a:ext>
                  </a:extLst>
                </p:cNvPr>
                <p:cNvCxnSpPr/>
                <p:nvPr/>
              </p:nvCxnSpPr>
              <p:spPr>
                <a:xfrm>
                  <a:off x="5187004" y="994390"/>
                  <a:ext cx="1702800" cy="0"/>
                </a:xfrm>
                <a:prstGeom prst="straightConnector1">
                  <a:avLst/>
                </a:prstGeom>
                <a:noFill/>
                <a:ln w="19050" cap="flat" cmpd="sng">
                  <a:solidFill>
                    <a:schemeClr val="lt2"/>
                  </a:solidFill>
                  <a:prstDash val="solid"/>
                  <a:round/>
                  <a:headEnd type="none" w="med" len="med"/>
                  <a:tailEnd type="none" w="med" len="med"/>
                </a:ln>
              </p:spPr>
            </p:cxnSp>
          </p:grpSp>
        </p:grpSp>
      </p:grpSp>
      <p:grpSp>
        <p:nvGrpSpPr>
          <p:cNvPr id="23" name="Google Shape;367;p38">
            <a:extLst>
              <a:ext uri="{FF2B5EF4-FFF2-40B4-BE49-F238E27FC236}">
                <a16:creationId xmlns:a16="http://schemas.microsoft.com/office/drawing/2014/main" id="{8B579FF0-0897-A28A-10E5-0BD1E780B525}"/>
              </a:ext>
            </a:extLst>
          </p:cNvPr>
          <p:cNvGrpSpPr/>
          <p:nvPr/>
        </p:nvGrpSpPr>
        <p:grpSpPr>
          <a:xfrm>
            <a:off x="180515" y="2923759"/>
            <a:ext cx="4703646" cy="2113762"/>
            <a:chOff x="1164531" y="1652626"/>
            <a:chExt cx="2858644" cy="2740907"/>
          </a:xfrm>
        </p:grpSpPr>
        <p:sp>
          <p:nvSpPr>
            <p:cNvPr id="24" name="Google Shape;368;p38">
              <a:extLst>
                <a:ext uri="{FF2B5EF4-FFF2-40B4-BE49-F238E27FC236}">
                  <a16:creationId xmlns:a16="http://schemas.microsoft.com/office/drawing/2014/main" id="{5D9C53C0-62AA-04F7-5E9B-87CBD7219FC1}"/>
                </a:ext>
              </a:extLst>
            </p:cNvPr>
            <p:cNvSpPr/>
            <p:nvPr/>
          </p:nvSpPr>
          <p:spPr>
            <a:xfrm>
              <a:off x="1304575" y="1652626"/>
              <a:ext cx="2718600" cy="2697900"/>
            </a:xfrm>
            <a:prstGeom prst="roundRect">
              <a:avLst>
                <a:gd name="adj" fmla="val 30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369;p38">
              <a:extLst>
                <a:ext uri="{FF2B5EF4-FFF2-40B4-BE49-F238E27FC236}">
                  <a16:creationId xmlns:a16="http://schemas.microsoft.com/office/drawing/2014/main" id="{9D6409DF-0A8C-C11E-58BA-15DBEBF8F364}"/>
                </a:ext>
              </a:extLst>
            </p:cNvPr>
            <p:cNvGrpSpPr/>
            <p:nvPr/>
          </p:nvGrpSpPr>
          <p:grpSpPr>
            <a:xfrm>
              <a:off x="1164531" y="1663225"/>
              <a:ext cx="2782922" cy="2730308"/>
              <a:chOff x="5005556" y="970100"/>
              <a:chExt cx="2782922" cy="2730308"/>
            </a:xfrm>
          </p:grpSpPr>
          <p:sp>
            <p:nvSpPr>
              <p:cNvPr id="26" name="Google Shape;370;p38">
                <a:extLst>
                  <a:ext uri="{FF2B5EF4-FFF2-40B4-BE49-F238E27FC236}">
                    <a16:creationId xmlns:a16="http://schemas.microsoft.com/office/drawing/2014/main" id="{553264EB-5A2F-CDA1-133F-4090C611164F}"/>
                  </a:ext>
                </a:extLst>
              </p:cNvPr>
              <p:cNvSpPr/>
              <p:nvPr/>
            </p:nvSpPr>
            <p:spPr>
              <a:xfrm>
                <a:off x="5005556" y="1002508"/>
                <a:ext cx="2718600" cy="26979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371;p38">
                <a:extLst>
                  <a:ext uri="{FF2B5EF4-FFF2-40B4-BE49-F238E27FC236}">
                    <a16:creationId xmlns:a16="http://schemas.microsoft.com/office/drawing/2014/main" id="{80556D68-E9AA-E8A9-B60B-65D2512E6FC7}"/>
                  </a:ext>
                </a:extLst>
              </p:cNvPr>
              <p:cNvCxnSpPr/>
              <p:nvPr/>
            </p:nvCxnSpPr>
            <p:spPr>
              <a:xfrm>
                <a:off x="5081278" y="1205875"/>
                <a:ext cx="2707200" cy="0"/>
              </a:xfrm>
              <a:prstGeom prst="straightConnector1">
                <a:avLst/>
              </a:prstGeom>
              <a:noFill/>
              <a:ln w="19050" cap="flat" cmpd="sng">
                <a:solidFill>
                  <a:schemeClr val="lt2"/>
                </a:solidFill>
                <a:prstDash val="solid"/>
                <a:round/>
                <a:headEnd type="none" w="med" len="med"/>
                <a:tailEnd type="none" w="med" len="med"/>
              </a:ln>
            </p:spPr>
          </p:cxnSp>
          <p:grpSp>
            <p:nvGrpSpPr>
              <p:cNvPr id="28" name="Google Shape;372;p38">
                <a:extLst>
                  <a:ext uri="{FF2B5EF4-FFF2-40B4-BE49-F238E27FC236}">
                    <a16:creationId xmlns:a16="http://schemas.microsoft.com/office/drawing/2014/main" id="{E3763252-4DBB-F758-A4F3-E5EE78454884}"/>
                  </a:ext>
                </a:extLst>
              </p:cNvPr>
              <p:cNvGrpSpPr/>
              <p:nvPr/>
            </p:nvGrpSpPr>
            <p:grpSpPr>
              <a:xfrm>
                <a:off x="7032992" y="970100"/>
                <a:ext cx="651560" cy="149763"/>
                <a:chOff x="7032992" y="970100"/>
                <a:chExt cx="651560" cy="149763"/>
              </a:xfrm>
            </p:grpSpPr>
            <p:sp>
              <p:nvSpPr>
                <p:cNvPr id="33" name="Google Shape;373;p38">
                  <a:extLst>
                    <a:ext uri="{FF2B5EF4-FFF2-40B4-BE49-F238E27FC236}">
                      <a16:creationId xmlns:a16="http://schemas.microsoft.com/office/drawing/2014/main" id="{EEDA8A1A-001A-F3E3-E060-0E06BB8A9F7F}"/>
                    </a:ext>
                  </a:extLst>
                </p:cNvPr>
                <p:cNvSpPr/>
                <p:nvPr/>
              </p:nvSpPr>
              <p:spPr>
                <a:xfrm>
                  <a:off x="7032992"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4;p38">
                  <a:extLst>
                    <a:ext uri="{FF2B5EF4-FFF2-40B4-BE49-F238E27FC236}">
                      <a16:creationId xmlns:a16="http://schemas.microsoft.com/office/drawing/2014/main" id="{DA7C0138-61DD-D9E1-2BB5-63A842ED7A0D}"/>
                    </a:ext>
                  </a:extLst>
                </p:cNvPr>
                <p:cNvSpPr/>
                <p:nvPr/>
              </p:nvSpPr>
              <p:spPr>
                <a:xfrm>
                  <a:off x="7280133"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5;p38">
                  <a:extLst>
                    <a:ext uri="{FF2B5EF4-FFF2-40B4-BE49-F238E27FC236}">
                      <a16:creationId xmlns:a16="http://schemas.microsoft.com/office/drawing/2014/main" id="{62F05682-24EA-0C0E-B4E5-FE80E73BAFAC}"/>
                    </a:ext>
                  </a:extLst>
                </p:cNvPr>
                <p:cNvSpPr/>
                <p:nvPr/>
              </p:nvSpPr>
              <p:spPr>
                <a:xfrm>
                  <a:off x="7527274"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376;p38">
                <a:extLst>
                  <a:ext uri="{FF2B5EF4-FFF2-40B4-BE49-F238E27FC236}">
                    <a16:creationId xmlns:a16="http://schemas.microsoft.com/office/drawing/2014/main" id="{767DE406-2092-16FF-1BBF-BAB8542082CA}"/>
                  </a:ext>
                </a:extLst>
              </p:cNvPr>
              <p:cNvGrpSpPr/>
              <p:nvPr/>
            </p:nvGrpSpPr>
            <p:grpSpPr>
              <a:xfrm>
                <a:off x="5187004" y="994390"/>
                <a:ext cx="1702800" cy="101113"/>
                <a:chOff x="5187004" y="994390"/>
                <a:chExt cx="1702800" cy="101113"/>
              </a:xfrm>
            </p:grpSpPr>
            <p:cxnSp>
              <p:nvCxnSpPr>
                <p:cNvPr id="30" name="Google Shape;377;p38">
                  <a:extLst>
                    <a:ext uri="{FF2B5EF4-FFF2-40B4-BE49-F238E27FC236}">
                      <a16:creationId xmlns:a16="http://schemas.microsoft.com/office/drawing/2014/main" id="{9227557B-802F-EB3D-1480-62C9FE6CBEBE}"/>
                    </a:ext>
                  </a:extLst>
                </p:cNvPr>
                <p:cNvCxnSpPr/>
                <p:nvPr/>
              </p:nvCxnSpPr>
              <p:spPr>
                <a:xfrm>
                  <a:off x="5187004" y="1095503"/>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78;p38">
                  <a:extLst>
                    <a:ext uri="{FF2B5EF4-FFF2-40B4-BE49-F238E27FC236}">
                      <a16:creationId xmlns:a16="http://schemas.microsoft.com/office/drawing/2014/main" id="{FEE37256-A1D5-B2B3-4E4F-6E585E09A244}"/>
                    </a:ext>
                  </a:extLst>
                </p:cNvPr>
                <p:cNvCxnSpPr/>
                <p:nvPr/>
              </p:nvCxnSpPr>
              <p:spPr>
                <a:xfrm>
                  <a:off x="5187004" y="1044947"/>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79;p38">
                  <a:extLst>
                    <a:ext uri="{FF2B5EF4-FFF2-40B4-BE49-F238E27FC236}">
                      <a16:creationId xmlns:a16="http://schemas.microsoft.com/office/drawing/2014/main" id="{A1D78128-639D-2979-A0ED-B743D1B47026}"/>
                    </a:ext>
                  </a:extLst>
                </p:cNvPr>
                <p:cNvCxnSpPr/>
                <p:nvPr/>
              </p:nvCxnSpPr>
              <p:spPr>
                <a:xfrm>
                  <a:off x="5187004" y="994390"/>
                  <a:ext cx="1702800" cy="0"/>
                </a:xfrm>
                <a:prstGeom prst="straightConnector1">
                  <a:avLst/>
                </a:prstGeom>
                <a:noFill/>
                <a:ln w="19050" cap="flat" cmpd="sng">
                  <a:solidFill>
                    <a:schemeClr val="lt2"/>
                  </a:solidFill>
                  <a:prstDash val="solid"/>
                  <a:round/>
                  <a:headEnd type="none" w="med" len="med"/>
                  <a:tailEnd type="none" w="med" len="med"/>
                </a:ln>
              </p:spPr>
            </p:cxnSp>
          </p:grpSp>
        </p:grpSp>
      </p:grpSp>
      <p:grpSp>
        <p:nvGrpSpPr>
          <p:cNvPr id="36" name="Google Shape;367;p38">
            <a:extLst>
              <a:ext uri="{FF2B5EF4-FFF2-40B4-BE49-F238E27FC236}">
                <a16:creationId xmlns:a16="http://schemas.microsoft.com/office/drawing/2014/main" id="{A885DA1C-5FFE-0FF1-97D4-85B8BC7417C1}"/>
              </a:ext>
            </a:extLst>
          </p:cNvPr>
          <p:cNvGrpSpPr/>
          <p:nvPr/>
        </p:nvGrpSpPr>
        <p:grpSpPr>
          <a:xfrm>
            <a:off x="5008376" y="2889783"/>
            <a:ext cx="3965975" cy="2165348"/>
            <a:chOff x="1164531" y="1652626"/>
            <a:chExt cx="2858644" cy="2740907"/>
          </a:xfrm>
        </p:grpSpPr>
        <p:sp>
          <p:nvSpPr>
            <p:cNvPr id="37" name="Google Shape;368;p38">
              <a:extLst>
                <a:ext uri="{FF2B5EF4-FFF2-40B4-BE49-F238E27FC236}">
                  <a16:creationId xmlns:a16="http://schemas.microsoft.com/office/drawing/2014/main" id="{66C7A94D-B28D-5CDF-0D41-4C44BB295229}"/>
                </a:ext>
              </a:extLst>
            </p:cNvPr>
            <p:cNvSpPr/>
            <p:nvPr/>
          </p:nvSpPr>
          <p:spPr>
            <a:xfrm>
              <a:off x="1304575" y="1652626"/>
              <a:ext cx="2718600" cy="2697900"/>
            </a:xfrm>
            <a:prstGeom prst="roundRect">
              <a:avLst>
                <a:gd name="adj" fmla="val 30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69;p38">
              <a:extLst>
                <a:ext uri="{FF2B5EF4-FFF2-40B4-BE49-F238E27FC236}">
                  <a16:creationId xmlns:a16="http://schemas.microsoft.com/office/drawing/2014/main" id="{9597E4D6-945B-2EDA-1B4B-ED9B498C5388}"/>
                </a:ext>
              </a:extLst>
            </p:cNvPr>
            <p:cNvGrpSpPr/>
            <p:nvPr/>
          </p:nvGrpSpPr>
          <p:grpSpPr>
            <a:xfrm>
              <a:off x="1164531" y="1663225"/>
              <a:ext cx="2782922" cy="2730308"/>
              <a:chOff x="5005556" y="970100"/>
              <a:chExt cx="2782922" cy="2730308"/>
            </a:xfrm>
          </p:grpSpPr>
          <p:sp>
            <p:nvSpPr>
              <p:cNvPr id="39" name="Google Shape;370;p38">
                <a:extLst>
                  <a:ext uri="{FF2B5EF4-FFF2-40B4-BE49-F238E27FC236}">
                    <a16:creationId xmlns:a16="http://schemas.microsoft.com/office/drawing/2014/main" id="{78D32898-22A9-68FA-18AB-10476CBBB6E9}"/>
                  </a:ext>
                </a:extLst>
              </p:cNvPr>
              <p:cNvSpPr/>
              <p:nvPr/>
            </p:nvSpPr>
            <p:spPr>
              <a:xfrm>
                <a:off x="5005556" y="1002508"/>
                <a:ext cx="2718600" cy="26979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371;p38">
                <a:extLst>
                  <a:ext uri="{FF2B5EF4-FFF2-40B4-BE49-F238E27FC236}">
                    <a16:creationId xmlns:a16="http://schemas.microsoft.com/office/drawing/2014/main" id="{721BC13C-51A6-7AF6-9105-D1467E67B137}"/>
                  </a:ext>
                </a:extLst>
              </p:cNvPr>
              <p:cNvCxnSpPr/>
              <p:nvPr/>
            </p:nvCxnSpPr>
            <p:spPr>
              <a:xfrm>
                <a:off x="5081278" y="1205875"/>
                <a:ext cx="2707200" cy="0"/>
              </a:xfrm>
              <a:prstGeom prst="straightConnector1">
                <a:avLst/>
              </a:prstGeom>
              <a:noFill/>
              <a:ln w="19050" cap="flat" cmpd="sng">
                <a:solidFill>
                  <a:schemeClr val="lt2"/>
                </a:solidFill>
                <a:prstDash val="solid"/>
                <a:round/>
                <a:headEnd type="none" w="med" len="med"/>
                <a:tailEnd type="none" w="med" len="med"/>
              </a:ln>
            </p:spPr>
          </p:cxnSp>
          <p:grpSp>
            <p:nvGrpSpPr>
              <p:cNvPr id="41" name="Google Shape;372;p38">
                <a:extLst>
                  <a:ext uri="{FF2B5EF4-FFF2-40B4-BE49-F238E27FC236}">
                    <a16:creationId xmlns:a16="http://schemas.microsoft.com/office/drawing/2014/main" id="{3BE09F17-8A28-D4C9-1DA5-3C4DD26ECFF9}"/>
                  </a:ext>
                </a:extLst>
              </p:cNvPr>
              <p:cNvGrpSpPr/>
              <p:nvPr/>
            </p:nvGrpSpPr>
            <p:grpSpPr>
              <a:xfrm>
                <a:off x="7032992" y="970100"/>
                <a:ext cx="651560" cy="149763"/>
                <a:chOff x="7032992" y="970100"/>
                <a:chExt cx="651560" cy="149763"/>
              </a:xfrm>
            </p:grpSpPr>
            <p:sp>
              <p:nvSpPr>
                <p:cNvPr id="46" name="Google Shape;373;p38">
                  <a:extLst>
                    <a:ext uri="{FF2B5EF4-FFF2-40B4-BE49-F238E27FC236}">
                      <a16:creationId xmlns:a16="http://schemas.microsoft.com/office/drawing/2014/main" id="{59FDFA0E-1A2A-22D3-348E-4BE03C8DD016}"/>
                    </a:ext>
                  </a:extLst>
                </p:cNvPr>
                <p:cNvSpPr/>
                <p:nvPr/>
              </p:nvSpPr>
              <p:spPr>
                <a:xfrm>
                  <a:off x="7032992"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4;p38">
                  <a:extLst>
                    <a:ext uri="{FF2B5EF4-FFF2-40B4-BE49-F238E27FC236}">
                      <a16:creationId xmlns:a16="http://schemas.microsoft.com/office/drawing/2014/main" id="{14C98E72-B07F-4FBD-C25B-72F29AF72DD0}"/>
                    </a:ext>
                  </a:extLst>
                </p:cNvPr>
                <p:cNvSpPr/>
                <p:nvPr/>
              </p:nvSpPr>
              <p:spPr>
                <a:xfrm>
                  <a:off x="7280133"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5;p38">
                  <a:extLst>
                    <a:ext uri="{FF2B5EF4-FFF2-40B4-BE49-F238E27FC236}">
                      <a16:creationId xmlns:a16="http://schemas.microsoft.com/office/drawing/2014/main" id="{1E620E81-00BB-913A-722A-0C1907AE7D68}"/>
                    </a:ext>
                  </a:extLst>
                </p:cNvPr>
                <p:cNvSpPr/>
                <p:nvPr/>
              </p:nvSpPr>
              <p:spPr>
                <a:xfrm>
                  <a:off x="7527274"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376;p38">
                <a:extLst>
                  <a:ext uri="{FF2B5EF4-FFF2-40B4-BE49-F238E27FC236}">
                    <a16:creationId xmlns:a16="http://schemas.microsoft.com/office/drawing/2014/main" id="{52A61C86-1580-3091-80FE-0B3C6F2E3595}"/>
                  </a:ext>
                </a:extLst>
              </p:cNvPr>
              <p:cNvGrpSpPr/>
              <p:nvPr/>
            </p:nvGrpSpPr>
            <p:grpSpPr>
              <a:xfrm>
                <a:off x="5187004" y="994390"/>
                <a:ext cx="1702800" cy="101113"/>
                <a:chOff x="5187004" y="994390"/>
                <a:chExt cx="1702800" cy="101113"/>
              </a:xfrm>
            </p:grpSpPr>
            <p:cxnSp>
              <p:nvCxnSpPr>
                <p:cNvPr id="43" name="Google Shape;377;p38">
                  <a:extLst>
                    <a:ext uri="{FF2B5EF4-FFF2-40B4-BE49-F238E27FC236}">
                      <a16:creationId xmlns:a16="http://schemas.microsoft.com/office/drawing/2014/main" id="{62B16432-54C3-2D41-A591-0B3E6B78526C}"/>
                    </a:ext>
                  </a:extLst>
                </p:cNvPr>
                <p:cNvCxnSpPr/>
                <p:nvPr/>
              </p:nvCxnSpPr>
              <p:spPr>
                <a:xfrm>
                  <a:off x="5187004" y="1095503"/>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378;p38">
                  <a:extLst>
                    <a:ext uri="{FF2B5EF4-FFF2-40B4-BE49-F238E27FC236}">
                      <a16:creationId xmlns:a16="http://schemas.microsoft.com/office/drawing/2014/main" id="{D0F9B970-4163-1C4D-F85F-6858B2BEB5FA}"/>
                    </a:ext>
                  </a:extLst>
                </p:cNvPr>
                <p:cNvCxnSpPr/>
                <p:nvPr/>
              </p:nvCxnSpPr>
              <p:spPr>
                <a:xfrm>
                  <a:off x="5187004" y="1044947"/>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379;p38">
                  <a:extLst>
                    <a:ext uri="{FF2B5EF4-FFF2-40B4-BE49-F238E27FC236}">
                      <a16:creationId xmlns:a16="http://schemas.microsoft.com/office/drawing/2014/main" id="{4FC5C511-B784-0CEC-FA14-09F1D6F9FE9D}"/>
                    </a:ext>
                  </a:extLst>
                </p:cNvPr>
                <p:cNvCxnSpPr/>
                <p:nvPr/>
              </p:nvCxnSpPr>
              <p:spPr>
                <a:xfrm>
                  <a:off x="5187004" y="994390"/>
                  <a:ext cx="1702800" cy="0"/>
                </a:xfrm>
                <a:prstGeom prst="straightConnector1">
                  <a:avLst/>
                </a:prstGeom>
                <a:noFill/>
                <a:ln w="19050" cap="flat" cmpd="sng">
                  <a:solidFill>
                    <a:schemeClr val="lt2"/>
                  </a:solidFill>
                  <a:prstDash val="solid"/>
                  <a:round/>
                  <a:headEnd type="none" w="med" len="med"/>
                  <a:tailEnd type="none" w="med" len="med"/>
                </a:ln>
              </p:spPr>
            </p:cxnSp>
          </p:grpSp>
        </p:grpSp>
      </p:grpSp>
      <p:sp>
        <p:nvSpPr>
          <p:cNvPr id="49" name="Google Shape;383;p38">
            <a:extLst>
              <a:ext uri="{FF2B5EF4-FFF2-40B4-BE49-F238E27FC236}">
                <a16:creationId xmlns:a16="http://schemas.microsoft.com/office/drawing/2014/main" id="{65DDBA45-12F3-9BE1-67B4-76AC489F8C1B}"/>
              </a:ext>
            </a:extLst>
          </p:cNvPr>
          <p:cNvSpPr txBox="1">
            <a:spLocks/>
          </p:cNvSpPr>
          <p:nvPr/>
        </p:nvSpPr>
        <p:spPr>
          <a:xfrm>
            <a:off x="5140033" y="410596"/>
            <a:ext cx="2217370" cy="2397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1pPr>
            <a:lvl2pPr marR="0" lvl="1"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2pPr>
            <a:lvl3pPr marR="0" lvl="2"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3pPr>
            <a:lvl4pPr marR="0" lvl="3"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4pPr>
            <a:lvl5pPr marR="0" lvl="4"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5pPr>
            <a:lvl6pPr marR="0" lvl="5"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6pPr>
            <a:lvl7pPr marR="0" lvl="6"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7pPr>
            <a:lvl8pPr marR="0" lvl="7"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8pPr>
            <a:lvl9pPr marR="0" lvl="8"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9pPr>
          </a:lstStyle>
          <a:p>
            <a:r>
              <a:rPr lang="es-MX" dirty="0"/>
              <a:t>Oportunidades</a:t>
            </a:r>
          </a:p>
        </p:txBody>
      </p:sp>
      <p:sp>
        <p:nvSpPr>
          <p:cNvPr id="50" name="Google Shape;383;p38">
            <a:extLst>
              <a:ext uri="{FF2B5EF4-FFF2-40B4-BE49-F238E27FC236}">
                <a16:creationId xmlns:a16="http://schemas.microsoft.com/office/drawing/2014/main" id="{65AA3B68-B5B7-4B77-F174-CFFD80EAECE9}"/>
              </a:ext>
            </a:extLst>
          </p:cNvPr>
          <p:cNvSpPr txBox="1">
            <a:spLocks/>
          </p:cNvSpPr>
          <p:nvPr/>
        </p:nvSpPr>
        <p:spPr>
          <a:xfrm>
            <a:off x="1069554" y="2627879"/>
            <a:ext cx="1960627" cy="3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1pPr>
            <a:lvl2pPr marR="0" lvl="1"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2pPr>
            <a:lvl3pPr marR="0" lvl="2"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3pPr>
            <a:lvl4pPr marR="0" lvl="3"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4pPr>
            <a:lvl5pPr marR="0" lvl="4"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5pPr>
            <a:lvl6pPr marR="0" lvl="5"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6pPr>
            <a:lvl7pPr marR="0" lvl="6"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7pPr>
            <a:lvl8pPr marR="0" lvl="7"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8pPr>
            <a:lvl9pPr marR="0" lvl="8"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9pPr>
          </a:lstStyle>
          <a:p>
            <a:r>
              <a:rPr lang="es-MX" dirty="0"/>
              <a:t>Debilidades</a:t>
            </a:r>
          </a:p>
        </p:txBody>
      </p:sp>
      <p:sp>
        <p:nvSpPr>
          <p:cNvPr id="51" name="Google Shape;383;p38">
            <a:extLst>
              <a:ext uri="{FF2B5EF4-FFF2-40B4-BE49-F238E27FC236}">
                <a16:creationId xmlns:a16="http://schemas.microsoft.com/office/drawing/2014/main" id="{866BE653-7BD8-CEE7-77A8-66BB04898975}"/>
              </a:ext>
            </a:extLst>
          </p:cNvPr>
          <p:cNvSpPr txBox="1">
            <a:spLocks/>
          </p:cNvSpPr>
          <p:nvPr/>
        </p:nvSpPr>
        <p:spPr>
          <a:xfrm>
            <a:off x="5802789" y="2586780"/>
            <a:ext cx="1960627" cy="2397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1pPr>
            <a:lvl2pPr marR="0" lvl="1"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2pPr>
            <a:lvl3pPr marR="0" lvl="2"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3pPr>
            <a:lvl4pPr marR="0" lvl="3"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4pPr>
            <a:lvl5pPr marR="0" lvl="4"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5pPr>
            <a:lvl6pPr marR="0" lvl="5"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6pPr>
            <a:lvl7pPr marR="0" lvl="6"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7pPr>
            <a:lvl8pPr marR="0" lvl="7"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8pPr>
            <a:lvl9pPr marR="0" lvl="8" algn="l" rtl="0">
              <a:lnSpc>
                <a:spcPct val="100000"/>
              </a:lnSpc>
              <a:spcBef>
                <a:spcPts val="0"/>
              </a:spcBef>
              <a:spcAft>
                <a:spcPts val="0"/>
              </a:spcAft>
              <a:buClr>
                <a:schemeClr val="lt2"/>
              </a:buClr>
              <a:buSzPts val="1800"/>
              <a:buFont typeface="Shrikhand"/>
              <a:buNone/>
              <a:defRPr sz="1800" b="0" i="0" u="none" strike="noStrike" cap="none">
                <a:solidFill>
                  <a:schemeClr val="lt2"/>
                </a:solidFill>
                <a:latin typeface="Shrikhand"/>
                <a:ea typeface="Shrikhand"/>
                <a:cs typeface="Shrikhand"/>
                <a:sym typeface="Shrikhand"/>
              </a:defRPr>
            </a:lvl9pPr>
          </a:lstStyle>
          <a:p>
            <a:r>
              <a:rPr lang="es-MX" dirty="0"/>
              <a:t>Amenazas</a:t>
            </a:r>
          </a:p>
        </p:txBody>
      </p:sp>
      <p:sp>
        <p:nvSpPr>
          <p:cNvPr id="53" name="TextBox 52">
            <a:extLst>
              <a:ext uri="{FF2B5EF4-FFF2-40B4-BE49-F238E27FC236}">
                <a16:creationId xmlns:a16="http://schemas.microsoft.com/office/drawing/2014/main" id="{40FA5DD8-D82E-EE37-2BA8-E4FCBC6CE62E}"/>
              </a:ext>
            </a:extLst>
          </p:cNvPr>
          <p:cNvSpPr txBox="1"/>
          <p:nvPr/>
        </p:nvSpPr>
        <p:spPr>
          <a:xfrm>
            <a:off x="151062" y="822255"/>
            <a:ext cx="4502667" cy="2246769"/>
          </a:xfrm>
          <a:prstGeom prst="rect">
            <a:avLst/>
          </a:prstGeom>
          <a:noFill/>
        </p:spPr>
        <p:txBody>
          <a:bodyPr wrap="square">
            <a:spAutoFit/>
          </a:bodyPr>
          <a:lstStyle/>
          <a:p>
            <a:pPr marL="285750" indent="-285750">
              <a:buFont typeface="Arial" panose="020B0604020202020204" pitchFamily="34" charset="0"/>
              <a:buChar char="•"/>
            </a:pPr>
            <a:r>
              <a:rPr lang="es-ES" dirty="0"/>
              <a:t>Antes de Becker, la educación y habilidades eran vistas como gastos, no como </a:t>
            </a:r>
            <a:r>
              <a:rPr lang="es-ES" b="1" dirty="0"/>
              <a:t>inversiones</a:t>
            </a:r>
            <a:r>
              <a:rPr lang="es-ES" dirty="0"/>
              <a:t>.</a:t>
            </a:r>
          </a:p>
          <a:p>
            <a:pPr marL="285750" indent="-285750">
              <a:buFont typeface="Arial" panose="020B0604020202020204" pitchFamily="34" charset="0"/>
              <a:buChar char="•"/>
            </a:pPr>
            <a:r>
              <a:rPr lang="es-MX" dirty="0"/>
              <a:t>Dio bases para políticas públicas que fomentan la inversión en educación como motor de desarrollo</a:t>
            </a:r>
            <a:r>
              <a:rPr lang="es-ES" dirty="0"/>
              <a:t>.</a:t>
            </a:r>
          </a:p>
          <a:p>
            <a:pPr marL="285750" indent="-285750">
              <a:buFont typeface="Arial" panose="020B0604020202020204" pitchFamily="34" charset="0"/>
              <a:buChar char="•"/>
            </a:pPr>
            <a:r>
              <a:rPr lang="es-ES" dirty="0"/>
              <a:t>Desarrolló la influyente teoría del </a:t>
            </a:r>
            <a:r>
              <a:rPr lang="es-ES" b="1" dirty="0"/>
              <a:t>capital humano</a:t>
            </a:r>
            <a:r>
              <a:rPr lang="es-ES" dirty="0"/>
              <a:t>.</a:t>
            </a:r>
          </a:p>
          <a:p>
            <a:pPr marL="285750" indent="-285750">
              <a:buFont typeface="Arial" panose="020B0604020202020204" pitchFamily="34" charset="0"/>
              <a:buChar char="•"/>
            </a:pPr>
            <a:r>
              <a:rPr lang="es-MX" dirty="0"/>
              <a:t>Revolucionó la economía al ampliar su campo de estudio hacia temas sociales (educación, familia, discriminación, salud, crimen).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 dirty="0"/>
              <a:t>.</a:t>
            </a:r>
          </a:p>
        </p:txBody>
      </p:sp>
      <p:sp>
        <p:nvSpPr>
          <p:cNvPr id="55" name="TextBox 54">
            <a:extLst>
              <a:ext uri="{FF2B5EF4-FFF2-40B4-BE49-F238E27FC236}">
                <a16:creationId xmlns:a16="http://schemas.microsoft.com/office/drawing/2014/main" id="{3BC0AD76-73ED-91EE-B5A6-6528EFB9A162}"/>
              </a:ext>
            </a:extLst>
          </p:cNvPr>
          <p:cNvSpPr txBox="1"/>
          <p:nvPr/>
        </p:nvSpPr>
        <p:spPr>
          <a:xfrm>
            <a:off x="4552924" y="738470"/>
            <a:ext cx="4502668" cy="2000548"/>
          </a:xfrm>
          <a:prstGeom prst="rect">
            <a:avLst/>
          </a:prstGeom>
          <a:noFill/>
        </p:spPr>
        <p:txBody>
          <a:bodyPr wrap="square">
            <a:spAutoFit/>
          </a:bodyPr>
          <a:lstStyle/>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Globalización y expansión educativa potenciaron su teoría del </a:t>
            </a:r>
            <a:r>
              <a:rPr lang="es-ES" sz="1200" b="1" dirty="0"/>
              <a:t>capital humano</a:t>
            </a:r>
            <a:r>
              <a:rPr lang="es-ES" sz="1200" dirty="0"/>
              <a:t>. </a:t>
            </a:r>
          </a:p>
          <a:p>
            <a:pPr marL="171450" indent="-171450">
              <a:buFont typeface="Arial" panose="020B0604020202020204" pitchFamily="34" charset="0"/>
              <a:buChar char="•"/>
            </a:pPr>
            <a:r>
              <a:rPr lang="es-ES" sz="1200" dirty="0"/>
              <a:t>Transformó cómo los economistas estudian la educación, la familia, la discriminación y la productividad.</a:t>
            </a:r>
          </a:p>
          <a:p>
            <a:pPr marL="285750" indent="-285750">
              <a:buFont typeface="Arial" panose="020B0604020202020204" pitchFamily="34" charset="0"/>
              <a:buChar char="•"/>
            </a:pPr>
            <a:r>
              <a:rPr lang="es-ES" sz="1200" dirty="0"/>
              <a:t>Sus estudios abrieron nuevos campos de investigación en sociología, derecho y políticas públicas.</a:t>
            </a:r>
          </a:p>
          <a:p>
            <a:pPr marL="285750" indent="-285750">
              <a:buFont typeface="Arial" panose="020B0604020202020204" pitchFamily="34" charset="0"/>
              <a:buChar char="•"/>
            </a:pPr>
            <a:r>
              <a:rPr lang="es-ES" sz="1200" dirty="0"/>
              <a:t>Debates sociales (igualdad de género, discriminación) dieron vigencia a sus ideas</a:t>
            </a:r>
            <a:r>
              <a:rPr lang="es-ES" dirty="0"/>
              <a:t>.</a:t>
            </a:r>
          </a:p>
          <a:p>
            <a:endParaRPr lang="en-US" dirty="0"/>
          </a:p>
        </p:txBody>
      </p:sp>
      <p:sp>
        <p:nvSpPr>
          <p:cNvPr id="58" name="TextBox 57">
            <a:extLst>
              <a:ext uri="{FF2B5EF4-FFF2-40B4-BE49-F238E27FC236}">
                <a16:creationId xmlns:a16="http://schemas.microsoft.com/office/drawing/2014/main" id="{6540AE37-88C5-A358-4DD3-FFAF4F8A8399}"/>
              </a:ext>
            </a:extLst>
          </p:cNvPr>
          <p:cNvSpPr txBox="1"/>
          <p:nvPr/>
        </p:nvSpPr>
        <p:spPr>
          <a:xfrm>
            <a:off x="151063" y="2996929"/>
            <a:ext cx="4502668" cy="2185214"/>
          </a:xfrm>
          <a:prstGeom prst="rect">
            <a:avLst/>
          </a:prstGeom>
          <a:noFill/>
        </p:spPr>
        <p:txBody>
          <a:bodyPr wrap="square">
            <a:spAutoFit/>
          </a:bodyPr>
          <a:lstStyle/>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dirty="0"/>
              <a:t>Críticas al “imperialismo económico” por aplicar la economía a todo.</a:t>
            </a:r>
          </a:p>
          <a:p>
            <a:pPr marL="285750" lvl="0" indent="-285750">
              <a:buFont typeface="Arial" panose="020B0604020202020204" pitchFamily="34" charset="0"/>
              <a:buChar char="•"/>
            </a:pPr>
            <a:r>
              <a:rPr lang="es-MX" dirty="0"/>
              <a:t>Otros señalan que no siempre la inversión en educación garantiza empleos bien pagados, ya que influyen factores sociales y políticos.</a:t>
            </a:r>
            <a:r>
              <a:rPr lang="en-US" dirty="0"/>
              <a:t> </a:t>
            </a:r>
          </a:p>
          <a:p>
            <a:pPr marL="171450" indent="-171450">
              <a:buFont typeface="Arial" panose="020B0604020202020204" pitchFamily="34" charset="0"/>
              <a:buChar char="•"/>
            </a:pPr>
            <a:r>
              <a:rPr lang="es-ES" dirty="0"/>
              <a:t>su modelo ha sido cuestionado por no reflejar la diversidad de estructuras familiares y por su énfasis en la eficiencia económica. </a:t>
            </a:r>
            <a:endParaRPr lang="en-US" dirty="0"/>
          </a:p>
          <a:p>
            <a:pPr marL="171450" indent="-171450">
              <a:buFont typeface="Arial" panose="020B0604020202020204" pitchFamily="34" charset="0"/>
              <a:buChar char="•"/>
            </a:pPr>
            <a:endParaRPr lang="en-US" sz="1200" dirty="0"/>
          </a:p>
        </p:txBody>
      </p:sp>
      <p:sp>
        <p:nvSpPr>
          <p:cNvPr id="60" name="TextBox 59">
            <a:extLst>
              <a:ext uri="{FF2B5EF4-FFF2-40B4-BE49-F238E27FC236}">
                <a16:creationId xmlns:a16="http://schemas.microsoft.com/office/drawing/2014/main" id="{3E7F2D5B-7CBF-53FC-1730-39052E33D969}"/>
              </a:ext>
            </a:extLst>
          </p:cNvPr>
          <p:cNvSpPr txBox="1"/>
          <p:nvPr/>
        </p:nvSpPr>
        <p:spPr>
          <a:xfrm>
            <a:off x="5114591" y="3079677"/>
            <a:ext cx="3758194" cy="1600438"/>
          </a:xfrm>
          <a:prstGeom prst="rect">
            <a:avLst/>
          </a:prstGeom>
          <a:noFill/>
        </p:spPr>
        <p:txBody>
          <a:bodyPr wrap="square">
            <a:spAutoFit/>
          </a:bodyPr>
          <a:lstStyle/>
          <a:p>
            <a:endParaRPr lang="es-ES" dirty="0"/>
          </a:p>
          <a:p>
            <a:pPr marL="171450" indent="-171450">
              <a:buFont typeface="Arial" panose="020B0604020202020204" pitchFamily="34" charset="0"/>
              <a:buChar char="•"/>
            </a:pPr>
            <a:r>
              <a:rPr lang="es-ES" dirty="0"/>
              <a:t>Nuevas corrientes feministas y de diversidad cuestionaron parte de su visión sobre la familia y el género.</a:t>
            </a:r>
          </a:p>
          <a:p>
            <a:pPr marL="171450" indent="-171450">
              <a:buFont typeface="Arial" panose="020B0604020202020204" pitchFamily="34" charset="0"/>
              <a:buChar char="•"/>
            </a:pPr>
            <a:r>
              <a:rPr lang="es-ES" dirty="0"/>
              <a:t>Avances de la economía conductual y experimental ofrecieron alternativas a su enfoque.</a:t>
            </a:r>
            <a:endParaRPr lang="en-US" sz="1200" dirty="0"/>
          </a:p>
        </p:txBody>
      </p:sp>
    </p:spTree>
    <p:extLst>
      <p:ext uri="{BB962C8B-B14F-4D97-AF65-F5344CB8AC3E}">
        <p14:creationId xmlns:p14="http://schemas.microsoft.com/office/powerpoint/2010/main" val="338064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8"/>
          <p:cNvSpPr/>
          <p:nvPr/>
        </p:nvSpPr>
        <p:spPr>
          <a:xfrm>
            <a:off x="720000" y="1678400"/>
            <a:ext cx="5571000" cy="20502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txBox="1">
            <a:spLocks noGrp="1"/>
          </p:cNvSpPr>
          <p:nvPr>
            <p:ph type="title"/>
          </p:nvPr>
        </p:nvSpPr>
        <p:spPr>
          <a:xfrm>
            <a:off x="720000" y="57658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Referencias:</a:t>
            </a:r>
            <a:endParaRPr dirty="0"/>
          </a:p>
        </p:txBody>
      </p:sp>
      <p:sp>
        <p:nvSpPr>
          <p:cNvPr id="682" name="Google Shape;682;p48"/>
          <p:cNvSpPr txBox="1">
            <a:spLocks noGrp="1"/>
          </p:cNvSpPr>
          <p:nvPr>
            <p:ph type="subTitle" idx="1"/>
          </p:nvPr>
        </p:nvSpPr>
        <p:spPr>
          <a:xfrm>
            <a:off x="720000" y="1678400"/>
            <a:ext cx="5001600" cy="2050200"/>
          </a:xfrm>
          <a:prstGeom prst="rect">
            <a:avLst/>
          </a:prstGeom>
        </p:spPr>
        <p:txBody>
          <a:bodyPr spcFirstLastPara="1" wrap="square" lIns="91425" tIns="91425" rIns="91425" bIns="91425" anchor="ctr" anchorCtr="0">
            <a:noAutofit/>
          </a:bodyPr>
          <a:lstStyle/>
          <a:p>
            <a:pPr marL="139700" lvl="0" indent="0" algn="just">
              <a:spcBef>
                <a:spcPts val="600"/>
              </a:spcBef>
              <a:spcAft>
                <a:spcPts val="600"/>
              </a:spcAft>
              <a:buClr>
                <a:schemeClr val="dk1"/>
              </a:buClr>
              <a:buNone/>
            </a:pPr>
            <a:r>
              <a:rPr lang="es-MX" sz="1300" dirty="0"/>
              <a:t>Anzorena, C. (2009). </a:t>
            </a:r>
            <a:r>
              <a:rPr lang="es-MX" sz="1300" i="1" dirty="0"/>
              <a:t>El¿ retorno? del “Tratado sobre la familia” de Gary Becker. </a:t>
            </a:r>
            <a:r>
              <a:rPr lang="es-MX" sz="1300" dirty="0"/>
              <a:t>KAIROS. Revista de Temas Sociales.</a:t>
            </a:r>
          </a:p>
          <a:p>
            <a:pPr marL="139700" lvl="0" indent="0" algn="just">
              <a:spcBef>
                <a:spcPts val="600"/>
              </a:spcBef>
              <a:spcAft>
                <a:spcPts val="600"/>
              </a:spcAft>
              <a:buClr>
                <a:schemeClr val="dk1"/>
              </a:buClr>
              <a:buNone/>
            </a:pPr>
            <a:r>
              <a:rPr lang="en-US" sz="1300" dirty="0"/>
              <a:t>Becker, G. S. (2010). </a:t>
            </a:r>
            <a:r>
              <a:rPr lang="en-US" sz="1300" i="1" dirty="0"/>
              <a:t>The economics of discrimination</a:t>
            </a:r>
            <a:r>
              <a:rPr lang="en-US" sz="1300" dirty="0"/>
              <a:t>. University of Chicago press.</a:t>
            </a:r>
          </a:p>
          <a:p>
            <a:pPr marL="139700" lvl="0" indent="0" algn="just">
              <a:spcBef>
                <a:spcPts val="600"/>
              </a:spcBef>
              <a:spcAft>
                <a:spcPts val="600"/>
              </a:spcAft>
              <a:buClr>
                <a:schemeClr val="dk1"/>
              </a:buClr>
              <a:buNone/>
            </a:pPr>
            <a:r>
              <a:rPr lang="en-US" sz="1000" dirty="0"/>
              <a:t>__________________. </a:t>
            </a:r>
            <a:r>
              <a:rPr lang="en-US" sz="1300" dirty="0"/>
              <a:t>(1994). Human capital revisited. In </a:t>
            </a:r>
            <a:r>
              <a:rPr lang="en-US" sz="1300" i="1" dirty="0"/>
              <a:t>Human capital: A theoretical and empirical analysis with special reference to education, third edition</a:t>
            </a:r>
            <a:r>
              <a:rPr lang="en-US" sz="1300" dirty="0"/>
              <a:t> (pp. 15-28). The University of Chicago Press.</a:t>
            </a:r>
            <a:endParaRPr sz="1300" dirty="0">
              <a:solidFill>
                <a:schemeClr val="tx2"/>
              </a:solidFill>
            </a:endParaRPr>
          </a:p>
        </p:txBody>
      </p:sp>
      <p:sp>
        <p:nvSpPr>
          <p:cNvPr id="683" name="Google Shape;683;p48"/>
          <p:cNvSpPr/>
          <p:nvPr/>
        </p:nvSpPr>
        <p:spPr>
          <a:xfrm>
            <a:off x="5974831" y="1313597"/>
            <a:ext cx="2289000" cy="2779800"/>
          </a:xfrm>
          <a:prstGeom prst="roundRect">
            <a:avLst>
              <a:gd name="adj" fmla="val 30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48"/>
          <p:cNvGrpSpPr/>
          <p:nvPr/>
        </p:nvGrpSpPr>
        <p:grpSpPr>
          <a:xfrm>
            <a:off x="5917540" y="1248833"/>
            <a:ext cx="2289061" cy="2779863"/>
            <a:chOff x="5077350" y="882551"/>
            <a:chExt cx="2718600" cy="3301500"/>
          </a:xfrm>
        </p:grpSpPr>
        <p:sp>
          <p:nvSpPr>
            <p:cNvPr id="685" name="Google Shape;685;p48"/>
            <p:cNvSpPr/>
            <p:nvPr/>
          </p:nvSpPr>
          <p:spPr>
            <a:xfrm>
              <a:off x="5077350" y="882551"/>
              <a:ext cx="2718600" cy="33015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48"/>
            <p:cNvCxnSpPr/>
            <p:nvPr/>
          </p:nvCxnSpPr>
          <p:spPr>
            <a:xfrm>
              <a:off x="5081278" y="1205875"/>
              <a:ext cx="2707200" cy="0"/>
            </a:xfrm>
            <a:prstGeom prst="straightConnector1">
              <a:avLst/>
            </a:prstGeom>
            <a:noFill/>
            <a:ln w="19050" cap="flat" cmpd="sng">
              <a:solidFill>
                <a:schemeClr val="lt2"/>
              </a:solidFill>
              <a:prstDash val="solid"/>
              <a:round/>
              <a:headEnd type="none" w="med" len="med"/>
              <a:tailEnd type="none" w="med" len="med"/>
            </a:ln>
          </p:spPr>
        </p:cxnSp>
        <p:grpSp>
          <p:nvGrpSpPr>
            <p:cNvPr id="687" name="Google Shape;687;p48"/>
            <p:cNvGrpSpPr/>
            <p:nvPr/>
          </p:nvGrpSpPr>
          <p:grpSpPr>
            <a:xfrm>
              <a:off x="7032992" y="970100"/>
              <a:ext cx="651560" cy="149763"/>
              <a:chOff x="7032992" y="970100"/>
              <a:chExt cx="651560" cy="149763"/>
            </a:xfrm>
          </p:grpSpPr>
          <p:sp>
            <p:nvSpPr>
              <p:cNvPr id="688" name="Google Shape;688;p48"/>
              <p:cNvSpPr/>
              <p:nvPr/>
            </p:nvSpPr>
            <p:spPr>
              <a:xfrm>
                <a:off x="7032992"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7280133"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7527274"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48"/>
            <p:cNvGrpSpPr/>
            <p:nvPr/>
          </p:nvGrpSpPr>
          <p:grpSpPr>
            <a:xfrm>
              <a:off x="5204852" y="3889832"/>
              <a:ext cx="2472300" cy="108000"/>
              <a:chOff x="5204852" y="3576707"/>
              <a:chExt cx="2472300" cy="108000"/>
            </a:xfrm>
          </p:grpSpPr>
          <p:cxnSp>
            <p:nvCxnSpPr>
              <p:cNvPr id="692" name="Google Shape;692;p48"/>
              <p:cNvCxnSpPr/>
              <p:nvPr/>
            </p:nvCxnSpPr>
            <p:spPr>
              <a:xfrm>
                <a:off x="5204852" y="3632346"/>
                <a:ext cx="2472300" cy="600"/>
              </a:xfrm>
              <a:prstGeom prst="straightConnector1">
                <a:avLst/>
              </a:prstGeom>
              <a:noFill/>
              <a:ln w="19050" cap="flat" cmpd="sng">
                <a:solidFill>
                  <a:schemeClr val="lt2"/>
                </a:solidFill>
                <a:prstDash val="solid"/>
                <a:round/>
                <a:headEnd type="none" w="med" len="med"/>
                <a:tailEnd type="none" w="med" len="med"/>
              </a:ln>
            </p:spPr>
          </p:cxnSp>
          <p:sp>
            <p:nvSpPr>
              <p:cNvPr id="693" name="Google Shape;693;p48"/>
              <p:cNvSpPr/>
              <p:nvPr/>
            </p:nvSpPr>
            <p:spPr>
              <a:xfrm>
                <a:off x="5660578" y="357670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48"/>
            <p:cNvGrpSpPr/>
            <p:nvPr/>
          </p:nvGrpSpPr>
          <p:grpSpPr>
            <a:xfrm>
              <a:off x="5187004" y="994390"/>
              <a:ext cx="1702800" cy="101113"/>
              <a:chOff x="5187004" y="994390"/>
              <a:chExt cx="1702800" cy="101113"/>
            </a:xfrm>
          </p:grpSpPr>
          <p:cxnSp>
            <p:nvCxnSpPr>
              <p:cNvPr id="695" name="Google Shape;695;p48"/>
              <p:cNvCxnSpPr/>
              <p:nvPr/>
            </p:nvCxnSpPr>
            <p:spPr>
              <a:xfrm>
                <a:off x="5187004" y="1095503"/>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696" name="Google Shape;696;p48"/>
              <p:cNvCxnSpPr/>
              <p:nvPr/>
            </p:nvCxnSpPr>
            <p:spPr>
              <a:xfrm>
                <a:off x="5187004" y="1044947"/>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697" name="Google Shape;697;p48"/>
              <p:cNvCxnSpPr/>
              <p:nvPr/>
            </p:nvCxnSpPr>
            <p:spPr>
              <a:xfrm>
                <a:off x="5187004" y="994390"/>
                <a:ext cx="1702800" cy="0"/>
              </a:xfrm>
              <a:prstGeom prst="straightConnector1">
                <a:avLst/>
              </a:prstGeom>
              <a:noFill/>
              <a:ln w="19050" cap="flat" cmpd="sng">
                <a:solidFill>
                  <a:schemeClr val="lt2"/>
                </a:solidFill>
                <a:prstDash val="solid"/>
                <a:round/>
                <a:headEnd type="none" w="med" len="med"/>
                <a:tailEnd type="none" w="med" len="med"/>
              </a:ln>
            </p:spPr>
          </p:cxnSp>
        </p:grpSp>
      </p:grpSp>
      <p:pic>
        <p:nvPicPr>
          <p:cNvPr id="5122" name="Picture 2" descr="Gary Becker, 1930 – 2014 | Colectivo Económico">
            <a:extLst>
              <a:ext uri="{FF2B5EF4-FFF2-40B4-BE49-F238E27FC236}">
                <a16:creationId xmlns:a16="http://schemas.microsoft.com/office/drawing/2014/main" id="{51F86492-7E49-EDE7-3786-83F76BC6E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30" y="1371600"/>
            <a:ext cx="19050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52" name="Google Shape;252;p33"/>
          <p:cNvGrpSpPr/>
          <p:nvPr/>
        </p:nvGrpSpPr>
        <p:grpSpPr>
          <a:xfrm>
            <a:off x="5083025" y="882550"/>
            <a:ext cx="2786700" cy="263100"/>
            <a:chOff x="5083025" y="882550"/>
            <a:chExt cx="2786700" cy="263100"/>
          </a:xfrm>
        </p:grpSpPr>
        <p:cxnSp>
          <p:nvCxnSpPr>
            <p:cNvPr id="253" name="Google Shape;253;p33"/>
            <p:cNvCxnSpPr/>
            <p:nvPr/>
          </p:nvCxnSpPr>
          <p:spPr>
            <a:xfrm>
              <a:off x="5083025" y="1016650"/>
              <a:ext cx="2786700" cy="0"/>
            </a:xfrm>
            <a:prstGeom prst="straightConnector1">
              <a:avLst/>
            </a:prstGeom>
            <a:noFill/>
            <a:ln w="19050" cap="flat" cmpd="sng">
              <a:solidFill>
                <a:schemeClr val="lt1"/>
              </a:solidFill>
              <a:prstDash val="solid"/>
              <a:round/>
              <a:headEnd type="none" w="med" len="med"/>
              <a:tailEnd type="none" w="med" len="med"/>
            </a:ln>
          </p:spPr>
        </p:cxnSp>
        <p:sp>
          <p:nvSpPr>
            <p:cNvPr id="254" name="Google Shape;254;p33"/>
            <p:cNvSpPr/>
            <p:nvPr/>
          </p:nvSpPr>
          <p:spPr>
            <a:xfrm>
              <a:off x="6347375" y="882550"/>
              <a:ext cx="263100" cy="26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6391175" y="930535"/>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33"/>
          <p:cNvGrpSpPr/>
          <p:nvPr/>
        </p:nvGrpSpPr>
        <p:grpSpPr>
          <a:xfrm>
            <a:off x="1190488" y="1073716"/>
            <a:ext cx="2786755" cy="2996051"/>
            <a:chOff x="4937625" y="937200"/>
            <a:chExt cx="3111607" cy="3345300"/>
          </a:xfrm>
        </p:grpSpPr>
        <p:sp>
          <p:nvSpPr>
            <p:cNvPr id="257" name="Google Shape;257;p33"/>
            <p:cNvSpPr/>
            <p:nvPr/>
          </p:nvSpPr>
          <p:spPr>
            <a:xfrm>
              <a:off x="5013832" y="1013400"/>
              <a:ext cx="3035400" cy="3269100"/>
            </a:xfrm>
            <a:prstGeom prst="roundRect">
              <a:avLst>
                <a:gd name="adj" fmla="val 309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4937625" y="937200"/>
              <a:ext cx="3035400" cy="32691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9" name="Google Shape;259;p33"/>
            <p:cNvCxnSpPr/>
            <p:nvPr/>
          </p:nvCxnSpPr>
          <p:spPr>
            <a:xfrm>
              <a:off x="4942025" y="1298225"/>
              <a:ext cx="3022800" cy="0"/>
            </a:xfrm>
            <a:prstGeom prst="straightConnector1">
              <a:avLst/>
            </a:prstGeom>
            <a:noFill/>
            <a:ln w="19050" cap="flat" cmpd="sng">
              <a:solidFill>
                <a:schemeClr val="lt2"/>
              </a:solidFill>
              <a:prstDash val="solid"/>
              <a:round/>
              <a:headEnd type="none" w="med" len="med"/>
              <a:tailEnd type="none" w="med" len="med"/>
            </a:ln>
          </p:spPr>
        </p:cxnSp>
        <p:sp>
          <p:nvSpPr>
            <p:cNvPr id="260" name="Google Shape;260;p33"/>
            <p:cNvSpPr/>
            <p:nvPr/>
          </p:nvSpPr>
          <p:spPr>
            <a:xfrm>
              <a:off x="7121250" y="1034967"/>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7397200" y="1034967"/>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7673150" y="1034967"/>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3" name="Google Shape;263;p33"/>
            <p:cNvCxnSpPr/>
            <p:nvPr/>
          </p:nvCxnSpPr>
          <p:spPr>
            <a:xfrm>
              <a:off x="5080003" y="4007550"/>
              <a:ext cx="2760600" cy="600"/>
            </a:xfrm>
            <a:prstGeom prst="straightConnector1">
              <a:avLst/>
            </a:prstGeom>
            <a:noFill/>
            <a:ln w="19050" cap="flat" cmpd="sng">
              <a:solidFill>
                <a:schemeClr val="lt2"/>
              </a:solidFill>
              <a:prstDash val="solid"/>
              <a:round/>
              <a:headEnd type="none" w="med" len="med"/>
              <a:tailEnd type="none" w="med" len="med"/>
            </a:ln>
          </p:spPr>
        </p:cxnSp>
        <p:sp>
          <p:nvSpPr>
            <p:cNvPr id="264" name="Google Shape;264;p33"/>
            <p:cNvSpPr/>
            <p:nvPr/>
          </p:nvSpPr>
          <p:spPr>
            <a:xfrm>
              <a:off x="5588853" y="3945425"/>
              <a:ext cx="120600" cy="120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33"/>
            <p:cNvCxnSpPr/>
            <p:nvPr/>
          </p:nvCxnSpPr>
          <p:spPr>
            <a:xfrm>
              <a:off x="5060075" y="1174988"/>
              <a:ext cx="1901400" cy="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33"/>
            <p:cNvCxnSpPr/>
            <p:nvPr/>
          </p:nvCxnSpPr>
          <p:spPr>
            <a:xfrm>
              <a:off x="5060075" y="1118538"/>
              <a:ext cx="1901400" cy="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33"/>
            <p:cNvCxnSpPr/>
            <p:nvPr/>
          </p:nvCxnSpPr>
          <p:spPr>
            <a:xfrm>
              <a:off x="5060075" y="1062088"/>
              <a:ext cx="1901400" cy="0"/>
            </a:xfrm>
            <a:prstGeom prst="straightConnector1">
              <a:avLst/>
            </a:prstGeom>
            <a:noFill/>
            <a:ln w="19050" cap="flat" cmpd="sng">
              <a:solidFill>
                <a:schemeClr val="lt2"/>
              </a:solidFill>
              <a:prstDash val="solid"/>
              <a:round/>
              <a:headEnd type="none" w="med" len="med"/>
              <a:tailEnd type="none" w="med" len="med"/>
            </a:ln>
          </p:spPr>
        </p:cxnSp>
      </p:grpSp>
      <p:pic>
        <p:nvPicPr>
          <p:cNvPr id="4" name="Picture 3">
            <a:extLst>
              <a:ext uri="{FF2B5EF4-FFF2-40B4-BE49-F238E27FC236}">
                <a16:creationId xmlns:a16="http://schemas.microsoft.com/office/drawing/2014/main" id="{AF45963A-8B99-2DD9-25CB-ED8DAB406F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94" y="0"/>
            <a:ext cx="4795665" cy="5431645"/>
          </a:xfrm>
          <a:prstGeom prst="rect">
            <a:avLst/>
          </a:prstGeom>
          <a:noFill/>
          <a:ln>
            <a:noFill/>
          </a:ln>
        </p:spPr>
      </p:pic>
      <p:pic>
        <p:nvPicPr>
          <p:cNvPr id="7" name="Imagen 6">
            <a:extLst>
              <a:ext uri="{FF2B5EF4-FFF2-40B4-BE49-F238E27FC236}">
                <a16:creationId xmlns:a16="http://schemas.microsoft.com/office/drawing/2014/main" id="{109C0760-A6DA-657C-635B-D71E03A86984}"/>
              </a:ext>
            </a:extLst>
          </p:cNvPr>
          <p:cNvPicPr>
            <a:picLocks noChangeAspect="1"/>
          </p:cNvPicPr>
          <p:nvPr/>
        </p:nvPicPr>
        <p:blipFill>
          <a:blip r:embed="rId4"/>
          <a:srcRect b="2204"/>
          <a:stretch>
            <a:fillRect/>
          </a:stretch>
        </p:blipFill>
        <p:spPr>
          <a:xfrm>
            <a:off x="4624150" y="1697220"/>
            <a:ext cx="4546162" cy="2323642"/>
          </a:xfrm>
          <a:prstGeom prst="rect">
            <a:avLst/>
          </a:prstGeom>
        </p:spPr>
      </p:pic>
    </p:spTree>
    <p:extLst>
      <p:ext uri="{BB962C8B-B14F-4D97-AF65-F5344CB8AC3E}">
        <p14:creationId xmlns:p14="http://schemas.microsoft.com/office/powerpoint/2010/main" val="86461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9"/>
          <p:cNvGrpSpPr/>
          <p:nvPr/>
        </p:nvGrpSpPr>
        <p:grpSpPr>
          <a:xfrm>
            <a:off x="4937625" y="937200"/>
            <a:ext cx="3111607" cy="3345300"/>
            <a:chOff x="4937625" y="937200"/>
            <a:chExt cx="3111607" cy="3345300"/>
          </a:xfrm>
        </p:grpSpPr>
        <p:sp>
          <p:nvSpPr>
            <p:cNvPr id="176" name="Google Shape;176;p29"/>
            <p:cNvSpPr/>
            <p:nvPr/>
          </p:nvSpPr>
          <p:spPr>
            <a:xfrm>
              <a:off x="5013832" y="1013400"/>
              <a:ext cx="3035400" cy="3269100"/>
            </a:xfrm>
            <a:prstGeom prst="roundRect">
              <a:avLst>
                <a:gd name="adj" fmla="val 309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4937625" y="937200"/>
              <a:ext cx="3035400" cy="32691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178;p29"/>
            <p:cNvCxnSpPr/>
            <p:nvPr/>
          </p:nvCxnSpPr>
          <p:spPr>
            <a:xfrm>
              <a:off x="4942025" y="1298225"/>
              <a:ext cx="3022800" cy="0"/>
            </a:xfrm>
            <a:prstGeom prst="straightConnector1">
              <a:avLst/>
            </a:prstGeom>
            <a:noFill/>
            <a:ln w="19050" cap="flat" cmpd="sng">
              <a:solidFill>
                <a:schemeClr val="lt2"/>
              </a:solidFill>
              <a:prstDash val="solid"/>
              <a:round/>
              <a:headEnd type="none" w="med" len="med"/>
              <a:tailEnd type="none" w="med" len="med"/>
            </a:ln>
          </p:spPr>
        </p:cxnSp>
        <p:sp>
          <p:nvSpPr>
            <p:cNvPr id="179" name="Google Shape;179;p29"/>
            <p:cNvSpPr/>
            <p:nvPr/>
          </p:nvSpPr>
          <p:spPr>
            <a:xfrm>
              <a:off x="7121250" y="1034967"/>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7397200" y="1034967"/>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7673150" y="1034967"/>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29"/>
            <p:cNvCxnSpPr/>
            <p:nvPr/>
          </p:nvCxnSpPr>
          <p:spPr>
            <a:xfrm>
              <a:off x="5080003" y="4007550"/>
              <a:ext cx="2760600" cy="600"/>
            </a:xfrm>
            <a:prstGeom prst="straightConnector1">
              <a:avLst/>
            </a:prstGeom>
            <a:noFill/>
            <a:ln w="19050" cap="flat" cmpd="sng">
              <a:solidFill>
                <a:schemeClr val="lt2"/>
              </a:solidFill>
              <a:prstDash val="solid"/>
              <a:round/>
              <a:headEnd type="none" w="med" len="med"/>
              <a:tailEnd type="none" w="med" len="med"/>
            </a:ln>
          </p:spPr>
        </p:cxnSp>
        <p:sp>
          <p:nvSpPr>
            <p:cNvPr id="183" name="Google Shape;183;p29"/>
            <p:cNvSpPr/>
            <p:nvPr/>
          </p:nvSpPr>
          <p:spPr>
            <a:xfrm>
              <a:off x="5588853" y="3945425"/>
              <a:ext cx="120600" cy="120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 name="Google Shape;184;p29"/>
            <p:cNvCxnSpPr/>
            <p:nvPr/>
          </p:nvCxnSpPr>
          <p:spPr>
            <a:xfrm>
              <a:off x="5060075" y="1174988"/>
              <a:ext cx="1901400" cy="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29"/>
            <p:cNvCxnSpPr/>
            <p:nvPr/>
          </p:nvCxnSpPr>
          <p:spPr>
            <a:xfrm>
              <a:off x="5060075" y="1118538"/>
              <a:ext cx="1901400" cy="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29"/>
            <p:cNvCxnSpPr/>
            <p:nvPr/>
          </p:nvCxnSpPr>
          <p:spPr>
            <a:xfrm>
              <a:off x="5060075" y="1062088"/>
              <a:ext cx="1901400" cy="0"/>
            </a:xfrm>
            <a:prstGeom prst="straightConnector1">
              <a:avLst/>
            </a:prstGeom>
            <a:noFill/>
            <a:ln w="19050" cap="flat" cmpd="sng">
              <a:solidFill>
                <a:schemeClr val="lt2"/>
              </a:solidFill>
              <a:prstDash val="solid"/>
              <a:round/>
              <a:headEnd type="none" w="med" len="med"/>
              <a:tailEnd type="none" w="med" len="med"/>
            </a:ln>
          </p:spPr>
        </p:cxnSp>
      </p:grpSp>
      <p:sp>
        <p:nvSpPr>
          <p:cNvPr id="187" name="Google Shape;187;p29"/>
          <p:cNvSpPr txBox="1">
            <a:spLocks noGrp="1"/>
          </p:cNvSpPr>
          <p:nvPr>
            <p:ph type="ctrTitle"/>
          </p:nvPr>
        </p:nvSpPr>
        <p:spPr>
          <a:xfrm>
            <a:off x="791026" y="1183789"/>
            <a:ext cx="3347448" cy="188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Gary Stanley Becker </a:t>
            </a:r>
            <a:r>
              <a:rPr lang="en" sz="3000" dirty="0">
                <a:solidFill>
                  <a:schemeClr val="lt1"/>
                </a:solidFill>
              </a:rPr>
              <a:t>Thesis Defense</a:t>
            </a:r>
            <a:endParaRPr sz="3000" dirty="0">
              <a:solidFill>
                <a:schemeClr val="lt1"/>
              </a:solidFill>
            </a:endParaRPr>
          </a:p>
        </p:txBody>
      </p:sp>
      <p:cxnSp>
        <p:nvCxnSpPr>
          <p:cNvPr id="195" name="Google Shape;195;p29"/>
          <p:cNvCxnSpPr/>
          <p:nvPr/>
        </p:nvCxnSpPr>
        <p:spPr>
          <a:xfrm>
            <a:off x="1176550" y="1016650"/>
            <a:ext cx="2786700" cy="0"/>
          </a:xfrm>
          <a:prstGeom prst="straightConnector1">
            <a:avLst/>
          </a:prstGeom>
          <a:noFill/>
          <a:ln w="19050" cap="flat" cmpd="sng">
            <a:solidFill>
              <a:schemeClr val="lt2"/>
            </a:solidFill>
            <a:prstDash val="solid"/>
            <a:round/>
            <a:headEnd type="none" w="med" len="med"/>
            <a:tailEnd type="none" w="med" len="med"/>
          </a:ln>
        </p:spPr>
      </p:cxnSp>
      <p:sp>
        <p:nvSpPr>
          <p:cNvPr id="196" name="Google Shape;196;p29"/>
          <p:cNvSpPr/>
          <p:nvPr/>
        </p:nvSpPr>
        <p:spPr>
          <a:xfrm>
            <a:off x="2440900" y="882550"/>
            <a:ext cx="263100" cy="26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2484700" y="930535"/>
            <a:ext cx="175526" cy="167139"/>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1183412" y="2735220"/>
            <a:ext cx="2928329" cy="288991"/>
          </a:xfrm>
          <a:prstGeom prst="rect">
            <a:avLst/>
          </a:prstGeom>
        </p:spPr>
        <p:txBody>
          <a:bodyPr>
            <a:prstTxWarp prst="textPlain">
              <a:avLst/>
            </a:prstTxWarp>
          </a:bodyPr>
          <a:lstStyle/>
          <a:p>
            <a:pPr lvl="0" algn="ctr"/>
            <a:endParaRPr b="0" i="0" dirty="0">
              <a:ln w="19050" cap="flat" cmpd="sng">
                <a:solidFill>
                  <a:schemeClr val="lt2"/>
                </a:solidFill>
                <a:prstDash val="solid"/>
                <a:round/>
                <a:headEnd type="none" w="sm" len="sm"/>
                <a:tailEnd type="none" w="sm" len="sm"/>
              </a:ln>
              <a:noFill/>
              <a:latin typeface="Shrikhand"/>
            </a:endParaRPr>
          </a:p>
        </p:txBody>
      </p:sp>
      <p:sp>
        <p:nvSpPr>
          <p:cNvPr id="200" name="Google Shape;200;p29"/>
          <p:cNvSpPr/>
          <p:nvPr/>
        </p:nvSpPr>
        <p:spPr>
          <a:xfrm rot="647833">
            <a:off x="4181198" y="525305"/>
            <a:ext cx="1970971" cy="1099609"/>
          </a:xfrm>
          <a:custGeom>
            <a:avLst/>
            <a:gdLst/>
            <a:ahLst/>
            <a:cxnLst/>
            <a:rect l="l" t="t" r="r" b="b"/>
            <a:pathLst>
              <a:path w="135746" h="75733" extrusionOk="0">
                <a:moveTo>
                  <a:pt x="52717" y="1"/>
                </a:moveTo>
                <a:lnTo>
                  <a:pt x="48943" y="15479"/>
                </a:lnTo>
                <a:lnTo>
                  <a:pt x="25413" y="7549"/>
                </a:lnTo>
                <a:lnTo>
                  <a:pt x="33846" y="22393"/>
                </a:lnTo>
                <a:lnTo>
                  <a:pt x="6673" y="21014"/>
                </a:lnTo>
                <a:lnTo>
                  <a:pt x="25544" y="32336"/>
                </a:lnTo>
                <a:lnTo>
                  <a:pt x="1" y="37872"/>
                </a:lnTo>
                <a:lnTo>
                  <a:pt x="25544" y="43407"/>
                </a:lnTo>
                <a:lnTo>
                  <a:pt x="6673" y="54729"/>
                </a:lnTo>
                <a:lnTo>
                  <a:pt x="6673" y="54729"/>
                </a:lnTo>
                <a:lnTo>
                  <a:pt x="33846" y="53340"/>
                </a:lnTo>
                <a:lnTo>
                  <a:pt x="25413" y="68315"/>
                </a:lnTo>
                <a:lnTo>
                  <a:pt x="48943" y="60264"/>
                </a:lnTo>
                <a:lnTo>
                  <a:pt x="52717" y="75733"/>
                </a:lnTo>
                <a:lnTo>
                  <a:pt x="67813" y="62780"/>
                </a:lnTo>
                <a:lnTo>
                  <a:pt x="83030" y="75733"/>
                </a:lnTo>
                <a:lnTo>
                  <a:pt x="86804" y="60264"/>
                </a:lnTo>
                <a:lnTo>
                  <a:pt x="110203" y="68315"/>
                </a:lnTo>
                <a:lnTo>
                  <a:pt x="101900" y="53340"/>
                </a:lnTo>
                <a:lnTo>
                  <a:pt x="129073" y="54729"/>
                </a:lnTo>
                <a:lnTo>
                  <a:pt x="110203" y="43407"/>
                </a:lnTo>
                <a:lnTo>
                  <a:pt x="135745" y="37872"/>
                </a:lnTo>
                <a:lnTo>
                  <a:pt x="110203" y="32336"/>
                </a:lnTo>
                <a:lnTo>
                  <a:pt x="129073" y="21014"/>
                </a:lnTo>
                <a:lnTo>
                  <a:pt x="129073" y="21014"/>
                </a:lnTo>
                <a:lnTo>
                  <a:pt x="101900" y="22393"/>
                </a:lnTo>
                <a:lnTo>
                  <a:pt x="110203" y="7549"/>
                </a:lnTo>
                <a:lnTo>
                  <a:pt x="110203" y="7549"/>
                </a:lnTo>
                <a:lnTo>
                  <a:pt x="86804" y="15479"/>
                </a:lnTo>
                <a:lnTo>
                  <a:pt x="83030" y="1"/>
                </a:lnTo>
                <a:lnTo>
                  <a:pt x="67813" y="12963"/>
                </a:lnTo>
                <a:lnTo>
                  <a:pt x="527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rot="647873">
            <a:off x="4769386" y="873602"/>
            <a:ext cx="830297" cy="407469"/>
          </a:xfrm>
          <a:prstGeom prst="rect">
            <a:avLst/>
          </a:prstGeom>
        </p:spPr>
        <p:txBody>
          <a:bodyPr>
            <a:prstTxWarp prst="textPlain">
              <a:avLst/>
            </a:prstTxWarp>
          </a:bodyPr>
          <a:lstStyle/>
          <a:p>
            <a:pPr lvl="0" algn="ctr"/>
            <a:r>
              <a:rPr b="0" i="0">
                <a:ln>
                  <a:noFill/>
                </a:ln>
                <a:solidFill>
                  <a:schemeClr val="lt1"/>
                </a:solidFill>
                <a:latin typeface="Shrikhand"/>
              </a:rPr>
              <a:t>Thesis</a:t>
            </a:r>
            <a:br>
              <a:rPr b="0" i="0">
                <a:ln>
                  <a:noFill/>
                </a:ln>
                <a:solidFill>
                  <a:schemeClr val="lt1"/>
                </a:solidFill>
                <a:latin typeface="Shrikhand"/>
              </a:rPr>
            </a:br>
            <a:r>
              <a:rPr b="0" i="0">
                <a:ln>
                  <a:noFill/>
                </a:ln>
                <a:solidFill>
                  <a:schemeClr val="lt1"/>
                </a:solidFill>
                <a:latin typeface="Shrikhand"/>
              </a:rPr>
              <a:t>defense</a:t>
            </a:r>
          </a:p>
        </p:txBody>
      </p:sp>
      <p:pic>
        <p:nvPicPr>
          <p:cNvPr id="1026" name="Picture 2">
            <a:extLst>
              <a:ext uri="{FF2B5EF4-FFF2-40B4-BE49-F238E27FC236}">
                <a16:creationId xmlns:a16="http://schemas.microsoft.com/office/drawing/2014/main" id="{125DA736-2816-FB1D-1368-21DC282B9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474" y="411068"/>
            <a:ext cx="4510851" cy="3871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89CF30-7E3A-4CC2-8B27-DB608F60B2ED}"/>
              </a:ext>
            </a:extLst>
          </p:cNvPr>
          <p:cNvSpPr txBox="1"/>
          <p:nvPr/>
        </p:nvSpPr>
        <p:spPr>
          <a:xfrm>
            <a:off x="785091" y="3759200"/>
            <a:ext cx="3020291" cy="400110"/>
          </a:xfrm>
          <a:prstGeom prst="rect">
            <a:avLst/>
          </a:prstGeom>
          <a:noFill/>
        </p:spPr>
        <p:txBody>
          <a:bodyPr wrap="square" rtlCol="0">
            <a:spAutoFit/>
          </a:bodyPr>
          <a:lstStyle/>
          <a:p>
            <a:r>
              <a:rPr lang="es-MX" sz="2000" dirty="0">
                <a:solidFill>
                  <a:schemeClr val="tx2"/>
                </a:solidFill>
              </a:rPr>
              <a:t>Economista innovador</a:t>
            </a:r>
            <a:endParaRPr lang="en-US" sz="2000" dirty="0">
              <a:solidFill>
                <a:schemeClr val="tx2"/>
              </a:solidFill>
            </a:endParaRPr>
          </a:p>
        </p:txBody>
      </p:sp>
    </p:spTree>
    <p:extLst>
      <p:ext uri="{BB962C8B-B14F-4D97-AF65-F5344CB8AC3E}">
        <p14:creationId xmlns:p14="http://schemas.microsoft.com/office/powerpoint/2010/main" val="155903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0A367E6D-7835-0305-6554-178A69A71015}"/>
            </a:ext>
          </a:extLst>
        </p:cNvPr>
        <p:cNvGrpSpPr/>
        <p:nvPr/>
      </p:nvGrpSpPr>
      <p:grpSpPr>
        <a:xfrm>
          <a:off x="0" y="0"/>
          <a:ext cx="0" cy="0"/>
          <a:chOff x="0" y="0"/>
          <a:chExt cx="0" cy="0"/>
        </a:xfrm>
      </p:grpSpPr>
      <p:sp>
        <p:nvSpPr>
          <p:cNvPr id="220" name="Google Shape;220;p32">
            <a:extLst>
              <a:ext uri="{FF2B5EF4-FFF2-40B4-BE49-F238E27FC236}">
                <a16:creationId xmlns:a16="http://schemas.microsoft.com/office/drawing/2014/main" id="{ACC98E82-A697-189A-2C6D-70CAF1556CE5}"/>
              </a:ext>
            </a:extLst>
          </p:cNvPr>
          <p:cNvSpPr/>
          <p:nvPr/>
        </p:nvSpPr>
        <p:spPr>
          <a:xfrm>
            <a:off x="526397" y="2025999"/>
            <a:ext cx="988567" cy="9413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a:extLst>
              <a:ext uri="{FF2B5EF4-FFF2-40B4-BE49-F238E27FC236}">
                <a16:creationId xmlns:a16="http://schemas.microsoft.com/office/drawing/2014/main" id="{D4211870-121E-A0AD-7B53-84C388793BFC}"/>
              </a:ext>
            </a:extLst>
          </p:cNvPr>
          <p:cNvSpPr/>
          <p:nvPr/>
        </p:nvSpPr>
        <p:spPr>
          <a:xfrm>
            <a:off x="4491449" y="1909884"/>
            <a:ext cx="988567" cy="9413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lvl="0"/>
            <a:r>
              <a:rPr lang="en" sz="2800" b="1" dirty="0">
                <a:solidFill>
                  <a:schemeClr val="bg1"/>
                </a:solidFill>
              </a:rPr>
              <a:t>  06</a:t>
            </a:r>
          </a:p>
        </p:txBody>
      </p:sp>
      <p:sp>
        <p:nvSpPr>
          <p:cNvPr id="222" name="Google Shape;222;p32">
            <a:extLst>
              <a:ext uri="{FF2B5EF4-FFF2-40B4-BE49-F238E27FC236}">
                <a16:creationId xmlns:a16="http://schemas.microsoft.com/office/drawing/2014/main" id="{DB10BAF1-31B3-4302-9A68-20F0BD4C1973}"/>
              </a:ext>
            </a:extLst>
          </p:cNvPr>
          <p:cNvSpPr/>
          <p:nvPr/>
        </p:nvSpPr>
        <p:spPr>
          <a:xfrm>
            <a:off x="468526" y="879919"/>
            <a:ext cx="988567" cy="9413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32">
            <a:extLst>
              <a:ext uri="{FF2B5EF4-FFF2-40B4-BE49-F238E27FC236}">
                <a16:creationId xmlns:a16="http://schemas.microsoft.com/office/drawing/2014/main" id="{1D68ED12-391C-02EA-56C0-F855A554971F}"/>
              </a:ext>
            </a:extLst>
          </p:cNvPr>
          <p:cNvSpPr/>
          <p:nvPr/>
        </p:nvSpPr>
        <p:spPr>
          <a:xfrm>
            <a:off x="532412" y="3199616"/>
            <a:ext cx="988567" cy="9413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32">
            <a:extLst>
              <a:ext uri="{FF2B5EF4-FFF2-40B4-BE49-F238E27FC236}">
                <a16:creationId xmlns:a16="http://schemas.microsoft.com/office/drawing/2014/main" id="{EB838FA4-C695-67BD-8DC1-0D7D4BB819FF}"/>
              </a:ext>
            </a:extLst>
          </p:cNvPr>
          <p:cNvSpPr txBox="1">
            <a:spLocks noGrp="1"/>
          </p:cNvSpPr>
          <p:nvPr>
            <p:ph type="title"/>
          </p:nvPr>
        </p:nvSpPr>
        <p:spPr>
          <a:xfrm>
            <a:off x="1481889" y="1099656"/>
            <a:ext cx="2385300" cy="288000"/>
          </a:xfrm>
          <a:prstGeom prst="rect">
            <a:avLst/>
          </a:prstGeom>
        </p:spPr>
        <p:txBody>
          <a:bodyPr spcFirstLastPara="1" wrap="square" lIns="91425" tIns="91425" rIns="91425" bIns="91425" anchor="ctr" anchorCtr="0">
            <a:noAutofit/>
          </a:bodyPr>
          <a:lstStyle/>
          <a:p>
            <a:pPr lvl="0"/>
            <a:r>
              <a:rPr lang="es-MX" dirty="0"/>
              <a:t>Bibliografía </a:t>
            </a:r>
            <a:endParaRPr dirty="0"/>
          </a:p>
        </p:txBody>
      </p:sp>
      <p:sp>
        <p:nvSpPr>
          <p:cNvPr id="225" name="Google Shape;225;p32">
            <a:extLst>
              <a:ext uri="{FF2B5EF4-FFF2-40B4-BE49-F238E27FC236}">
                <a16:creationId xmlns:a16="http://schemas.microsoft.com/office/drawing/2014/main" id="{80E20914-9918-8956-2BCD-6F69C5B0A3A9}"/>
              </a:ext>
            </a:extLst>
          </p:cNvPr>
          <p:cNvSpPr txBox="1">
            <a:spLocks noGrp="1"/>
          </p:cNvSpPr>
          <p:nvPr>
            <p:ph type="title" idx="2"/>
          </p:nvPr>
        </p:nvSpPr>
        <p:spPr>
          <a:xfrm>
            <a:off x="506833" y="1153784"/>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27" name="Google Shape;227;p32">
            <a:extLst>
              <a:ext uri="{FF2B5EF4-FFF2-40B4-BE49-F238E27FC236}">
                <a16:creationId xmlns:a16="http://schemas.microsoft.com/office/drawing/2014/main" id="{85995E08-5F33-1C97-C30D-0C300B7B3EA3}"/>
              </a:ext>
            </a:extLst>
          </p:cNvPr>
          <p:cNvSpPr txBox="1">
            <a:spLocks noGrp="1"/>
          </p:cNvSpPr>
          <p:nvPr>
            <p:ph type="title" idx="3"/>
          </p:nvPr>
        </p:nvSpPr>
        <p:spPr>
          <a:xfrm>
            <a:off x="1636813" y="1959750"/>
            <a:ext cx="2460221" cy="612000"/>
          </a:xfrm>
          <a:prstGeom prst="rect">
            <a:avLst/>
          </a:prstGeom>
        </p:spPr>
        <p:txBody>
          <a:bodyPr spcFirstLastPara="1" wrap="square" lIns="91425" tIns="91425" rIns="91425" bIns="91425" anchor="ctr" anchorCtr="0">
            <a:noAutofit/>
          </a:bodyPr>
          <a:lstStyle/>
          <a:p>
            <a:pPr lvl="0"/>
            <a:r>
              <a:rPr lang="en" dirty="0"/>
              <a:t>Contexto </a:t>
            </a:r>
            <a:r>
              <a:rPr lang="es-MX" dirty="0"/>
              <a:t>histórico </a:t>
            </a:r>
            <a:endParaRPr dirty="0"/>
          </a:p>
        </p:txBody>
      </p:sp>
      <p:sp>
        <p:nvSpPr>
          <p:cNvPr id="228" name="Google Shape;228;p32">
            <a:extLst>
              <a:ext uri="{FF2B5EF4-FFF2-40B4-BE49-F238E27FC236}">
                <a16:creationId xmlns:a16="http://schemas.microsoft.com/office/drawing/2014/main" id="{F6D7AF5B-5E9A-F2AE-721E-066A82C15E12}"/>
              </a:ext>
            </a:extLst>
          </p:cNvPr>
          <p:cNvSpPr txBox="1">
            <a:spLocks noGrp="1"/>
          </p:cNvSpPr>
          <p:nvPr>
            <p:ph type="title" idx="4"/>
          </p:nvPr>
        </p:nvSpPr>
        <p:spPr>
          <a:xfrm>
            <a:off x="555861" y="2265750"/>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1" name="Google Shape;231;p32">
            <a:extLst>
              <a:ext uri="{FF2B5EF4-FFF2-40B4-BE49-F238E27FC236}">
                <a16:creationId xmlns:a16="http://schemas.microsoft.com/office/drawing/2014/main" id="{5B1FBA82-221A-1978-EA97-A1948F8C1D29}"/>
              </a:ext>
            </a:extLst>
          </p:cNvPr>
          <p:cNvSpPr txBox="1">
            <a:spLocks noGrp="1"/>
          </p:cNvSpPr>
          <p:nvPr>
            <p:ph type="title" idx="7"/>
          </p:nvPr>
        </p:nvSpPr>
        <p:spPr>
          <a:xfrm>
            <a:off x="550759" y="3468431"/>
            <a:ext cx="824100" cy="393600"/>
          </a:xfrm>
          <a:prstGeom prst="rect">
            <a:avLst/>
          </a:prstGeom>
        </p:spPr>
        <p:txBody>
          <a:bodyPr spcFirstLastPara="1" wrap="square" lIns="91425" tIns="91425" rIns="91425" bIns="91425" anchor="ctr" anchorCtr="0">
            <a:noAutofit/>
          </a:bodyPr>
          <a:lstStyle/>
          <a:p>
            <a:pPr lvl="0"/>
            <a:r>
              <a:rPr lang="en" dirty="0"/>
              <a:t>03</a:t>
            </a:r>
          </a:p>
        </p:txBody>
      </p:sp>
      <p:sp>
        <p:nvSpPr>
          <p:cNvPr id="233" name="Google Shape;233;p32">
            <a:extLst>
              <a:ext uri="{FF2B5EF4-FFF2-40B4-BE49-F238E27FC236}">
                <a16:creationId xmlns:a16="http://schemas.microsoft.com/office/drawing/2014/main" id="{4844E525-FF20-1511-6BCC-2160AB589F29}"/>
              </a:ext>
            </a:extLst>
          </p:cNvPr>
          <p:cNvSpPr txBox="1">
            <a:spLocks noGrp="1"/>
          </p:cNvSpPr>
          <p:nvPr>
            <p:ph type="title" idx="9"/>
          </p:nvPr>
        </p:nvSpPr>
        <p:spPr>
          <a:xfrm>
            <a:off x="1719745" y="3375248"/>
            <a:ext cx="2460221" cy="4681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Principales obras</a:t>
            </a:r>
          </a:p>
        </p:txBody>
      </p:sp>
      <p:sp>
        <p:nvSpPr>
          <p:cNvPr id="234" name="Google Shape;234;p32">
            <a:extLst>
              <a:ext uri="{FF2B5EF4-FFF2-40B4-BE49-F238E27FC236}">
                <a16:creationId xmlns:a16="http://schemas.microsoft.com/office/drawing/2014/main" id="{7B0235A9-4FE8-9198-608E-7FF8B51F966F}"/>
              </a:ext>
            </a:extLst>
          </p:cNvPr>
          <p:cNvSpPr txBox="1">
            <a:spLocks noGrp="1"/>
          </p:cNvSpPr>
          <p:nvPr>
            <p:ph type="title" idx="13"/>
          </p:nvPr>
        </p:nvSpPr>
        <p:spPr>
          <a:xfrm>
            <a:off x="599413" y="4066780"/>
            <a:ext cx="792037"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35" name="Google Shape;235;p32">
            <a:extLst>
              <a:ext uri="{FF2B5EF4-FFF2-40B4-BE49-F238E27FC236}">
                <a16:creationId xmlns:a16="http://schemas.microsoft.com/office/drawing/2014/main" id="{E6C370AF-277E-B0D5-BFE5-83D5E8C55DA5}"/>
              </a:ext>
            </a:extLst>
          </p:cNvPr>
          <p:cNvSpPr txBox="1">
            <a:spLocks noGrp="1"/>
          </p:cNvSpPr>
          <p:nvPr>
            <p:ph type="subTitle" idx="14"/>
          </p:nvPr>
        </p:nvSpPr>
        <p:spPr>
          <a:xfrm>
            <a:off x="5745857" y="2220150"/>
            <a:ext cx="23853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tx2"/>
                </a:solidFill>
                <a:latin typeface="Shrikhand" panose="020B0604020202020204" charset="0"/>
                <a:cs typeface="Shrikhand" panose="020B0604020202020204" charset="0"/>
              </a:rPr>
              <a:t>Referencias bibliográficas</a:t>
            </a:r>
            <a:endParaRPr sz="1800" dirty="0">
              <a:solidFill>
                <a:schemeClr val="tx2"/>
              </a:solidFill>
              <a:latin typeface="Shrikhand" panose="020B0604020202020204" charset="0"/>
              <a:cs typeface="Shrikhand" panose="020B0604020202020204" charset="0"/>
            </a:endParaRPr>
          </a:p>
        </p:txBody>
      </p:sp>
      <p:sp>
        <p:nvSpPr>
          <p:cNvPr id="236" name="Google Shape;236;p32">
            <a:extLst>
              <a:ext uri="{FF2B5EF4-FFF2-40B4-BE49-F238E27FC236}">
                <a16:creationId xmlns:a16="http://schemas.microsoft.com/office/drawing/2014/main" id="{E63BC6C9-CCB3-B2C1-6640-F41432E24206}"/>
              </a:ext>
            </a:extLst>
          </p:cNvPr>
          <p:cNvSpPr txBox="1">
            <a:spLocks noGrp="1"/>
          </p:cNvSpPr>
          <p:nvPr>
            <p:ph type="title" idx="15"/>
          </p:nvPr>
        </p:nvSpPr>
        <p:spPr>
          <a:xfrm>
            <a:off x="720000" y="445025"/>
            <a:ext cx="5862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Contenido</a:t>
            </a:r>
            <a:endParaRPr dirty="0"/>
          </a:p>
        </p:txBody>
      </p:sp>
      <p:pic>
        <p:nvPicPr>
          <p:cNvPr id="4" name="Picture 3">
            <a:extLst>
              <a:ext uri="{FF2B5EF4-FFF2-40B4-BE49-F238E27FC236}">
                <a16:creationId xmlns:a16="http://schemas.microsoft.com/office/drawing/2014/main" id="{9847645D-B222-7CAA-DD12-B2165C604464}"/>
              </a:ext>
            </a:extLst>
          </p:cNvPr>
          <p:cNvPicPr>
            <a:picLocks noChangeAspect="1"/>
          </p:cNvPicPr>
          <p:nvPr/>
        </p:nvPicPr>
        <p:blipFill>
          <a:blip r:embed="rId3"/>
          <a:stretch>
            <a:fillRect/>
          </a:stretch>
        </p:blipFill>
        <p:spPr>
          <a:xfrm>
            <a:off x="1851508" y="2254915"/>
            <a:ext cx="823031" cy="755970"/>
          </a:xfrm>
          <a:prstGeom prst="rect">
            <a:avLst/>
          </a:prstGeom>
        </p:spPr>
      </p:pic>
      <p:sp>
        <p:nvSpPr>
          <p:cNvPr id="6" name="Google Shape;222;p32">
            <a:extLst>
              <a:ext uri="{FF2B5EF4-FFF2-40B4-BE49-F238E27FC236}">
                <a16:creationId xmlns:a16="http://schemas.microsoft.com/office/drawing/2014/main" id="{F63C1245-2F5E-AC27-2316-CB06AA6F74B5}"/>
              </a:ext>
            </a:extLst>
          </p:cNvPr>
          <p:cNvSpPr/>
          <p:nvPr/>
        </p:nvSpPr>
        <p:spPr>
          <a:xfrm>
            <a:off x="4338050" y="753650"/>
            <a:ext cx="988567" cy="941331"/>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lvl="0"/>
            <a:r>
              <a:rPr lang="en" sz="2800" b="1" dirty="0">
                <a:solidFill>
                  <a:schemeClr val="bg1"/>
                </a:solidFill>
              </a:rPr>
              <a:t>  05</a:t>
            </a:r>
          </a:p>
        </p:txBody>
      </p:sp>
      <p:sp>
        <p:nvSpPr>
          <p:cNvPr id="13" name="TextBox 12">
            <a:extLst>
              <a:ext uri="{FF2B5EF4-FFF2-40B4-BE49-F238E27FC236}">
                <a16:creationId xmlns:a16="http://schemas.microsoft.com/office/drawing/2014/main" id="{44F77BF2-1CAE-7C82-791E-C75B3A5BE365}"/>
              </a:ext>
            </a:extLst>
          </p:cNvPr>
          <p:cNvSpPr txBox="1"/>
          <p:nvPr/>
        </p:nvSpPr>
        <p:spPr>
          <a:xfrm>
            <a:off x="5684722" y="1002139"/>
            <a:ext cx="2266018" cy="646331"/>
          </a:xfrm>
          <a:prstGeom prst="rect">
            <a:avLst/>
          </a:prstGeom>
          <a:noFill/>
        </p:spPr>
        <p:txBody>
          <a:bodyPr wrap="square">
            <a:spAutoFit/>
          </a:bodyPr>
          <a:lstStyle/>
          <a:p>
            <a:r>
              <a:rPr lang="es-MX" sz="1800" dirty="0">
                <a:solidFill>
                  <a:schemeClr val="tx2"/>
                </a:solidFill>
                <a:latin typeface="Shrikhand" panose="020B0604020202020204" charset="0"/>
                <a:cs typeface="Shrikhand" panose="020B0604020202020204" charset="0"/>
              </a:rPr>
              <a:t>Análisis </a:t>
            </a:r>
            <a:endParaRPr lang="en-US" sz="1800" dirty="0">
              <a:solidFill>
                <a:schemeClr val="tx2"/>
              </a:solidFill>
              <a:latin typeface="Shrikhand" panose="020B0604020202020204" charset="0"/>
              <a:cs typeface="Shrikhand" panose="020B0604020202020204" charset="0"/>
            </a:endParaRPr>
          </a:p>
          <a:p>
            <a:pPr lvl="0"/>
            <a:r>
              <a:rPr lang="en-US" sz="1800" dirty="0">
                <a:solidFill>
                  <a:schemeClr val="tx2"/>
                </a:solidFill>
                <a:latin typeface="Shrikhand" panose="020B0604020202020204" charset="0"/>
                <a:cs typeface="Shrikhand" panose="020B0604020202020204" charset="0"/>
              </a:rPr>
              <a:t> FODA</a:t>
            </a:r>
          </a:p>
        </p:txBody>
      </p:sp>
    </p:spTree>
    <p:extLst>
      <p:ext uri="{BB962C8B-B14F-4D97-AF65-F5344CB8AC3E}">
        <p14:creationId xmlns:p14="http://schemas.microsoft.com/office/powerpoint/2010/main" val="140648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0"/>
          <p:cNvSpPr txBox="1">
            <a:spLocks noGrp="1"/>
          </p:cNvSpPr>
          <p:nvPr>
            <p:ph type="title"/>
          </p:nvPr>
        </p:nvSpPr>
        <p:spPr>
          <a:xfrm>
            <a:off x="1154546" y="600364"/>
            <a:ext cx="5084768" cy="1034472"/>
          </a:xfrm>
          <a:prstGeom prst="rect">
            <a:avLst/>
          </a:prstGeom>
        </p:spPr>
        <p:txBody>
          <a:bodyPr spcFirstLastPara="1" wrap="square" lIns="91425" tIns="91425" rIns="91425" bIns="91425" anchor="ctr" anchorCtr="0">
            <a:noAutofit/>
          </a:bodyPr>
          <a:lstStyle/>
          <a:p>
            <a:pPr lvl="0" algn="ctr"/>
            <a:r>
              <a:rPr lang="es-MX" dirty="0"/>
              <a:t>  </a:t>
            </a:r>
            <a:r>
              <a:rPr lang="es-MX" u="sng" dirty="0"/>
              <a:t>Biografía </a:t>
            </a:r>
            <a:br>
              <a:rPr lang="es-MX" dirty="0"/>
            </a:br>
            <a:r>
              <a:rPr lang="es-MX" dirty="0"/>
              <a:t>Gary Stanley Becker</a:t>
            </a:r>
            <a:endParaRPr dirty="0"/>
          </a:p>
        </p:txBody>
      </p:sp>
      <p:sp>
        <p:nvSpPr>
          <p:cNvPr id="729" name="Google Shape;729;p50"/>
          <p:cNvSpPr txBox="1">
            <a:spLocks noGrp="1"/>
          </p:cNvSpPr>
          <p:nvPr>
            <p:ph type="body" idx="1"/>
          </p:nvPr>
        </p:nvSpPr>
        <p:spPr>
          <a:xfrm>
            <a:off x="443345" y="1339275"/>
            <a:ext cx="5969384" cy="3318059"/>
          </a:xfrm>
          <a:prstGeom prst="rect">
            <a:avLst/>
          </a:prstGeom>
        </p:spPr>
        <p:txBody>
          <a:bodyPr spcFirstLastPara="1" wrap="square" lIns="91425" tIns="91425" rIns="91425" bIns="91425" anchor="t" anchorCtr="0">
            <a:noAutofit/>
          </a:bodyPr>
          <a:lstStyle/>
          <a:p>
            <a:pPr marL="0" indent="0">
              <a:buClr>
                <a:srgbClr val="273D40"/>
              </a:buClr>
              <a:buSzPts val="600"/>
              <a:buNone/>
            </a:pPr>
            <a:r>
              <a:rPr lang="es-MX" dirty="0"/>
              <a:t> </a:t>
            </a:r>
            <a:br>
              <a:rPr lang="es-MX" dirty="0"/>
            </a:br>
            <a:r>
              <a:rPr lang="es-MX" b="1" dirty="0"/>
              <a:t>Fecha de nacimiento:</a:t>
            </a:r>
            <a:r>
              <a:rPr lang="es-MX" dirty="0"/>
              <a:t> 2 de diciembre de 1930</a:t>
            </a:r>
            <a:br>
              <a:rPr lang="es-MX" dirty="0"/>
            </a:br>
            <a:r>
              <a:rPr lang="es-ES" dirty="0"/>
              <a:t>nació en una </a:t>
            </a:r>
            <a:r>
              <a:rPr lang="es-ES" b="1" dirty="0"/>
              <a:t>familia judía</a:t>
            </a:r>
            <a:r>
              <a:rPr lang="es-ES" dirty="0"/>
              <a:t> en</a:t>
            </a:r>
            <a:r>
              <a:rPr lang="es-MX" dirty="0"/>
              <a:t> Pottsville, Pensilvania, Estados Unidos</a:t>
            </a:r>
            <a:r>
              <a:rPr lang="es-ES" dirty="0"/>
              <a:t>. Becker en lo personal mantuvo su vida religiosa en un plano muy </a:t>
            </a:r>
            <a:r>
              <a:rPr lang="es-ES" b="1" dirty="0"/>
              <a:t>privado</a:t>
            </a:r>
            <a:r>
              <a:rPr lang="es-ES" dirty="0"/>
              <a:t> y no fue una figura conocida por expresarse públicamente sobre temas de fe. su identidad se reconoció principalmente en el ámbito </a:t>
            </a:r>
            <a:r>
              <a:rPr lang="es-ES" b="1" dirty="0"/>
              <a:t>académico y científico</a:t>
            </a:r>
            <a:r>
              <a:rPr lang="es-ES" dirty="0"/>
              <a:t>.</a:t>
            </a:r>
          </a:p>
          <a:p>
            <a:pPr marL="0" indent="0">
              <a:buClr>
                <a:srgbClr val="273D40"/>
              </a:buClr>
              <a:buSzPts val="600"/>
              <a:buNone/>
            </a:pPr>
            <a:r>
              <a:rPr lang="es-ES" dirty="0"/>
              <a:t>Se casó dos veces.</a:t>
            </a:r>
          </a:p>
          <a:p>
            <a:pPr marL="139700" indent="0">
              <a:buNone/>
            </a:pPr>
            <a:r>
              <a:rPr lang="es-ES" dirty="0"/>
              <a:t>Su primera esposa fue </a:t>
            </a:r>
            <a:r>
              <a:rPr lang="es-ES" b="1" dirty="0"/>
              <a:t>Doria Slote</a:t>
            </a:r>
            <a:r>
              <a:rPr lang="es-ES" dirty="0"/>
              <a:t>, con quien tuvo </a:t>
            </a:r>
            <a:r>
              <a:rPr lang="es-ES" b="1" dirty="0"/>
              <a:t>dos hijas</a:t>
            </a:r>
            <a:r>
              <a:rPr lang="es-ES" dirty="0"/>
              <a:t>.</a:t>
            </a:r>
          </a:p>
          <a:p>
            <a:pPr marL="139700" indent="0">
              <a:buNone/>
            </a:pPr>
            <a:r>
              <a:rPr lang="es-ES" dirty="0"/>
              <a:t>Tras divorciarse, en 1980 se casó con </a:t>
            </a:r>
            <a:r>
              <a:rPr lang="es-ES" b="1" dirty="0"/>
              <a:t>Guity Nashat</a:t>
            </a:r>
            <a:r>
              <a:rPr lang="es-ES" dirty="0"/>
              <a:t>, una historiadora especializada en Medio Oriente. con quien compartió su vida hasta su fallecimiento el </a:t>
            </a:r>
            <a:r>
              <a:rPr lang="es-MX" dirty="0"/>
              <a:t> 3 de mayo del 2014, a los 83 años en  Chicago, Illinois, Estados Unidos.</a:t>
            </a:r>
            <a:endParaRPr lang="en-US" dirty="0"/>
          </a:p>
          <a:p>
            <a:pPr marL="0" lvl="0" indent="0" algn="l" rtl="0">
              <a:spcBef>
                <a:spcPts val="0"/>
              </a:spcBef>
              <a:spcAft>
                <a:spcPts val="0"/>
              </a:spcAft>
              <a:buClr>
                <a:srgbClr val="273D40"/>
              </a:buClr>
              <a:buSzPts val="600"/>
              <a:buFont typeface="Arial"/>
              <a:buNone/>
            </a:pPr>
            <a:endParaRPr dirty="0"/>
          </a:p>
        </p:txBody>
      </p:sp>
      <p:grpSp>
        <p:nvGrpSpPr>
          <p:cNvPr id="730" name="Google Shape;730;p50"/>
          <p:cNvGrpSpPr/>
          <p:nvPr/>
        </p:nvGrpSpPr>
        <p:grpSpPr>
          <a:xfrm>
            <a:off x="6355114" y="111016"/>
            <a:ext cx="2709152" cy="3588905"/>
            <a:chOff x="5635377" y="836023"/>
            <a:chExt cx="2709152" cy="3554019"/>
          </a:xfrm>
        </p:grpSpPr>
        <p:sp>
          <p:nvSpPr>
            <p:cNvPr id="731" name="Google Shape;731;p50"/>
            <p:cNvSpPr/>
            <p:nvPr/>
          </p:nvSpPr>
          <p:spPr>
            <a:xfrm>
              <a:off x="5701529" y="916943"/>
              <a:ext cx="2643000" cy="3473100"/>
            </a:xfrm>
            <a:prstGeom prst="roundRect">
              <a:avLst>
                <a:gd name="adj" fmla="val 30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50"/>
            <p:cNvSpPr/>
            <p:nvPr/>
          </p:nvSpPr>
          <p:spPr>
            <a:xfrm>
              <a:off x="5635377" y="836023"/>
              <a:ext cx="2643000" cy="34734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3" name="Google Shape;733;p50"/>
            <p:cNvCxnSpPr/>
            <p:nvPr/>
          </p:nvCxnSpPr>
          <p:spPr>
            <a:xfrm>
              <a:off x="5638673" y="1108271"/>
              <a:ext cx="2627400" cy="0"/>
            </a:xfrm>
            <a:prstGeom prst="straightConnector1">
              <a:avLst/>
            </a:prstGeom>
            <a:noFill/>
            <a:ln w="19050" cap="flat" cmpd="sng">
              <a:solidFill>
                <a:schemeClr val="lt2"/>
              </a:solidFill>
              <a:prstDash val="solid"/>
              <a:round/>
              <a:headEnd type="none" w="med" len="med"/>
              <a:tailEnd type="none" w="med" len="med"/>
            </a:ln>
          </p:spPr>
        </p:cxnSp>
        <p:grpSp>
          <p:nvGrpSpPr>
            <p:cNvPr id="734" name="Google Shape;734;p50"/>
            <p:cNvGrpSpPr/>
            <p:nvPr/>
          </p:nvGrpSpPr>
          <p:grpSpPr>
            <a:xfrm>
              <a:off x="7633366" y="909749"/>
              <a:ext cx="548614" cy="126101"/>
              <a:chOff x="7032992" y="970100"/>
              <a:chExt cx="651560" cy="149763"/>
            </a:xfrm>
          </p:grpSpPr>
          <p:sp>
            <p:nvSpPr>
              <p:cNvPr id="735" name="Google Shape;735;p50"/>
              <p:cNvSpPr/>
              <p:nvPr/>
            </p:nvSpPr>
            <p:spPr>
              <a:xfrm>
                <a:off x="7032992"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p:cNvSpPr/>
              <p:nvPr/>
            </p:nvSpPr>
            <p:spPr>
              <a:xfrm>
                <a:off x="7280133"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0"/>
              <p:cNvSpPr/>
              <p:nvPr/>
            </p:nvSpPr>
            <p:spPr>
              <a:xfrm>
                <a:off x="7527274"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50"/>
            <p:cNvGrpSpPr/>
            <p:nvPr/>
          </p:nvGrpSpPr>
          <p:grpSpPr>
            <a:xfrm>
              <a:off x="5742721" y="4010838"/>
              <a:ext cx="2439863" cy="90936"/>
              <a:chOff x="5204852" y="3576707"/>
              <a:chExt cx="2897700" cy="108000"/>
            </a:xfrm>
          </p:grpSpPr>
          <p:cxnSp>
            <p:nvCxnSpPr>
              <p:cNvPr id="739" name="Google Shape;739;p50"/>
              <p:cNvCxnSpPr/>
              <p:nvPr/>
            </p:nvCxnSpPr>
            <p:spPr>
              <a:xfrm>
                <a:off x="5204852" y="3632346"/>
                <a:ext cx="2897700" cy="0"/>
              </a:xfrm>
              <a:prstGeom prst="straightConnector1">
                <a:avLst/>
              </a:prstGeom>
              <a:noFill/>
              <a:ln w="19050" cap="flat" cmpd="sng">
                <a:solidFill>
                  <a:schemeClr val="lt2"/>
                </a:solidFill>
                <a:prstDash val="solid"/>
                <a:round/>
                <a:headEnd type="none" w="med" len="med"/>
                <a:tailEnd type="none" w="med" len="med"/>
              </a:ln>
            </p:spPr>
          </p:cxnSp>
          <p:sp>
            <p:nvSpPr>
              <p:cNvPr id="740" name="Google Shape;740;p50"/>
              <p:cNvSpPr/>
              <p:nvPr/>
            </p:nvSpPr>
            <p:spPr>
              <a:xfrm>
                <a:off x="5660578" y="357670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50"/>
            <p:cNvGrpSpPr/>
            <p:nvPr/>
          </p:nvGrpSpPr>
          <p:grpSpPr>
            <a:xfrm>
              <a:off x="5727725" y="930175"/>
              <a:ext cx="1801733" cy="85147"/>
              <a:chOff x="5187004" y="994390"/>
              <a:chExt cx="1702800" cy="101113"/>
            </a:xfrm>
          </p:grpSpPr>
          <p:cxnSp>
            <p:nvCxnSpPr>
              <p:cNvPr id="742" name="Google Shape;742;p50"/>
              <p:cNvCxnSpPr/>
              <p:nvPr/>
            </p:nvCxnSpPr>
            <p:spPr>
              <a:xfrm>
                <a:off x="5187004" y="1095503"/>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50"/>
              <p:cNvCxnSpPr/>
              <p:nvPr/>
            </p:nvCxnSpPr>
            <p:spPr>
              <a:xfrm>
                <a:off x="5187004" y="1044947"/>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50"/>
              <p:cNvCxnSpPr/>
              <p:nvPr/>
            </p:nvCxnSpPr>
            <p:spPr>
              <a:xfrm>
                <a:off x="5187004" y="994390"/>
                <a:ext cx="1702800" cy="0"/>
              </a:xfrm>
              <a:prstGeom prst="straightConnector1">
                <a:avLst/>
              </a:prstGeom>
              <a:noFill/>
              <a:ln w="19050" cap="flat" cmpd="sng">
                <a:solidFill>
                  <a:schemeClr val="lt2"/>
                </a:solidFill>
                <a:prstDash val="solid"/>
                <a:round/>
                <a:headEnd type="none" w="med" len="med"/>
                <a:tailEnd type="none" w="med" len="med"/>
              </a:ln>
            </p:spPr>
          </p:cxnSp>
        </p:grpSp>
      </p:grpSp>
      <p:pic>
        <p:nvPicPr>
          <p:cNvPr id="3074" name="Picture 2" descr="Gary Becker o el enfoque económico del comportamiento humano | elcato.org">
            <a:extLst>
              <a:ext uri="{FF2B5EF4-FFF2-40B4-BE49-F238E27FC236}">
                <a16:creationId xmlns:a16="http://schemas.microsoft.com/office/drawing/2014/main" id="{791BF0D6-CD8A-5E8D-91D7-DB9C4A205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466" y="111016"/>
            <a:ext cx="2758800" cy="375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Contexto histórico</a:t>
            </a:r>
            <a:endParaRPr dirty="0"/>
          </a:p>
        </p:txBody>
      </p:sp>
      <p:sp>
        <p:nvSpPr>
          <p:cNvPr id="213" name="Google Shape;213;p31"/>
          <p:cNvSpPr txBox="1">
            <a:spLocks noGrp="1"/>
          </p:cNvSpPr>
          <p:nvPr>
            <p:ph type="subTitle" idx="1"/>
          </p:nvPr>
        </p:nvSpPr>
        <p:spPr>
          <a:xfrm>
            <a:off x="719999" y="822036"/>
            <a:ext cx="7943709" cy="3876439"/>
          </a:xfrm>
          <a:prstGeom prst="rect">
            <a:avLst/>
          </a:prstGeom>
        </p:spPr>
        <p:txBody>
          <a:bodyPr spcFirstLastPara="1" wrap="square" lIns="91425" tIns="91425" rIns="91425" bIns="91425" anchor="ctr" anchorCtr="0">
            <a:noAutofit/>
          </a:bodyPr>
          <a:lstStyle/>
          <a:p>
            <a:pPr marL="139700" indent="0">
              <a:buNone/>
            </a:pPr>
            <a:r>
              <a:rPr lang="es-MX" sz="1600" b="1" dirty="0"/>
              <a:t>                                     Formación académica</a:t>
            </a:r>
          </a:p>
          <a:p>
            <a:pPr marL="139700" indent="0">
              <a:buNone/>
            </a:pPr>
            <a:endParaRPr lang="en-US" sz="1600" dirty="0"/>
          </a:p>
          <a:p>
            <a:pPr marL="139700" indent="0" algn="just">
              <a:buNone/>
            </a:pPr>
            <a:r>
              <a:rPr lang="es-MX" sz="1600" dirty="0"/>
              <a:t>Gary Becker estudió en la </a:t>
            </a:r>
            <a:r>
              <a:rPr lang="es-MX" sz="1600" b="1" dirty="0"/>
              <a:t>Universidad de Princeton</a:t>
            </a:r>
            <a:r>
              <a:rPr lang="es-MX" sz="1600" dirty="0"/>
              <a:t>, donde obtuvo su licenciatura en Economía en 1951. Posteriormente, continuó sus estudios en la </a:t>
            </a:r>
            <a:r>
              <a:rPr lang="es-MX" sz="1600" b="1" dirty="0"/>
              <a:t>Universidad de Chicago</a:t>
            </a:r>
            <a:r>
              <a:rPr lang="es-MX" sz="1600" dirty="0"/>
              <a:t>, donde recibió su </a:t>
            </a:r>
            <a:r>
              <a:rPr lang="es-MX" sz="1600" b="1" dirty="0"/>
              <a:t>doctorado en economía en 1955</a:t>
            </a:r>
            <a:r>
              <a:rPr lang="es-MX" sz="1600" dirty="0"/>
              <a:t>, bajo la guía de reconocidos economistas como Milton Friedman.</a:t>
            </a:r>
          </a:p>
          <a:p>
            <a:pPr marL="139700" indent="0">
              <a:buNone/>
            </a:pPr>
            <a:endParaRPr lang="en-US" sz="1600" dirty="0"/>
          </a:p>
          <a:p>
            <a:pPr marL="139700" indent="0">
              <a:buNone/>
            </a:pPr>
            <a:r>
              <a:rPr lang="en-US" sz="1600" b="1" dirty="0"/>
              <a:t>                                      Carrera </a:t>
            </a:r>
            <a:r>
              <a:rPr lang="en-US" sz="1600" b="1" dirty="0" err="1"/>
              <a:t>profesional</a:t>
            </a:r>
            <a:endParaRPr lang="en-US" sz="1600" b="1" dirty="0"/>
          </a:p>
          <a:p>
            <a:pPr marL="139700" indent="0">
              <a:buNone/>
            </a:pPr>
            <a:endParaRPr lang="en-US" sz="1600" dirty="0"/>
          </a:p>
          <a:p>
            <a:pPr lvl="0" algn="just"/>
            <a:r>
              <a:rPr lang="es-MX" sz="1600" dirty="0"/>
              <a:t>Se desempeñó como profesor en la </a:t>
            </a:r>
            <a:r>
              <a:rPr lang="es-MX" sz="1600" b="1" dirty="0"/>
              <a:t>Universidad de Columbia </a:t>
            </a:r>
            <a:r>
              <a:rPr lang="es-MX" sz="1600" dirty="0"/>
              <a:t>(Nueva York) entre 1957 y 1968.</a:t>
            </a:r>
            <a:endParaRPr lang="en-US" sz="1600" dirty="0"/>
          </a:p>
          <a:p>
            <a:pPr lvl="0" algn="just"/>
            <a:r>
              <a:rPr lang="es-MX" sz="1600" dirty="0"/>
              <a:t>Más adelante regresó a la </a:t>
            </a:r>
            <a:r>
              <a:rPr lang="es-MX" sz="1600" b="1" dirty="0"/>
              <a:t>Universidad de Chicago</a:t>
            </a:r>
            <a:r>
              <a:rPr lang="es-MX" sz="1600" dirty="0"/>
              <a:t>, donde ejerció gran parte de su vida académica e investigadora.</a:t>
            </a:r>
            <a:endParaRPr lang="en-US" sz="1600" dirty="0"/>
          </a:p>
          <a:p>
            <a:pPr algn="just"/>
            <a:r>
              <a:rPr lang="es-MX" sz="1600" dirty="0"/>
              <a:t>También trabajó en la </a:t>
            </a:r>
            <a:r>
              <a:rPr lang="es-MX" sz="1600" b="1" dirty="0"/>
              <a:t>Escuela de Negocios Booth</a:t>
            </a:r>
            <a:r>
              <a:rPr lang="es-MX" sz="1600" dirty="0"/>
              <a:t> de la Universidad de Chicago.</a:t>
            </a:r>
          </a:p>
        </p:txBody>
      </p:sp>
      <p:sp>
        <p:nvSpPr>
          <p:cNvPr id="215" name="Google Shape;215;p31"/>
          <p:cNvSpPr/>
          <p:nvPr/>
        </p:nvSpPr>
        <p:spPr>
          <a:xfrm rot="647878">
            <a:off x="6399413" y="2284425"/>
            <a:ext cx="1200956" cy="595744"/>
          </a:xfrm>
          <a:prstGeom prst="rect">
            <a:avLst/>
          </a:prstGeom>
        </p:spPr>
        <p:txBody>
          <a:bodyPr>
            <a:prstTxWarp prst="textPlain">
              <a:avLst/>
            </a:prstTxWarp>
          </a:bodyPr>
          <a:lstStyle/>
          <a:p>
            <a:pPr lvl="0" algn="ctr"/>
            <a:endParaRPr b="1" i="0" dirty="0">
              <a:ln w="19050" cap="flat" cmpd="sng">
                <a:solidFill>
                  <a:schemeClr val="lt2"/>
                </a:solidFill>
                <a:prstDash val="solid"/>
                <a:round/>
                <a:headEnd type="none" w="sm" len="sm"/>
                <a:tailEnd type="none" w="sm" len="sm"/>
              </a:ln>
              <a:solidFill>
                <a:schemeClr val="lt1"/>
              </a:solidFill>
              <a:latin typeface="Shrikhand"/>
            </a:endParaRPr>
          </a:p>
        </p:txBody>
      </p:sp>
    </p:spTree>
    <p:extLst>
      <p:ext uri="{BB962C8B-B14F-4D97-AF65-F5344CB8AC3E}">
        <p14:creationId xmlns:p14="http://schemas.microsoft.com/office/powerpoint/2010/main" val="211670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a:extLst>
            <a:ext uri="{FF2B5EF4-FFF2-40B4-BE49-F238E27FC236}">
              <a16:creationId xmlns:a16="http://schemas.microsoft.com/office/drawing/2014/main" id="{852705A3-1FC4-73B6-A6C4-4BFD0C1A7A76}"/>
            </a:ext>
          </a:extLst>
        </p:cNvPr>
        <p:cNvGrpSpPr/>
        <p:nvPr/>
      </p:nvGrpSpPr>
      <p:grpSpPr>
        <a:xfrm>
          <a:off x="0" y="0"/>
          <a:ext cx="0" cy="0"/>
          <a:chOff x="0" y="0"/>
          <a:chExt cx="0" cy="0"/>
        </a:xfrm>
      </p:grpSpPr>
      <p:sp>
        <p:nvSpPr>
          <p:cNvPr id="728" name="Google Shape;728;p50">
            <a:extLst>
              <a:ext uri="{FF2B5EF4-FFF2-40B4-BE49-F238E27FC236}">
                <a16:creationId xmlns:a16="http://schemas.microsoft.com/office/drawing/2014/main" id="{204E7ABA-7973-4B2E-490F-97E77303CC4E}"/>
              </a:ext>
            </a:extLst>
          </p:cNvPr>
          <p:cNvSpPr txBox="1">
            <a:spLocks noGrp="1"/>
          </p:cNvSpPr>
          <p:nvPr>
            <p:ph type="title"/>
          </p:nvPr>
        </p:nvSpPr>
        <p:spPr>
          <a:xfrm>
            <a:off x="1297918" y="475871"/>
            <a:ext cx="4500716" cy="632400"/>
          </a:xfrm>
          <a:prstGeom prst="rect">
            <a:avLst/>
          </a:prstGeom>
        </p:spPr>
        <p:txBody>
          <a:bodyPr spcFirstLastPara="1" wrap="square" lIns="91425" tIns="91425" rIns="91425" bIns="91425" anchor="ctr" anchorCtr="0">
            <a:noAutofit/>
          </a:bodyPr>
          <a:lstStyle/>
          <a:p>
            <a:pPr lvl="0"/>
            <a:r>
              <a:rPr lang="es-MX" dirty="0"/>
              <a:t>Gary Stanley Becker</a:t>
            </a:r>
            <a:endParaRPr dirty="0"/>
          </a:p>
        </p:txBody>
      </p:sp>
      <p:sp>
        <p:nvSpPr>
          <p:cNvPr id="729" name="Google Shape;729;p50">
            <a:extLst>
              <a:ext uri="{FF2B5EF4-FFF2-40B4-BE49-F238E27FC236}">
                <a16:creationId xmlns:a16="http://schemas.microsoft.com/office/drawing/2014/main" id="{716536C1-8B4A-E9C4-F266-DEF111941CFD}"/>
              </a:ext>
            </a:extLst>
          </p:cNvPr>
          <p:cNvSpPr txBox="1">
            <a:spLocks noGrp="1"/>
          </p:cNvSpPr>
          <p:nvPr>
            <p:ph type="body" idx="1"/>
          </p:nvPr>
        </p:nvSpPr>
        <p:spPr>
          <a:xfrm>
            <a:off x="295564" y="944137"/>
            <a:ext cx="6130183" cy="3960372"/>
          </a:xfrm>
          <a:prstGeom prst="rect">
            <a:avLst/>
          </a:prstGeom>
        </p:spPr>
        <p:txBody>
          <a:bodyPr spcFirstLastPara="1" wrap="square" lIns="91425" tIns="91425" rIns="91425" bIns="91425" anchor="t" anchorCtr="0">
            <a:noAutofit/>
          </a:bodyPr>
          <a:lstStyle/>
          <a:p>
            <a:pPr marL="139700" indent="0">
              <a:buNone/>
            </a:pPr>
            <a:r>
              <a:rPr lang="es-MX" dirty="0"/>
              <a:t> </a:t>
            </a:r>
            <a:r>
              <a:rPr lang="en-US" b="1" dirty="0"/>
              <a:t>Reconocimientos</a:t>
            </a:r>
            <a:endParaRPr lang="en-US" dirty="0"/>
          </a:p>
          <a:p>
            <a:pPr algn="just">
              <a:buFont typeface="+mj-lt"/>
              <a:buAutoNum type="arabicParenR"/>
            </a:pPr>
            <a:r>
              <a:rPr lang="es-MX" dirty="0"/>
              <a:t>Recibió el </a:t>
            </a:r>
            <a:r>
              <a:rPr lang="es-MX" b="1" dirty="0"/>
              <a:t>Premio Nobel de Economía en 1992</a:t>
            </a:r>
            <a:r>
              <a:rPr lang="es-MX" dirty="0"/>
              <a:t> . no ganó el Premio Nobel por un libro específico, sino por su trabajo de extensión del análisis microeconómico a una amplia gama de comportamientos e interacciones humanas. Sin embargo, su libro de 1964, "Capital Humano", fue una de sus obras más influyentes y una contribución destacada en su investigación. </a:t>
            </a:r>
            <a:endParaRPr lang="en-US" dirty="0"/>
          </a:p>
          <a:p>
            <a:pPr lvl="0" algn="just">
              <a:buFont typeface="+mj-lt"/>
              <a:buAutoNum type="arabicParenR"/>
            </a:pPr>
            <a:r>
              <a:rPr lang="es-MX" dirty="0"/>
              <a:t>Fue galardonado con la </a:t>
            </a:r>
            <a:r>
              <a:rPr lang="es-MX" b="1" dirty="0"/>
              <a:t>Medalla Presidencial de la Libertad</a:t>
            </a:r>
            <a:r>
              <a:rPr lang="es-MX" dirty="0"/>
              <a:t> en 2007, uno de los mayores honores civiles en Estados Unidos. </a:t>
            </a:r>
            <a:endParaRPr lang="en-US" dirty="0"/>
          </a:p>
          <a:p>
            <a:pPr marL="139700" indent="0">
              <a:buNone/>
            </a:pPr>
            <a:r>
              <a:rPr lang="es-MX" b="1" dirty="0"/>
              <a:t>Legado</a:t>
            </a:r>
            <a:endParaRPr lang="en-US" dirty="0"/>
          </a:p>
          <a:p>
            <a:pPr marL="139700" indent="0" algn="just">
              <a:buNone/>
            </a:pPr>
            <a:r>
              <a:rPr lang="es-MX" dirty="0"/>
              <a:t>Es considerado uno de los economistas más   influyentes de la segunda mitad del siglo XX. Su obra abrió nuevos caminos para la comprensión del comportamiento humano, trascendiendo los límites de la economía hacia la sociología, el derecho y la política pública.</a:t>
            </a:r>
            <a:endParaRPr lang="en-US" dirty="0"/>
          </a:p>
          <a:p>
            <a:pPr marL="0" indent="0">
              <a:buClr>
                <a:srgbClr val="273D40"/>
              </a:buClr>
              <a:buSzPts val="600"/>
              <a:buNone/>
            </a:pPr>
            <a:endParaRPr dirty="0"/>
          </a:p>
        </p:txBody>
      </p:sp>
      <p:grpSp>
        <p:nvGrpSpPr>
          <p:cNvPr id="730" name="Google Shape;730;p50">
            <a:extLst>
              <a:ext uri="{FF2B5EF4-FFF2-40B4-BE49-F238E27FC236}">
                <a16:creationId xmlns:a16="http://schemas.microsoft.com/office/drawing/2014/main" id="{0DB73D9B-6D42-B00A-0F44-3463B22344FB}"/>
              </a:ext>
            </a:extLst>
          </p:cNvPr>
          <p:cNvGrpSpPr/>
          <p:nvPr/>
        </p:nvGrpSpPr>
        <p:grpSpPr>
          <a:xfrm>
            <a:off x="6491901" y="238991"/>
            <a:ext cx="2709152" cy="2692268"/>
            <a:chOff x="5635377" y="836023"/>
            <a:chExt cx="2709152" cy="3554019"/>
          </a:xfrm>
        </p:grpSpPr>
        <p:sp>
          <p:nvSpPr>
            <p:cNvPr id="731" name="Google Shape;731;p50">
              <a:extLst>
                <a:ext uri="{FF2B5EF4-FFF2-40B4-BE49-F238E27FC236}">
                  <a16:creationId xmlns:a16="http://schemas.microsoft.com/office/drawing/2014/main" id="{9FA25B5B-916E-9F36-DE1D-51B4EB900E0B}"/>
                </a:ext>
              </a:extLst>
            </p:cNvPr>
            <p:cNvSpPr/>
            <p:nvPr/>
          </p:nvSpPr>
          <p:spPr>
            <a:xfrm>
              <a:off x="5701529" y="916943"/>
              <a:ext cx="2643000" cy="3473100"/>
            </a:xfrm>
            <a:prstGeom prst="roundRect">
              <a:avLst>
                <a:gd name="adj" fmla="val 30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0">
              <a:extLst>
                <a:ext uri="{FF2B5EF4-FFF2-40B4-BE49-F238E27FC236}">
                  <a16:creationId xmlns:a16="http://schemas.microsoft.com/office/drawing/2014/main" id="{54BB31A4-E425-5833-AD4C-4C50858296A9}"/>
                </a:ext>
              </a:extLst>
            </p:cNvPr>
            <p:cNvSpPr/>
            <p:nvPr/>
          </p:nvSpPr>
          <p:spPr>
            <a:xfrm>
              <a:off x="5635377" y="836023"/>
              <a:ext cx="2643000" cy="3473400"/>
            </a:xfrm>
            <a:prstGeom prst="roundRect">
              <a:avLst>
                <a:gd name="adj" fmla="val 3099"/>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3" name="Google Shape;733;p50">
              <a:extLst>
                <a:ext uri="{FF2B5EF4-FFF2-40B4-BE49-F238E27FC236}">
                  <a16:creationId xmlns:a16="http://schemas.microsoft.com/office/drawing/2014/main" id="{CBE4945A-8D64-17AE-A117-2B86591D7FAD}"/>
                </a:ext>
              </a:extLst>
            </p:cNvPr>
            <p:cNvCxnSpPr/>
            <p:nvPr/>
          </p:nvCxnSpPr>
          <p:spPr>
            <a:xfrm>
              <a:off x="5638673" y="1108271"/>
              <a:ext cx="2627400" cy="0"/>
            </a:xfrm>
            <a:prstGeom prst="straightConnector1">
              <a:avLst/>
            </a:prstGeom>
            <a:noFill/>
            <a:ln w="19050" cap="flat" cmpd="sng">
              <a:solidFill>
                <a:schemeClr val="lt2"/>
              </a:solidFill>
              <a:prstDash val="solid"/>
              <a:round/>
              <a:headEnd type="none" w="med" len="med"/>
              <a:tailEnd type="none" w="med" len="med"/>
            </a:ln>
          </p:spPr>
        </p:cxnSp>
        <p:grpSp>
          <p:nvGrpSpPr>
            <p:cNvPr id="734" name="Google Shape;734;p50">
              <a:extLst>
                <a:ext uri="{FF2B5EF4-FFF2-40B4-BE49-F238E27FC236}">
                  <a16:creationId xmlns:a16="http://schemas.microsoft.com/office/drawing/2014/main" id="{27BE1E50-F0B8-16CC-4F80-429166B46F57}"/>
                </a:ext>
              </a:extLst>
            </p:cNvPr>
            <p:cNvGrpSpPr/>
            <p:nvPr/>
          </p:nvGrpSpPr>
          <p:grpSpPr>
            <a:xfrm>
              <a:off x="7633366" y="909749"/>
              <a:ext cx="548614" cy="126101"/>
              <a:chOff x="7032992" y="970100"/>
              <a:chExt cx="651560" cy="149763"/>
            </a:xfrm>
          </p:grpSpPr>
          <p:sp>
            <p:nvSpPr>
              <p:cNvPr id="735" name="Google Shape;735;p50">
                <a:extLst>
                  <a:ext uri="{FF2B5EF4-FFF2-40B4-BE49-F238E27FC236}">
                    <a16:creationId xmlns:a16="http://schemas.microsoft.com/office/drawing/2014/main" id="{2D4F013D-D82A-833B-FA14-124898FA0C4B}"/>
                  </a:ext>
                </a:extLst>
              </p:cNvPr>
              <p:cNvSpPr/>
              <p:nvPr/>
            </p:nvSpPr>
            <p:spPr>
              <a:xfrm>
                <a:off x="7032992"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a:extLst>
                  <a:ext uri="{FF2B5EF4-FFF2-40B4-BE49-F238E27FC236}">
                    <a16:creationId xmlns:a16="http://schemas.microsoft.com/office/drawing/2014/main" id="{BD7BD90D-1A0F-4ED1-0FD0-486999A0501D}"/>
                  </a:ext>
                </a:extLst>
              </p:cNvPr>
              <p:cNvSpPr/>
              <p:nvPr/>
            </p:nvSpPr>
            <p:spPr>
              <a:xfrm>
                <a:off x="7280133"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0">
                <a:extLst>
                  <a:ext uri="{FF2B5EF4-FFF2-40B4-BE49-F238E27FC236}">
                    <a16:creationId xmlns:a16="http://schemas.microsoft.com/office/drawing/2014/main" id="{095E3658-7902-9CE0-C0BF-E6F80F94B5E3}"/>
                  </a:ext>
                </a:extLst>
              </p:cNvPr>
              <p:cNvSpPr/>
              <p:nvPr/>
            </p:nvSpPr>
            <p:spPr>
              <a:xfrm>
                <a:off x="7527274" y="970100"/>
                <a:ext cx="157279" cy="149763"/>
              </a:xfrm>
              <a:custGeom>
                <a:avLst/>
                <a:gdLst/>
                <a:ahLst/>
                <a:cxnLst/>
                <a:rect l="l" t="t" r="r" b="b"/>
                <a:pathLst>
                  <a:path w="115859" h="110323" extrusionOk="0">
                    <a:moveTo>
                      <a:pt x="40509" y="1"/>
                    </a:moveTo>
                    <a:cubicBezTo>
                      <a:pt x="39875" y="1"/>
                      <a:pt x="39120" y="373"/>
                      <a:pt x="38999" y="1128"/>
                    </a:cubicBezTo>
                    <a:lnTo>
                      <a:pt x="35477" y="24275"/>
                    </a:lnTo>
                    <a:lnTo>
                      <a:pt x="12450" y="20501"/>
                    </a:lnTo>
                    <a:lnTo>
                      <a:pt x="12199" y="20501"/>
                    </a:lnTo>
                    <a:cubicBezTo>
                      <a:pt x="11695" y="20501"/>
                      <a:pt x="11192" y="20753"/>
                      <a:pt x="10941" y="21135"/>
                    </a:cubicBezTo>
                    <a:cubicBezTo>
                      <a:pt x="10689" y="21639"/>
                      <a:pt x="10689" y="22142"/>
                      <a:pt x="10941" y="22514"/>
                    </a:cubicBezTo>
                    <a:lnTo>
                      <a:pt x="21639" y="43276"/>
                    </a:lnTo>
                    <a:lnTo>
                      <a:pt x="756" y="53844"/>
                    </a:lnTo>
                    <a:cubicBezTo>
                      <a:pt x="252" y="54095"/>
                      <a:pt x="1" y="54598"/>
                      <a:pt x="1" y="55102"/>
                    </a:cubicBezTo>
                    <a:cubicBezTo>
                      <a:pt x="1" y="55725"/>
                      <a:pt x="252" y="56229"/>
                      <a:pt x="756" y="56480"/>
                    </a:cubicBezTo>
                    <a:lnTo>
                      <a:pt x="21639" y="66927"/>
                    </a:lnTo>
                    <a:lnTo>
                      <a:pt x="10941" y="87679"/>
                    </a:lnTo>
                    <a:cubicBezTo>
                      <a:pt x="10689" y="88182"/>
                      <a:pt x="10689" y="88685"/>
                      <a:pt x="10941" y="89068"/>
                    </a:cubicBezTo>
                    <a:cubicBezTo>
                      <a:pt x="11192" y="89571"/>
                      <a:pt x="11695" y="89822"/>
                      <a:pt x="12199" y="89822"/>
                    </a:cubicBezTo>
                    <a:lnTo>
                      <a:pt x="12450" y="89822"/>
                    </a:lnTo>
                    <a:lnTo>
                      <a:pt x="35477" y="86048"/>
                    </a:lnTo>
                    <a:lnTo>
                      <a:pt x="38999" y="109065"/>
                    </a:lnTo>
                    <a:cubicBezTo>
                      <a:pt x="39120" y="109951"/>
                      <a:pt x="39875" y="110323"/>
                      <a:pt x="40509" y="110323"/>
                    </a:cubicBezTo>
                    <a:cubicBezTo>
                      <a:pt x="40881" y="110323"/>
                      <a:pt x="41133" y="110202"/>
                      <a:pt x="41515" y="109951"/>
                    </a:cubicBezTo>
                    <a:lnTo>
                      <a:pt x="57869" y="93345"/>
                    </a:lnTo>
                    <a:lnTo>
                      <a:pt x="74344" y="109951"/>
                    </a:lnTo>
                    <a:cubicBezTo>
                      <a:pt x="74596" y="110202"/>
                      <a:pt x="74978" y="110323"/>
                      <a:pt x="75351" y="110323"/>
                    </a:cubicBezTo>
                    <a:cubicBezTo>
                      <a:pt x="75985" y="110323"/>
                      <a:pt x="76609" y="109951"/>
                      <a:pt x="76740" y="109065"/>
                    </a:cubicBezTo>
                    <a:lnTo>
                      <a:pt x="80383" y="86048"/>
                    </a:lnTo>
                    <a:lnTo>
                      <a:pt x="103409" y="89822"/>
                    </a:lnTo>
                    <a:lnTo>
                      <a:pt x="103661" y="89822"/>
                    </a:lnTo>
                    <a:cubicBezTo>
                      <a:pt x="104164" y="89822"/>
                      <a:pt x="104537" y="89571"/>
                      <a:pt x="104919" y="89068"/>
                    </a:cubicBezTo>
                    <a:cubicBezTo>
                      <a:pt x="105171" y="88685"/>
                      <a:pt x="105171" y="88182"/>
                      <a:pt x="104919" y="87679"/>
                    </a:cubicBezTo>
                    <a:lnTo>
                      <a:pt x="94221" y="66927"/>
                    </a:lnTo>
                    <a:lnTo>
                      <a:pt x="115104" y="56480"/>
                    </a:lnTo>
                    <a:cubicBezTo>
                      <a:pt x="115607" y="56229"/>
                      <a:pt x="115859" y="55725"/>
                      <a:pt x="115859" y="55102"/>
                    </a:cubicBezTo>
                    <a:cubicBezTo>
                      <a:pt x="115859" y="54598"/>
                      <a:pt x="115607" y="54095"/>
                      <a:pt x="115104" y="53844"/>
                    </a:cubicBezTo>
                    <a:lnTo>
                      <a:pt x="94221" y="43276"/>
                    </a:lnTo>
                    <a:lnTo>
                      <a:pt x="104919" y="22514"/>
                    </a:lnTo>
                    <a:cubicBezTo>
                      <a:pt x="105171" y="22142"/>
                      <a:pt x="105171" y="21639"/>
                      <a:pt x="104919" y="21135"/>
                    </a:cubicBezTo>
                    <a:cubicBezTo>
                      <a:pt x="104537" y="20753"/>
                      <a:pt x="104164" y="20501"/>
                      <a:pt x="103661" y="20501"/>
                    </a:cubicBezTo>
                    <a:lnTo>
                      <a:pt x="103409" y="20501"/>
                    </a:lnTo>
                    <a:lnTo>
                      <a:pt x="80383" y="24275"/>
                    </a:lnTo>
                    <a:lnTo>
                      <a:pt x="76740" y="1128"/>
                    </a:lnTo>
                    <a:cubicBezTo>
                      <a:pt x="76609" y="373"/>
                      <a:pt x="75985" y="1"/>
                      <a:pt x="75351" y="1"/>
                    </a:cubicBezTo>
                    <a:cubicBezTo>
                      <a:pt x="74978" y="1"/>
                      <a:pt x="74596" y="122"/>
                      <a:pt x="74344" y="373"/>
                    </a:cubicBezTo>
                    <a:lnTo>
                      <a:pt x="57869" y="16979"/>
                    </a:lnTo>
                    <a:lnTo>
                      <a:pt x="41515" y="373"/>
                    </a:lnTo>
                    <a:cubicBezTo>
                      <a:pt x="41133" y="122"/>
                      <a:pt x="40881" y="1"/>
                      <a:pt x="40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50">
              <a:extLst>
                <a:ext uri="{FF2B5EF4-FFF2-40B4-BE49-F238E27FC236}">
                  <a16:creationId xmlns:a16="http://schemas.microsoft.com/office/drawing/2014/main" id="{734D0CFD-0A6B-6B6C-F624-5CF19C032B4B}"/>
                </a:ext>
              </a:extLst>
            </p:cNvPr>
            <p:cNvGrpSpPr/>
            <p:nvPr/>
          </p:nvGrpSpPr>
          <p:grpSpPr>
            <a:xfrm>
              <a:off x="5742721" y="4010838"/>
              <a:ext cx="2439863" cy="90936"/>
              <a:chOff x="5204852" y="3576707"/>
              <a:chExt cx="2897700" cy="108000"/>
            </a:xfrm>
          </p:grpSpPr>
          <p:cxnSp>
            <p:nvCxnSpPr>
              <p:cNvPr id="739" name="Google Shape;739;p50">
                <a:extLst>
                  <a:ext uri="{FF2B5EF4-FFF2-40B4-BE49-F238E27FC236}">
                    <a16:creationId xmlns:a16="http://schemas.microsoft.com/office/drawing/2014/main" id="{5C4C0AF4-0773-16F3-A526-F0B98C54109C}"/>
                  </a:ext>
                </a:extLst>
              </p:cNvPr>
              <p:cNvCxnSpPr/>
              <p:nvPr/>
            </p:nvCxnSpPr>
            <p:spPr>
              <a:xfrm>
                <a:off x="5204852" y="3632346"/>
                <a:ext cx="2897700" cy="0"/>
              </a:xfrm>
              <a:prstGeom prst="straightConnector1">
                <a:avLst/>
              </a:prstGeom>
              <a:noFill/>
              <a:ln w="19050" cap="flat" cmpd="sng">
                <a:solidFill>
                  <a:schemeClr val="lt2"/>
                </a:solidFill>
                <a:prstDash val="solid"/>
                <a:round/>
                <a:headEnd type="none" w="med" len="med"/>
                <a:tailEnd type="none" w="med" len="med"/>
              </a:ln>
            </p:spPr>
          </p:cxnSp>
          <p:sp>
            <p:nvSpPr>
              <p:cNvPr id="740" name="Google Shape;740;p50">
                <a:extLst>
                  <a:ext uri="{FF2B5EF4-FFF2-40B4-BE49-F238E27FC236}">
                    <a16:creationId xmlns:a16="http://schemas.microsoft.com/office/drawing/2014/main" id="{30133EC4-64F2-B89D-8A69-53E95BF2CC61}"/>
                  </a:ext>
                </a:extLst>
              </p:cNvPr>
              <p:cNvSpPr/>
              <p:nvPr/>
            </p:nvSpPr>
            <p:spPr>
              <a:xfrm>
                <a:off x="5660578" y="357670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50">
              <a:extLst>
                <a:ext uri="{FF2B5EF4-FFF2-40B4-BE49-F238E27FC236}">
                  <a16:creationId xmlns:a16="http://schemas.microsoft.com/office/drawing/2014/main" id="{1A43E353-8F2A-41BB-F921-5BA7E5C5A9F1}"/>
                </a:ext>
              </a:extLst>
            </p:cNvPr>
            <p:cNvGrpSpPr/>
            <p:nvPr/>
          </p:nvGrpSpPr>
          <p:grpSpPr>
            <a:xfrm>
              <a:off x="5727725" y="930175"/>
              <a:ext cx="1801733" cy="85147"/>
              <a:chOff x="5187004" y="994390"/>
              <a:chExt cx="1702800" cy="101113"/>
            </a:xfrm>
          </p:grpSpPr>
          <p:cxnSp>
            <p:nvCxnSpPr>
              <p:cNvPr id="742" name="Google Shape;742;p50">
                <a:extLst>
                  <a:ext uri="{FF2B5EF4-FFF2-40B4-BE49-F238E27FC236}">
                    <a16:creationId xmlns:a16="http://schemas.microsoft.com/office/drawing/2014/main" id="{50926110-0F9F-B78B-22CF-99A1CB41AA35}"/>
                  </a:ext>
                </a:extLst>
              </p:cNvPr>
              <p:cNvCxnSpPr/>
              <p:nvPr/>
            </p:nvCxnSpPr>
            <p:spPr>
              <a:xfrm>
                <a:off x="5187004" y="1095503"/>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50">
                <a:extLst>
                  <a:ext uri="{FF2B5EF4-FFF2-40B4-BE49-F238E27FC236}">
                    <a16:creationId xmlns:a16="http://schemas.microsoft.com/office/drawing/2014/main" id="{27405990-2D0E-B860-43C0-B7D7D9BE85CB}"/>
                  </a:ext>
                </a:extLst>
              </p:cNvPr>
              <p:cNvCxnSpPr/>
              <p:nvPr/>
            </p:nvCxnSpPr>
            <p:spPr>
              <a:xfrm>
                <a:off x="5187004" y="1044947"/>
                <a:ext cx="1702800" cy="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50">
                <a:extLst>
                  <a:ext uri="{FF2B5EF4-FFF2-40B4-BE49-F238E27FC236}">
                    <a16:creationId xmlns:a16="http://schemas.microsoft.com/office/drawing/2014/main" id="{6263289A-F2ED-A1FD-971A-0C172400F74A}"/>
                  </a:ext>
                </a:extLst>
              </p:cNvPr>
              <p:cNvCxnSpPr/>
              <p:nvPr/>
            </p:nvCxnSpPr>
            <p:spPr>
              <a:xfrm>
                <a:off x="5187004" y="994390"/>
                <a:ext cx="1702800" cy="0"/>
              </a:xfrm>
              <a:prstGeom prst="straightConnector1">
                <a:avLst/>
              </a:prstGeom>
              <a:noFill/>
              <a:ln w="19050" cap="flat" cmpd="sng">
                <a:solidFill>
                  <a:schemeClr val="lt2"/>
                </a:solidFill>
                <a:prstDash val="solid"/>
                <a:round/>
                <a:headEnd type="none" w="med" len="med"/>
                <a:tailEnd type="none" w="med" len="med"/>
              </a:ln>
            </p:spPr>
          </p:cxnSp>
        </p:grpSp>
      </p:grpSp>
      <p:pic>
        <p:nvPicPr>
          <p:cNvPr id="7170" name="Picture 2" descr="The Legacy of Gary Becker (1930–2014) | Hoover Institution The Legacy of Gary  Becker (1930–2014)">
            <a:extLst>
              <a:ext uri="{FF2B5EF4-FFF2-40B4-BE49-F238E27FC236}">
                <a16:creationId xmlns:a16="http://schemas.microsoft.com/office/drawing/2014/main" id="{4778E4CE-033A-63F2-2193-09181CF52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932" y="108155"/>
            <a:ext cx="281512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0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735708" y="46702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Principales  obras</a:t>
            </a:r>
            <a:endParaRPr dirty="0"/>
          </a:p>
        </p:txBody>
      </p:sp>
      <p:graphicFrame>
        <p:nvGraphicFramePr>
          <p:cNvPr id="10" name="Table 9">
            <a:extLst>
              <a:ext uri="{FF2B5EF4-FFF2-40B4-BE49-F238E27FC236}">
                <a16:creationId xmlns:a16="http://schemas.microsoft.com/office/drawing/2014/main" id="{3F7E6826-D489-7D26-4730-2492663DDCDB}"/>
              </a:ext>
            </a:extLst>
          </p:cNvPr>
          <p:cNvGraphicFramePr>
            <a:graphicFrameLocks noGrp="1"/>
          </p:cNvGraphicFramePr>
          <p:nvPr>
            <p:extLst>
              <p:ext uri="{D42A27DB-BD31-4B8C-83A1-F6EECF244321}">
                <p14:modId xmlns:p14="http://schemas.microsoft.com/office/powerpoint/2010/main" val="698028513"/>
              </p:ext>
            </p:extLst>
          </p:nvPr>
        </p:nvGraphicFramePr>
        <p:xfrm>
          <a:off x="311150" y="2708275"/>
          <a:ext cx="8521700" cy="304800"/>
        </p:xfrm>
        <a:graphic>
          <a:graphicData uri="http://schemas.openxmlformats.org/drawingml/2006/table">
            <a:tbl>
              <a:tblPr/>
              <a:tblGrid>
                <a:gridCol w="8521700">
                  <a:extLst>
                    <a:ext uri="{9D8B030D-6E8A-4147-A177-3AD203B41FA5}">
                      <a16:colId xmlns:a16="http://schemas.microsoft.com/office/drawing/2014/main" val="1595570833"/>
                    </a:ext>
                  </a:extLst>
                </a:gridCol>
              </a:tblGrid>
              <a:tr h="0">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2216409446"/>
                  </a:ext>
                </a:extLst>
              </a:tr>
            </a:tbl>
          </a:graphicData>
        </a:graphic>
      </p:graphicFrame>
      <p:graphicFrame>
        <p:nvGraphicFramePr>
          <p:cNvPr id="13" name="Table 12">
            <a:extLst>
              <a:ext uri="{FF2B5EF4-FFF2-40B4-BE49-F238E27FC236}">
                <a16:creationId xmlns:a16="http://schemas.microsoft.com/office/drawing/2014/main" id="{8A0C2D46-FBAE-055C-F83D-059DB662809E}"/>
              </a:ext>
            </a:extLst>
          </p:cNvPr>
          <p:cNvGraphicFramePr>
            <a:graphicFrameLocks noGrp="1"/>
          </p:cNvGraphicFramePr>
          <p:nvPr>
            <p:extLst>
              <p:ext uri="{D42A27DB-BD31-4B8C-83A1-F6EECF244321}">
                <p14:modId xmlns:p14="http://schemas.microsoft.com/office/powerpoint/2010/main" val="3453830224"/>
              </p:ext>
            </p:extLst>
          </p:nvPr>
        </p:nvGraphicFramePr>
        <p:xfrm>
          <a:off x="534474" y="1039720"/>
          <a:ext cx="8075054" cy="2210423"/>
        </p:xfrm>
        <a:graphic>
          <a:graphicData uri="http://schemas.openxmlformats.org/drawingml/2006/table">
            <a:tbl>
              <a:tblPr firstRow="1" bandRow="1">
                <a:tableStyleId>{BEFEEA84-8D72-4E89-89F5-0972CEF17A02}</a:tableStyleId>
              </a:tblPr>
              <a:tblGrid>
                <a:gridCol w="740534">
                  <a:extLst>
                    <a:ext uri="{9D8B030D-6E8A-4147-A177-3AD203B41FA5}">
                      <a16:colId xmlns:a16="http://schemas.microsoft.com/office/drawing/2014/main" val="2406191174"/>
                    </a:ext>
                  </a:extLst>
                </a:gridCol>
                <a:gridCol w="2569336">
                  <a:extLst>
                    <a:ext uri="{9D8B030D-6E8A-4147-A177-3AD203B41FA5}">
                      <a16:colId xmlns:a16="http://schemas.microsoft.com/office/drawing/2014/main" val="2662888998"/>
                    </a:ext>
                  </a:extLst>
                </a:gridCol>
                <a:gridCol w="4765184">
                  <a:extLst>
                    <a:ext uri="{9D8B030D-6E8A-4147-A177-3AD203B41FA5}">
                      <a16:colId xmlns:a16="http://schemas.microsoft.com/office/drawing/2014/main" val="3168153632"/>
                    </a:ext>
                  </a:extLst>
                </a:gridCol>
              </a:tblGrid>
              <a:tr h="275630">
                <a:tc>
                  <a:txBody>
                    <a:bodyPr/>
                    <a:lstStyle/>
                    <a:p>
                      <a:pPr algn="ctr"/>
                      <a:r>
                        <a:rPr lang="es-MX" sz="1300" b="1" baseline="0" dirty="0"/>
                        <a:t>    AÑO</a:t>
                      </a:r>
                      <a:endParaRPr lang="en-US" sz="1300" b="1" baseline="0" dirty="0"/>
                    </a:p>
                  </a:txBody>
                  <a:tcPr/>
                </a:tc>
                <a:tc>
                  <a:txBody>
                    <a:bodyPr/>
                    <a:lstStyle/>
                    <a:p>
                      <a:pPr algn="ctr"/>
                      <a:r>
                        <a:rPr lang="es-MX" sz="1300" b="1" baseline="0" dirty="0"/>
                        <a:t>Título</a:t>
                      </a:r>
                      <a:endParaRPr lang="en-US" sz="1300" b="1" baseline="0" dirty="0"/>
                    </a:p>
                  </a:txBody>
                  <a:tcPr/>
                </a:tc>
                <a:tc>
                  <a:txBody>
                    <a:bodyPr/>
                    <a:lstStyle/>
                    <a:p>
                      <a:pPr algn="ctr"/>
                      <a:r>
                        <a:rPr lang="es-MX" sz="1300" b="1" baseline="0" dirty="0"/>
                        <a:t>Tema central</a:t>
                      </a:r>
                      <a:endParaRPr lang="en-US" sz="1300" b="1" baseline="0" dirty="0"/>
                    </a:p>
                  </a:txBody>
                  <a:tcPr/>
                </a:tc>
                <a:extLst>
                  <a:ext uri="{0D108BD9-81ED-4DB2-BD59-A6C34878D82A}">
                    <a16:rowId xmlns:a16="http://schemas.microsoft.com/office/drawing/2014/main" val="4038294674"/>
                  </a:ext>
                </a:extLst>
              </a:tr>
              <a:tr h="609287">
                <a:tc>
                  <a:txBody>
                    <a:bodyPr/>
                    <a:lstStyle/>
                    <a:p>
                      <a:r>
                        <a:rPr lang="es-MX" sz="1200" baseline="0" dirty="0"/>
                        <a:t>   1957</a:t>
                      </a:r>
                    </a:p>
                    <a:p>
                      <a:endParaRPr lang="en-US" sz="1200" baseline="0" dirty="0"/>
                    </a:p>
                    <a:p>
                      <a:endParaRPr lang="en-US" sz="1200" baseline="0" dirty="0"/>
                    </a:p>
                  </a:txBody>
                  <a:tcPr anchor="ctr"/>
                </a:tc>
                <a:tc>
                  <a:txBody>
                    <a:bodyPr/>
                    <a:lstStyle/>
                    <a:p>
                      <a:r>
                        <a:rPr lang="en-US" sz="1200" baseline="0" dirty="0"/>
                        <a:t>The Economics of Discrimination.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aseline="0" dirty="0"/>
                        <a:t>(La Economía de la </a:t>
                      </a:r>
                      <a:r>
                        <a:rPr lang="es-MX" sz="1200" b="0" i="0" u="none" strike="noStrike" cap="none" baseline="0" dirty="0">
                          <a:solidFill>
                            <a:srgbClr val="000000"/>
                          </a:solidFill>
                          <a:effectLst/>
                          <a:latin typeface="Arial"/>
                          <a:ea typeface="Arial"/>
                          <a:cs typeface="Arial"/>
                          <a:sym typeface="Arial"/>
                        </a:rPr>
                        <a:t>Discriminación</a:t>
                      </a:r>
                      <a:r>
                        <a:rPr lang="en-US" sz="1200" baseline="0" dirty="0"/>
                        <a:t>)</a:t>
                      </a:r>
                    </a:p>
                  </a:txBody>
                  <a:tcPr anchor="ctr"/>
                </a:tc>
                <a:tc>
                  <a:txBody>
                    <a:bodyPr/>
                    <a:lstStyle/>
                    <a:p>
                      <a:r>
                        <a:rPr lang="es-ES" sz="1200" baseline="0" dirty="0"/>
                        <a:t>Impacto de la discriminación racial y de género en salarios, empleo y productividad.</a:t>
                      </a:r>
                      <a:endParaRPr lang="en-US" sz="1200" baseline="0" dirty="0"/>
                    </a:p>
                  </a:txBody>
                  <a:tcPr anchor="ctr"/>
                </a:tc>
                <a:extLst>
                  <a:ext uri="{0D108BD9-81ED-4DB2-BD59-A6C34878D82A}">
                    <a16:rowId xmlns:a16="http://schemas.microsoft.com/office/drawing/2014/main" val="1973883441"/>
                  </a:ext>
                </a:extLst>
              </a:tr>
              <a:tr h="609287">
                <a:tc>
                  <a:txBody>
                    <a:bodyPr/>
                    <a:lstStyle/>
                    <a:p>
                      <a:endParaRPr lang="es-MX" sz="1200" baseline="0" dirty="0"/>
                    </a:p>
                    <a:p>
                      <a:r>
                        <a:rPr lang="en-US" sz="1200" baseline="0" dirty="0"/>
                        <a:t>    1971</a:t>
                      </a:r>
                    </a:p>
                    <a:p>
                      <a:endParaRPr lang="en-US" sz="1200" baseline="0" dirty="0"/>
                    </a:p>
                  </a:txBody>
                  <a:tcPr anchor="ctr"/>
                </a:tc>
                <a:tc>
                  <a:txBody>
                    <a:bodyPr/>
                    <a:lstStyle/>
                    <a:p>
                      <a:r>
                        <a:rPr lang="en-US" sz="1200" baseline="0" dirty="0"/>
                        <a:t>Economic Theory</a:t>
                      </a:r>
                    </a:p>
                    <a:p>
                      <a:r>
                        <a:rPr lang="en-US" sz="1200" baseline="0" dirty="0"/>
                        <a:t>(</a:t>
                      </a:r>
                      <a:r>
                        <a:rPr lang="es-MX" sz="1200" b="0" i="0" u="none" strike="noStrike" cap="none" baseline="0" dirty="0">
                          <a:solidFill>
                            <a:srgbClr val="000000"/>
                          </a:solidFill>
                          <a:effectLst/>
                          <a:latin typeface="Arial"/>
                          <a:ea typeface="Arial"/>
                          <a:cs typeface="Arial"/>
                          <a:sym typeface="Arial"/>
                        </a:rPr>
                        <a:t>Teoría económica</a:t>
                      </a:r>
                      <a:r>
                        <a:rPr lang="en-US" sz="1200" baseline="0" dirty="0"/>
                        <a:t>)</a:t>
                      </a:r>
                    </a:p>
                  </a:txBody>
                  <a:tcPr anchor="ctr"/>
                </a:tc>
                <a:tc>
                  <a:txBody>
                    <a:bodyPr/>
                    <a:lstStyle/>
                    <a:p>
                      <a:r>
                        <a:rPr lang="es-ES" sz="1200" baseline="0" dirty="0"/>
                        <a:t>Ensayos de microeconomía aplicada a fenómenos de mercado y sociales.</a:t>
                      </a:r>
                      <a:endParaRPr lang="en-US" sz="1200" baseline="0" dirty="0"/>
                    </a:p>
                  </a:txBody>
                  <a:tcPr anchor="ctr"/>
                </a:tc>
                <a:extLst>
                  <a:ext uri="{0D108BD9-81ED-4DB2-BD59-A6C34878D82A}">
                    <a16:rowId xmlns:a16="http://schemas.microsoft.com/office/drawing/2014/main" val="3487173298"/>
                  </a:ext>
                </a:extLst>
              </a:tr>
              <a:tr h="640703">
                <a:tc>
                  <a:txBody>
                    <a:bodyPr/>
                    <a:lstStyle/>
                    <a:p>
                      <a:r>
                        <a:rPr lang="es-MX" sz="1200" baseline="0" dirty="0"/>
                        <a:t>    1976</a:t>
                      </a:r>
                    </a:p>
                    <a:p>
                      <a:endParaRPr lang="en-US" sz="1200" baseline="0" dirty="0"/>
                    </a:p>
                  </a:txBody>
                  <a:tcPr anchor="ctr"/>
                </a:tc>
                <a:tc>
                  <a:txBody>
                    <a:bodyPr/>
                    <a:lstStyle/>
                    <a:p>
                      <a:r>
                        <a:rPr lang="en-US" sz="1200" baseline="0" dirty="0"/>
                        <a:t>The Economic Approach to Human Behavior. </a:t>
                      </a:r>
                    </a:p>
                    <a:p>
                      <a:endParaRPr lang="en-US" sz="1200" baseline="0" dirty="0"/>
                    </a:p>
                  </a:txBody>
                  <a:tcPr anchor="ctr"/>
                </a:tc>
                <a:tc>
                  <a:txBody>
                    <a:bodyPr/>
                    <a:lstStyle/>
                    <a:p>
                      <a:r>
                        <a:rPr lang="es-ES" sz="1200" baseline="0" dirty="0"/>
                        <a:t>Aplicación del análisis económico a ámbitos no tradicionales: familia, crimen, discriminación, matrimonio, fertilidad.</a:t>
                      </a:r>
                      <a:endParaRPr lang="en-US" sz="1200" baseline="0" dirty="0"/>
                    </a:p>
                  </a:txBody>
                  <a:tcPr anchor="ctr"/>
                </a:tc>
                <a:extLst>
                  <a:ext uri="{0D108BD9-81ED-4DB2-BD59-A6C34878D82A}">
                    <a16:rowId xmlns:a16="http://schemas.microsoft.com/office/drawing/2014/main" val="2489197790"/>
                  </a:ext>
                </a:extLst>
              </a:tr>
            </a:tbl>
          </a:graphicData>
        </a:graphic>
      </p:graphicFrame>
      <p:graphicFrame>
        <p:nvGraphicFramePr>
          <p:cNvPr id="2" name="Table 1">
            <a:extLst>
              <a:ext uri="{FF2B5EF4-FFF2-40B4-BE49-F238E27FC236}">
                <a16:creationId xmlns:a16="http://schemas.microsoft.com/office/drawing/2014/main" id="{78D66F2D-138C-00CF-EA77-40E1F5529EF4}"/>
              </a:ext>
            </a:extLst>
          </p:cNvPr>
          <p:cNvGraphicFramePr>
            <a:graphicFrameLocks noGrp="1"/>
          </p:cNvGraphicFramePr>
          <p:nvPr>
            <p:extLst>
              <p:ext uri="{D42A27DB-BD31-4B8C-83A1-F6EECF244321}">
                <p14:modId xmlns:p14="http://schemas.microsoft.com/office/powerpoint/2010/main" val="1267281588"/>
              </p:ext>
            </p:extLst>
          </p:nvPr>
        </p:nvGraphicFramePr>
        <p:xfrm>
          <a:off x="565890" y="3314088"/>
          <a:ext cx="8043637" cy="1394162"/>
        </p:xfrm>
        <a:graphic>
          <a:graphicData uri="http://schemas.openxmlformats.org/drawingml/2006/table">
            <a:tbl>
              <a:tblPr firstRow="1" bandRow="1">
                <a:tableStyleId>{BEFEEA84-8D72-4E89-89F5-0972CEF17A02}</a:tableStyleId>
              </a:tblPr>
              <a:tblGrid>
                <a:gridCol w="762045">
                  <a:extLst>
                    <a:ext uri="{9D8B030D-6E8A-4147-A177-3AD203B41FA5}">
                      <a16:colId xmlns:a16="http://schemas.microsoft.com/office/drawing/2014/main" val="3613224491"/>
                    </a:ext>
                  </a:extLst>
                </a:gridCol>
                <a:gridCol w="2524537">
                  <a:extLst>
                    <a:ext uri="{9D8B030D-6E8A-4147-A177-3AD203B41FA5}">
                      <a16:colId xmlns:a16="http://schemas.microsoft.com/office/drawing/2014/main" val="2540199028"/>
                    </a:ext>
                  </a:extLst>
                </a:gridCol>
                <a:gridCol w="4757055">
                  <a:extLst>
                    <a:ext uri="{9D8B030D-6E8A-4147-A177-3AD203B41FA5}">
                      <a16:colId xmlns:a16="http://schemas.microsoft.com/office/drawing/2014/main" val="1719706099"/>
                    </a:ext>
                  </a:extLst>
                </a:gridCol>
              </a:tblGrid>
              <a:tr h="587538">
                <a:tc>
                  <a:txBody>
                    <a:bodyPr/>
                    <a:lstStyle/>
                    <a:p>
                      <a:endParaRPr lang="es-MX" sz="1200" baseline="0" dirty="0"/>
                    </a:p>
                    <a:p>
                      <a:r>
                        <a:rPr lang="en-US" sz="1200" baseline="0" dirty="0"/>
                        <a:t>   1996</a:t>
                      </a:r>
                    </a:p>
                    <a:p>
                      <a:endParaRPr lang="en-US" sz="1200" baseline="0" dirty="0"/>
                    </a:p>
                  </a:txBody>
                  <a:tcPr anchor="ctr"/>
                </a:tc>
                <a:tc>
                  <a:txBody>
                    <a:bodyPr/>
                    <a:lstStyle/>
                    <a:p>
                      <a:r>
                        <a:rPr lang="en-US" sz="1200" baseline="0" dirty="0"/>
                        <a:t>Accounting for Tastes</a:t>
                      </a:r>
                    </a:p>
                  </a:txBody>
                  <a:tcPr anchor="ctr"/>
                </a:tc>
                <a:tc>
                  <a:txBody>
                    <a:bodyPr/>
                    <a:lstStyle/>
                    <a:p>
                      <a:r>
                        <a:rPr lang="es-ES" sz="1200" baseline="0" dirty="0"/>
                        <a:t>Formación y cambio de las </a:t>
                      </a:r>
                      <a:r>
                        <a:rPr lang="es-ES" sz="1200" b="1" baseline="0" dirty="0"/>
                        <a:t>preferencias individuales</a:t>
                      </a:r>
                      <a:r>
                        <a:rPr lang="es-ES" sz="1200" baseline="0" dirty="0"/>
                        <a:t> a lo largo del tiempo, influenciadas por experiencia y aprendizaje.</a:t>
                      </a:r>
                      <a:endParaRPr lang="en-US" sz="1200" baseline="0" dirty="0"/>
                    </a:p>
                  </a:txBody>
                  <a:tcPr anchor="ctr"/>
                </a:tc>
                <a:extLst>
                  <a:ext uri="{0D108BD9-81ED-4DB2-BD59-A6C34878D82A}">
                    <a16:rowId xmlns:a16="http://schemas.microsoft.com/office/drawing/2014/main" val="343285727"/>
                  </a:ext>
                </a:extLst>
              </a:tr>
              <a:tr h="754082">
                <a:tc>
                  <a:txBody>
                    <a:bodyPr/>
                    <a:lstStyle/>
                    <a:p>
                      <a:endParaRPr lang="es-MX" sz="1200" baseline="0" dirty="0"/>
                    </a:p>
                    <a:p>
                      <a:r>
                        <a:rPr lang="en-US" sz="1200" baseline="0" dirty="0"/>
                        <a:t>    2000</a:t>
                      </a:r>
                    </a:p>
                    <a:p>
                      <a:endParaRPr lang="en-US" sz="1200" baseline="0" dirty="0"/>
                    </a:p>
                  </a:txBody>
                  <a:tcPr anchor="ctr"/>
                </a:tc>
                <a:tc>
                  <a:txBody>
                    <a:bodyPr/>
                    <a:lstStyle/>
                    <a:p>
                      <a:r>
                        <a:rPr lang="en-US" sz="1200" i="1" baseline="0" dirty="0"/>
                        <a:t>Social Economics: Market Behavior in a Social Environment</a:t>
                      </a:r>
                      <a:r>
                        <a:rPr lang="en-US" sz="1200" baseline="0" dirty="0"/>
                        <a:t> (con Kevin Murphy)</a:t>
                      </a:r>
                    </a:p>
                  </a:txBody>
                  <a:tcPr anchor="ctr"/>
                </a:tc>
                <a:tc>
                  <a:txBody>
                    <a:bodyPr/>
                    <a:lstStyle/>
                    <a:p>
                      <a:r>
                        <a:rPr lang="es-ES" sz="1200" baseline="0" dirty="0"/>
                        <a:t>Efecto de las </a:t>
                      </a:r>
                      <a:r>
                        <a:rPr lang="es-ES" sz="1200" b="1" baseline="0" dirty="0"/>
                        <a:t>interacciones sociales</a:t>
                      </a:r>
                      <a:r>
                        <a:rPr lang="es-ES" sz="1200" baseline="0" dirty="0"/>
                        <a:t> en los mercados: adicción, normas sociales, capital social.</a:t>
                      </a:r>
                      <a:endParaRPr lang="en-US" sz="1200" baseline="0" dirty="0"/>
                    </a:p>
                  </a:txBody>
                  <a:tcPr anchor="ctr"/>
                </a:tc>
                <a:extLst>
                  <a:ext uri="{0D108BD9-81ED-4DB2-BD59-A6C34878D82A}">
                    <a16:rowId xmlns:a16="http://schemas.microsoft.com/office/drawing/2014/main" val="2007237133"/>
                  </a:ext>
                </a:extLst>
              </a:tr>
            </a:tbl>
          </a:graphicData>
        </a:graphic>
      </p:graphicFrame>
    </p:spTree>
    <p:extLst>
      <p:ext uri="{BB962C8B-B14F-4D97-AF65-F5344CB8AC3E}">
        <p14:creationId xmlns:p14="http://schemas.microsoft.com/office/powerpoint/2010/main" val="118658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63C5FF67-9142-86BD-1CA0-CACAF10DBB81}"/>
            </a:ext>
          </a:extLst>
        </p:cNvPr>
        <p:cNvGrpSpPr/>
        <p:nvPr/>
      </p:nvGrpSpPr>
      <p:grpSpPr>
        <a:xfrm>
          <a:off x="0" y="0"/>
          <a:ext cx="0" cy="0"/>
          <a:chOff x="0" y="0"/>
          <a:chExt cx="0" cy="0"/>
        </a:xfrm>
      </p:grpSpPr>
      <p:sp>
        <p:nvSpPr>
          <p:cNvPr id="206" name="Google Shape;206;p30">
            <a:extLst>
              <a:ext uri="{FF2B5EF4-FFF2-40B4-BE49-F238E27FC236}">
                <a16:creationId xmlns:a16="http://schemas.microsoft.com/office/drawing/2014/main" id="{71998558-3651-401D-83A6-5A59BF00AD0A}"/>
              </a:ext>
            </a:extLst>
          </p:cNvPr>
          <p:cNvSpPr txBox="1">
            <a:spLocks noGrp="1"/>
          </p:cNvSpPr>
          <p:nvPr>
            <p:ph type="title"/>
          </p:nvPr>
        </p:nvSpPr>
        <p:spPr>
          <a:xfrm>
            <a:off x="720000" y="5029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Principales  obras</a:t>
            </a:r>
            <a:endParaRPr dirty="0"/>
          </a:p>
        </p:txBody>
      </p:sp>
      <p:graphicFrame>
        <p:nvGraphicFramePr>
          <p:cNvPr id="10" name="Table 9">
            <a:extLst>
              <a:ext uri="{FF2B5EF4-FFF2-40B4-BE49-F238E27FC236}">
                <a16:creationId xmlns:a16="http://schemas.microsoft.com/office/drawing/2014/main" id="{E7831D15-9770-45F3-5E86-81D27622DA33}"/>
              </a:ext>
            </a:extLst>
          </p:cNvPr>
          <p:cNvGraphicFramePr>
            <a:graphicFrameLocks noGrp="1"/>
          </p:cNvGraphicFramePr>
          <p:nvPr/>
        </p:nvGraphicFramePr>
        <p:xfrm>
          <a:off x="311150" y="2708275"/>
          <a:ext cx="8521700" cy="304800"/>
        </p:xfrm>
        <a:graphic>
          <a:graphicData uri="http://schemas.openxmlformats.org/drawingml/2006/table">
            <a:tbl>
              <a:tblPr/>
              <a:tblGrid>
                <a:gridCol w="8521700">
                  <a:extLst>
                    <a:ext uri="{9D8B030D-6E8A-4147-A177-3AD203B41FA5}">
                      <a16:colId xmlns:a16="http://schemas.microsoft.com/office/drawing/2014/main" val="1595570833"/>
                    </a:ext>
                  </a:extLst>
                </a:gridCol>
              </a:tblGrid>
              <a:tr h="0">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2216409446"/>
                  </a:ext>
                </a:extLst>
              </a:tr>
            </a:tbl>
          </a:graphicData>
        </a:graphic>
      </p:graphicFrame>
      <p:graphicFrame>
        <p:nvGraphicFramePr>
          <p:cNvPr id="12" name="Table 11">
            <a:extLst>
              <a:ext uri="{FF2B5EF4-FFF2-40B4-BE49-F238E27FC236}">
                <a16:creationId xmlns:a16="http://schemas.microsoft.com/office/drawing/2014/main" id="{D9E20ED8-F612-60BF-3763-E392CDAC4956}"/>
              </a:ext>
            </a:extLst>
          </p:cNvPr>
          <p:cNvGraphicFramePr>
            <a:graphicFrameLocks noGrp="1"/>
          </p:cNvGraphicFramePr>
          <p:nvPr>
            <p:extLst>
              <p:ext uri="{D42A27DB-BD31-4B8C-83A1-F6EECF244321}">
                <p14:modId xmlns:p14="http://schemas.microsoft.com/office/powerpoint/2010/main" val="2953623993"/>
              </p:ext>
            </p:extLst>
          </p:nvPr>
        </p:nvGraphicFramePr>
        <p:xfrm>
          <a:off x="521594" y="1152525"/>
          <a:ext cx="8113692" cy="3200400"/>
        </p:xfrm>
        <a:graphic>
          <a:graphicData uri="http://schemas.openxmlformats.org/drawingml/2006/table">
            <a:tbl>
              <a:tblPr firstRow="1" bandRow="1">
                <a:tableStyleId>{BEFEEA84-8D72-4E89-89F5-0972CEF17A02}</a:tableStyleId>
              </a:tblPr>
              <a:tblGrid>
                <a:gridCol w="988252">
                  <a:extLst>
                    <a:ext uri="{9D8B030D-6E8A-4147-A177-3AD203B41FA5}">
                      <a16:colId xmlns:a16="http://schemas.microsoft.com/office/drawing/2014/main" val="905075825"/>
                    </a:ext>
                  </a:extLst>
                </a:gridCol>
                <a:gridCol w="2450734">
                  <a:extLst>
                    <a:ext uri="{9D8B030D-6E8A-4147-A177-3AD203B41FA5}">
                      <a16:colId xmlns:a16="http://schemas.microsoft.com/office/drawing/2014/main" val="2353037925"/>
                    </a:ext>
                  </a:extLst>
                </a:gridCol>
                <a:gridCol w="4674706">
                  <a:extLst>
                    <a:ext uri="{9D8B030D-6E8A-4147-A177-3AD203B41FA5}">
                      <a16:colId xmlns:a16="http://schemas.microsoft.com/office/drawing/2014/main" val="3619732584"/>
                    </a:ext>
                  </a:extLst>
                </a:gridCol>
              </a:tblGrid>
              <a:tr h="435086">
                <a:tc>
                  <a:txBody>
                    <a:bodyPr/>
                    <a:lstStyle/>
                    <a:p>
                      <a:r>
                        <a:rPr lang="es-MX" dirty="0"/>
                        <a:t>   1981</a:t>
                      </a:r>
                    </a:p>
                    <a:p>
                      <a:endParaRPr lang="en-US" dirty="0"/>
                    </a:p>
                  </a:txBody>
                  <a:tcPr anchor="ctr"/>
                </a:tc>
                <a:tc>
                  <a:txBody>
                    <a:bodyPr/>
                    <a:lstStyle/>
                    <a:p>
                      <a:r>
                        <a:rPr lang="en-US" sz="1200" b="1" u="sng" baseline="0" dirty="0"/>
                        <a:t>A Treatise on the Family.</a:t>
                      </a:r>
                    </a:p>
                    <a:p>
                      <a:r>
                        <a:rPr lang="en-US" sz="1200" b="0" u="none" baseline="0" dirty="0"/>
                        <a:t>(tratado sobre la familia)</a:t>
                      </a:r>
                    </a:p>
                    <a:p>
                      <a:endParaRPr lang="en-US" sz="1200" b="0" u="none" baseline="0" dirty="0"/>
                    </a:p>
                    <a:p>
                      <a:r>
                        <a:rPr lang="es-ES" sz="1200" baseline="0" dirty="0"/>
                        <a:t> </a:t>
                      </a:r>
                      <a:r>
                        <a:rPr lang="es-ES" sz="1200" i="1" baseline="0" dirty="0"/>
                        <a:t>(2ª edición en 1991)</a:t>
                      </a:r>
                      <a:r>
                        <a:rPr lang="es-ES" sz="1200" baseline="0" dirty="0"/>
                        <a:t>.</a:t>
                      </a:r>
                      <a:endParaRPr lang="en-US" sz="1200" baseline="0" dirty="0"/>
                    </a:p>
                    <a:p>
                      <a:r>
                        <a:rPr lang="es-ES" sz="1200" baseline="0" dirty="0"/>
                        <a:t>Becker veía el matrimonio como una </a:t>
                      </a:r>
                      <a:r>
                        <a:rPr lang="es-ES" sz="1200" b="1" baseline="0" dirty="0"/>
                        <a:t>sociedad económica</a:t>
                      </a:r>
                      <a:r>
                        <a:rPr lang="es-ES" sz="1200" baseline="0" dirty="0"/>
                        <a:t>, donde cada persona aporta un capital ya sea financiero, humano o doméstico y las decisiones buscan maximizar el bienestar total de la familia.</a:t>
                      </a:r>
                      <a:endParaRPr lang="en-US" sz="1200" baseline="0" dirty="0"/>
                    </a:p>
                  </a:txBody>
                  <a:tcPr anchor="ctr"/>
                </a:tc>
                <a:tc>
                  <a:txBody>
                    <a:bodyPr/>
                    <a:lstStyle/>
                    <a:p>
                      <a:pPr marL="285750" indent="-285750">
                        <a:buFont typeface="Arial" panose="020B0604020202020204" pitchFamily="34" charset="0"/>
                        <a:buChar char="•"/>
                      </a:pPr>
                      <a:r>
                        <a:rPr lang="es-ES" sz="1200" baseline="0" dirty="0"/>
                        <a:t>Becker estudio las </a:t>
                      </a:r>
                      <a:r>
                        <a:rPr lang="es-ES" sz="1200" b="1" baseline="0" dirty="0"/>
                        <a:t>familia como unidad económica</a:t>
                      </a:r>
                      <a:r>
                        <a:rPr lang="es-ES" sz="1200" baseline="0" dirty="0"/>
                        <a:t>: matrimonio, fertilidad, divorcio, transmisión de valores, roles de género.</a:t>
                      </a:r>
                    </a:p>
                    <a:p>
                      <a:pPr marL="285750" indent="-285750">
                        <a:buFont typeface="Arial" panose="020B0604020202020204" pitchFamily="34" charset="0"/>
                        <a:buChar char="•"/>
                      </a:pPr>
                      <a:r>
                        <a:rPr lang="es-ES" sz="1200" baseline="0" dirty="0"/>
                        <a:t>propone que la familia heterosexual patriarcal puede ser mas eficiente; el hombre se dedica al mercado laboral y la mujer al hogar, en términos económicos debido a las ventajas comparativas derivadas de estas diferencias.</a:t>
                      </a:r>
                    </a:p>
                    <a:p>
                      <a:pPr marL="285750" indent="-285750">
                        <a:buFont typeface="Arial" panose="020B0604020202020204" pitchFamily="34" charset="0"/>
                        <a:buChar char="•"/>
                      </a:pPr>
                      <a:r>
                        <a:rPr lang="es-ES" sz="1200" baseline="0" dirty="0"/>
                        <a:t>Cada miembro hace </a:t>
                      </a:r>
                      <a:r>
                        <a:rPr lang="es-ES" sz="1200" b="1" baseline="0" dirty="0"/>
                        <a:t>“inversiones": </a:t>
                      </a:r>
                      <a:r>
                        <a:rPr lang="es-ES" sz="1200" b="0" baseline="0" dirty="0"/>
                        <a:t>tiempo</a:t>
                      </a:r>
                      <a:r>
                        <a:rPr lang="es-ES" sz="1200" baseline="0" dirty="0"/>
                        <a:t>, educación, trabajo doméstico, crianza de hijos; dentro del matrimonio (quién se ocupa del hogar, quién trabaja fuera) puede </a:t>
                      </a:r>
                      <a:r>
                        <a:rPr lang="es-ES" sz="1200" b="1" baseline="0" dirty="0"/>
                        <a:t>maximizar la eficiencia económica de la familia</a:t>
                      </a:r>
                      <a:r>
                        <a:rPr lang="es-ES" sz="1200" baseline="0" dirty="0"/>
                        <a:t>.</a:t>
                      </a:r>
                    </a:p>
                    <a:p>
                      <a:pPr marL="285750" indent="-285750">
                        <a:buFont typeface="Arial" panose="020B0604020202020204" pitchFamily="34" charset="0"/>
                        <a:buChar char="•"/>
                      </a:pPr>
                      <a:r>
                        <a:rPr lang="es-ES" sz="1200" baseline="0" dirty="0"/>
                        <a:t>Becker argumenta que </a:t>
                      </a:r>
                      <a:r>
                        <a:rPr lang="es-ES" sz="1200" b="1" baseline="0" dirty="0"/>
                        <a:t>el trabajo no remunerado de la esposa en el hogar tiene un valor económico real</a:t>
                      </a:r>
                      <a:r>
                        <a:rPr lang="es-ES" sz="1200" baseline="0" dirty="0"/>
                        <a:t>, porque contribuye al bienestar de la familia y al desarrollo del capital humano de los hijos</a:t>
                      </a:r>
                    </a:p>
                    <a:p>
                      <a:pPr marL="285750" indent="-285750">
                        <a:buFont typeface="Arial" panose="020B0604020202020204" pitchFamily="34" charset="0"/>
                        <a:buChar char="•"/>
                      </a:pPr>
                      <a:endParaRPr lang="es-ES" sz="1200" baseline="0" dirty="0"/>
                    </a:p>
                    <a:p>
                      <a:endParaRPr lang="es-ES" sz="1200" baseline="0" dirty="0"/>
                    </a:p>
                  </a:txBody>
                  <a:tcPr anchor="ctr"/>
                </a:tc>
                <a:extLst>
                  <a:ext uri="{0D108BD9-81ED-4DB2-BD59-A6C34878D82A}">
                    <a16:rowId xmlns:a16="http://schemas.microsoft.com/office/drawing/2014/main" val="3623708806"/>
                  </a:ext>
                </a:extLst>
              </a:tr>
            </a:tbl>
          </a:graphicData>
        </a:graphic>
      </p:graphicFrame>
    </p:spTree>
    <p:extLst>
      <p:ext uri="{BB962C8B-B14F-4D97-AF65-F5344CB8AC3E}">
        <p14:creationId xmlns:p14="http://schemas.microsoft.com/office/powerpoint/2010/main" val="1400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EA838537-BC22-D4FB-21B6-CDE3CEC7E64C}"/>
            </a:ext>
          </a:extLst>
        </p:cNvPr>
        <p:cNvGrpSpPr/>
        <p:nvPr/>
      </p:nvGrpSpPr>
      <p:grpSpPr>
        <a:xfrm>
          <a:off x="0" y="0"/>
          <a:ext cx="0" cy="0"/>
          <a:chOff x="0" y="0"/>
          <a:chExt cx="0" cy="0"/>
        </a:xfrm>
      </p:grpSpPr>
      <p:sp>
        <p:nvSpPr>
          <p:cNvPr id="206" name="Google Shape;206;p30">
            <a:extLst>
              <a:ext uri="{FF2B5EF4-FFF2-40B4-BE49-F238E27FC236}">
                <a16:creationId xmlns:a16="http://schemas.microsoft.com/office/drawing/2014/main" id="{0A7C6D74-A3C0-11E0-DA45-BC0AAC05DDD6}"/>
              </a:ext>
            </a:extLst>
          </p:cNvPr>
          <p:cNvSpPr txBox="1">
            <a:spLocks noGrp="1"/>
          </p:cNvSpPr>
          <p:nvPr>
            <p:ph type="title"/>
          </p:nvPr>
        </p:nvSpPr>
        <p:spPr>
          <a:xfrm>
            <a:off x="528035" y="445025"/>
            <a:ext cx="8113690" cy="4301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Principales  obras</a:t>
            </a:r>
            <a:endParaRPr dirty="0"/>
          </a:p>
        </p:txBody>
      </p:sp>
      <p:graphicFrame>
        <p:nvGraphicFramePr>
          <p:cNvPr id="10" name="Table 9">
            <a:extLst>
              <a:ext uri="{FF2B5EF4-FFF2-40B4-BE49-F238E27FC236}">
                <a16:creationId xmlns:a16="http://schemas.microsoft.com/office/drawing/2014/main" id="{75C6F9C6-877F-7467-E039-40E9E564C590}"/>
              </a:ext>
            </a:extLst>
          </p:cNvPr>
          <p:cNvGraphicFramePr>
            <a:graphicFrameLocks noGrp="1"/>
          </p:cNvGraphicFramePr>
          <p:nvPr/>
        </p:nvGraphicFramePr>
        <p:xfrm>
          <a:off x="311150" y="2708275"/>
          <a:ext cx="8521700" cy="304800"/>
        </p:xfrm>
        <a:graphic>
          <a:graphicData uri="http://schemas.openxmlformats.org/drawingml/2006/table">
            <a:tbl>
              <a:tblPr/>
              <a:tblGrid>
                <a:gridCol w="8521700">
                  <a:extLst>
                    <a:ext uri="{9D8B030D-6E8A-4147-A177-3AD203B41FA5}">
                      <a16:colId xmlns:a16="http://schemas.microsoft.com/office/drawing/2014/main" val="1595570833"/>
                    </a:ext>
                  </a:extLst>
                </a:gridCol>
              </a:tblGrid>
              <a:tr h="0">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2216409446"/>
                  </a:ext>
                </a:extLst>
              </a:tr>
            </a:tbl>
          </a:graphicData>
        </a:graphic>
      </p:graphicFrame>
      <p:graphicFrame>
        <p:nvGraphicFramePr>
          <p:cNvPr id="2" name="Table 1">
            <a:extLst>
              <a:ext uri="{FF2B5EF4-FFF2-40B4-BE49-F238E27FC236}">
                <a16:creationId xmlns:a16="http://schemas.microsoft.com/office/drawing/2014/main" id="{BC05448D-F33D-D43C-6049-1B221C425C58}"/>
              </a:ext>
            </a:extLst>
          </p:cNvPr>
          <p:cNvGraphicFramePr>
            <a:graphicFrameLocks noGrp="1"/>
          </p:cNvGraphicFramePr>
          <p:nvPr>
            <p:extLst>
              <p:ext uri="{D42A27DB-BD31-4B8C-83A1-F6EECF244321}">
                <p14:modId xmlns:p14="http://schemas.microsoft.com/office/powerpoint/2010/main" val="1767794909"/>
              </p:ext>
            </p:extLst>
          </p:nvPr>
        </p:nvGraphicFramePr>
        <p:xfrm>
          <a:off x="528036" y="875207"/>
          <a:ext cx="8087930" cy="3883537"/>
        </p:xfrm>
        <a:graphic>
          <a:graphicData uri="http://schemas.openxmlformats.org/drawingml/2006/table">
            <a:tbl>
              <a:tblPr firstRow="1" bandRow="1">
                <a:tableStyleId>{BEFEEA84-8D72-4E89-89F5-0972CEF17A02}</a:tableStyleId>
              </a:tblPr>
              <a:tblGrid>
                <a:gridCol w="959032">
                  <a:extLst>
                    <a:ext uri="{9D8B030D-6E8A-4147-A177-3AD203B41FA5}">
                      <a16:colId xmlns:a16="http://schemas.microsoft.com/office/drawing/2014/main" val="1263716370"/>
                    </a:ext>
                  </a:extLst>
                </a:gridCol>
                <a:gridCol w="2347321">
                  <a:extLst>
                    <a:ext uri="{9D8B030D-6E8A-4147-A177-3AD203B41FA5}">
                      <a16:colId xmlns:a16="http://schemas.microsoft.com/office/drawing/2014/main" val="2517692611"/>
                    </a:ext>
                  </a:extLst>
                </a:gridCol>
                <a:gridCol w="4781577">
                  <a:extLst>
                    <a:ext uri="{9D8B030D-6E8A-4147-A177-3AD203B41FA5}">
                      <a16:colId xmlns:a16="http://schemas.microsoft.com/office/drawing/2014/main" val="3839210156"/>
                    </a:ext>
                  </a:extLst>
                </a:gridCol>
              </a:tblGrid>
              <a:tr h="3883537">
                <a:tc>
                  <a:txBody>
                    <a:bodyPr/>
                    <a:lstStyle/>
                    <a:p>
                      <a:endParaRPr lang="es-MX" sz="1300" baseline="0" dirty="0"/>
                    </a:p>
                    <a:p>
                      <a:r>
                        <a:rPr lang="en-US" sz="1300" baseline="0" dirty="0"/>
                        <a:t>   1964</a:t>
                      </a:r>
                    </a:p>
                  </a:txBody>
                  <a:tcPr anchor="ctr"/>
                </a:tc>
                <a:tc>
                  <a:txBody>
                    <a:bodyPr/>
                    <a:lstStyle/>
                    <a:p>
                      <a:r>
                        <a:rPr lang="en-US" sz="1300" b="1" u="sng" baseline="0" dirty="0"/>
                        <a:t>Human Capital</a:t>
                      </a:r>
                      <a:r>
                        <a:rPr lang="en-US" sz="1300" b="0" u="none" baseline="0" dirty="0"/>
                        <a:t>:</a:t>
                      </a:r>
                    </a:p>
                    <a:p>
                      <a:r>
                        <a:rPr lang="en-US" sz="1300" b="0" u="none" baseline="0" dirty="0"/>
                        <a:t> (Capital Humano)</a:t>
                      </a:r>
                    </a:p>
                    <a:p>
                      <a:r>
                        <a:rPr lang="en-US" sz="1300" b="1" u="sng" baseline="0" dirty="0"/>
                        <a:t>A Theoretical and Empirical Analysis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u="none" baseline="0" dirty="0"/>
                        <a:t>(un </a:t>
                      </a:r>
                      <a:r>
                        <a:rPr lang="es-MX" sz="1300" b="0" i="0" u="none" strike="noStrike" cap="none" baseline="0" dirty="0">
                          <a:solidFill>
                            <a:srgbClr val="000000"/>
                          </a:solidFill>
                          <a:effectLst/>
                          <a:latin typeface="Arial"/>
                          <a:ea typeface="Arial"/>
                          <a:cs typeface="Arial"/>
                          <a:sym typeface="Arial"/>
                        </a:rPr>
                        <a:t>Análisis </a:t>
                      </a:r>
                      <a:r>
                        <a:rPr lang="en-US" sz="1300" b="0" i="0" u="none" strike="noStrike" cap="none" baseline="0" dirty="0">
                          <a:solidFill>
                            <a:srgbClr val="000000"/>
                          </a:solidFill>
                          <a:effectLst/>
                          <a:latin typeface="Arial"/>
                          <a:ea typeface="Arial"/>
                          <a:cs typeface="Arial"/>
                          <a:sym typeface="Arial"/>
                        </a:rPr>
                        <a:t> </a:t>
                      </a:r>
                      <a:r>
                        <a:rPr lang="es-MX" sz="1300" b="0" i="0" u="none" strike="noStrike" cap="none" baseline="0" dirty="0">
                          <a:solidFill>
                            <a:srgbClr val="000000"/>
                          </a:solidFill>
                          <a:effectLst/>
                          <a:latin typeface="Arial"/>
                          <a:ea typeface="Arial"/>
                          <a:cs typeface="Arial"/>
                          <a:sym typeface="Arial"/>
                        </a:rPr>
                        <a:t>teórico </a:t>
                      </a:r>
                      <a:endParaRPr lang="en-US" sz="1300" b="0" i="0" u="none" strike="noStrike" cap="none" baseline="0"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u="none" baseline="0" dirty="0"/>
                        <a:t> y </a:t>
                      </a:r>
                      <a:r>
                        <a:rPr lang="en-US" sz="1300" b="0" i="0" u="none" strike="noStrike" cap="none" baseline="0" dirty="0">
                          <a:solidFill>
                            <a:srgbClr val="000000"/>
                          </a:solidFill>
                          <a:effectLst/>
                          <a:latin typeface="Arial"/>
                          <a:ea typeface="Arial"/>
                          <a:cs typeface="Arial"/>
                          <a:sym typeface="Arial"/>
                        </a:rPr>
                        <a:t> </a:t>
                      </a:r>
                      <a:r>
                        <a:rPr lang="es-MX" sz="1300" b="0" i="0" u="none" strike="noStrike" cap="none" baseline="0" dirty="0">
                          <a:solidFill>
                            <a:srgbClr val="000000"/>
                          </a:solidFill>
                          <a:effectLst/>
                          <a:latin typeface="Arial"/>
                          <a:ea typeface="Arial"/>
                          <a:cs typeface="Arial"/>
                          <a:sym typeface="Arial"/>
                        </a:rPr>
                        <a:t>Empírico)</a:t>
                      </a:r>
                      <a:endParaRPr lang="en-US" sz="1300" b="0" i="0" u="none" strike="noStrike" cap="none" baseline="0" dirty="0">
                        <a:solidFill>
                          <a:srgbClr val="000000"/>
                        </a:solidFill>
                        <a:effectLst/>
                        <a:latin typeface="Arial"/>
                        <a:ea typeface="Arial"/>
                        <a:cs typeface="Arial"/>
                        <a:sym typeface="Arial"/>
                      </a:endParaRPr>
                    </a:p>
                  </a:txBody>
                  <a:tcPr anchor="ctr"/>
                </a:tc>
                <a:tc>
                  <a:txBody>
                    <a:bodyPr/>
                    <a:lstStyle/>
                    <a:p>
                      <a:pPr marL="285750" indent="-285750" algn="just">
                        <a:buFont typeface="Arial" panose="020B0604020202020204" pitchFamily="34" charset="0"/>
                        <a:buChar char="•"/>
                      </a:pPr>
                      <a:r>
                        <a:rPr lang="es-ES" sz="1300" baseline="0"/>
                        <a:t>El desarrollo </a:t>
                      </a:r>
                      <a:r>
                        <a:rPr lang="es-ES" sz="1300" baseline="0" dirty="0"/>
                        <a:t>de la teoría del </a:t>
                      </a:r>
                      <a:r>
                        <a:rPr lang="es-ES" sz="1300" b="1" baseline="0" dirty="0"/>
                        <a:t>capital humano</a:t>
                      </a:r>
                      <a:r>
                        <a:rPr lang="es-ES" sz="1300" baseline="0" dirty="0"/>
                        <a:t>: educación, salud y capacitación como inversión en productividad.</a:t>
                      </a:r>
                    </a:p>
                    <a:p>
                      <a:pPr algn="just"/>
                      <a:r>
                        <a:rPr lang="es-ES" sz="1300" baseline="0" dirty="0"/>
                        <a:t> </a:t>
                      </a:r>
                      <a:r>
                        <a:rPr lang="es-ES" sz="1300" i="1" baseline="0" dirty="0"/>
                        <a:t>(ediciones ampliadas 1975 y 1993).</a:t>
                      </a:r>
                    </a:p>
                    <a:p>
                      <a:pPr marL="285750" indent="-285750" algn="just">
                        <a:buFont typeface="Arial" panose="020B0604020202020204" pitchFamily="34" charset="0"/>
                        <a:buChar char="•"/>
                      </a:pPr>
                      <a:r>
                        <a:rPr lang="es-ES" sz="1300" baseline="0" dirty="0"/>
                        <a:t>Las personas son un </a:t>
                      </a:r>
                      <a:r>
                        <a:rPr lang="es-ES" sz="1300" b="1" baseline="0" dirty="0"/>
                        <a:t>tipo de capital</a:t>
                      </a:r>
                      <a:r>
                        <a:rPr lang="es-ES" sz="1300" baseline="0" dirty="0"/>
                        <a:t>: invertir en educación, entrenamiento, salud y experiencia aumenta la productividad; generan </a:t>
                      </a:r>
                      <a:r>
                        <a:rPr lang="es-ES" sz="1300" b="1" baseline="0" dirty="0"/>
                        <a:t>retornos económicos</a:t>
                      </a:r>
                      <a:r>
                        <a:rPr lang="es-ES" sz="1300" baseline="0" dirty="0"/>
                        <a:t> (salarios más altos, mejores oportunidades) y sociales (crecimiento económico, desarrollo).</a:t>
                      </a:r>
                    </a:p>
                    <a:p>
                      <a:pPr marL="285750" indent="-285750" algn="just">
                        <a:buFont typeface="Arial" panose="020B0604020202020204" pitchFamily="34" charset="0"/>
                        <a:buChar char="•"/>
                      </a:pPr>
                      <a:r>
                        <a:rPr lang="es-ES" sz="1300" baseline="0" dirty="0"/>
                        <a:t>El capital humano es tan real como el capital físico; el </a:t>
                      </a:r>
                      <a:r>
                        <a:rPr lang="es-ES" sz="1300" b="1" baseline="0" dirty="0"/>
                        <a:t>crecimiento económico no está solo en fábricas o infraestructura, sino en las personas y sus conocimientos</a:t>
                      </a:r>
                      <a:r>
                        <a:rPr lang="es-ES" sz="1300" baseline="0" dirty="0"/>
                        <a:t>.</a:t>
                      </a:r>
                    </a:p>
                    <a:p>
                      <a:pPr marL="285750" indent="-285750" algn="just">
                        <a:buFont typeface="Arial" panose="020B0604020202020204" pitchFamily="34" charset="0"/>
                        <a:buChar char="•"/>
                      </a:pPr>
                      <a:r>
                        <a:rPr lang="es-ES" sz="1300" baseline="0" dirty="0"/>
                        <a:t>Mayor capital humano → más oportunidades → mayor movilidad económica.</a:t>
                      </a:r>
                    </a:p>
                    <a:p>
                      <a:pPr marL="285750" indent="-285750" algn="just">
                        <a:buFont typeface="Arial" panose="020B0604020202020204" pitchFamily="34" charset="0"/>
                        <a:buChar char="•"/>
                      </a:pPr>
                      <a:r>
                        <a:rPr lang="es-ES" sz="1300" baseline="0" dirty="0"/>
                        <a:t>La educación, la formación, la experiencia y la salud deben entenderse como inversiones en “capital humano”, que aumentan la productividad y generan retornos económicos tanto para el individuo como para la sociedad.</a:t>
                      </a:r>
                      <a:endParaRPr lang="en-US" sz="1300" baseline="0" dirty="0"/>
                    </a:p>
                  </a:txBody>
                  <a:tcPr/>
                </a:tc>
                <a:extLst>
                  <a:ext uri="{0D108BD9-81ED-4DB2-BD59-A6C34878D82A}">
                    <a16:rowId xmlns:a16="http://schemas.microsoft.com/office/drawing/2014/main" val="3099906106"/>
                  </a:ext>
                </a:extLst>
              </a:tr>
            </a:tbl>
          </a:graphicData>
        </a:graphic>
      </p:graphicFrame>
    </p:spTree>
    <p:extLst>
      <p:ext uri="{BB962C8B-B14F-4D97-AF65-F5344CB8AC3E}">
        <p14:creationId xmlns:p14="http://schemas.microsoft.com/office/powerpoint/2010/main" val="145519551"/>
      </p:ext>
    </p:extLst>
  </p:cSld>
  <p:clrMapOvr>
    <a:masterClrMapping/>
  </p:clrMapOvr>
</p:sld>
</file>

<file path=ppt/theme/theme1.xml><?xml version="1.0" encoding="utf-8"?>
<a:theme xmlns:a="http://schemas.openxmlformats.org/drawingml/2006/main" name="Work-Life Balance Thesis Defense by Slidesgo">
  <a:themeElements>
    <a:clrScheme name="Simple Light">
      <a:dk1>
        <a:srgbClr val="002235"/>
      </a:dk1>
      <a:lt1>
        <a:srgbClr val="F5F1ED"/>
      </a:lt1>
      <a:dk2>
        <a:srgbClr val="F4B123"/>
      </a:dk2>
      <a:lt2>
        <a:srgbClr val="E66103"/>
      </a:lt2>
      <a:accent1>
        <a:srgbClr val="14A1DA"/>
      </a:accent1>
      <a:accent2>
        <a:srgbClr val="1666A3"/>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1240</Words>
  <Application>Microsoft Office PowerPoint</Application>
  <PresentationFormat>On-screen Show (16:9)</PresentationFormat>
  <Paragraphs>119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Shrikhand</vt:lpstr>
      <vt:lpstr>Open Sans</vt:lpstr>
      <vt:lpstr>Verdana</vt:lpstr>
      <vt:lpstr>Times New Roman</vt:lpstr>
      <vt:lpstr>Work-Life Balance Thesis Defense by Slidesgo</vt:lpstr>
      <vt:lpstr>PowerPoint Presentation</vt:lpstr>
      <vt:lpstr>Gary Stanley Becker Thesis Defense</vt:lpstr>
      <vt:lpstr>Bibliografía </vt:lpstr>
      <vt:lpstr>  Biografía  Gary Stanley Becker</vt:lpstr>
      <vt:lpstr>Contexto histórico</vt:lpstr>
      <vt:lpstr>Gary Stanley Becker</vt:lpstr>
      <vt:lpstr>Principales  obras</vt:lpstr>
      <vt:lpstr>Principales  obras</vt:lpstr>
      <vt:lpstr>Principales  obras</vt:lpstr>
      <vt:lpstr>📊 Análisis FODA – Gary Becker </vt:lpstr>
      <vt:lpstr>Referencias: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Karielle</dc:creator>
  <cp:lastModifiedBy>Isrrael Cardenas</cp:lastModifiedBy>
  <cp:revision>8</cp:revision>
  <dcterms:modified xsi:type="dcterms:W3CDTF">2025-09-24T00:21:16Z</dcterms:modified>
</cp:coreProperties>
</file>