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y="10287000" cx="18288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GoogleSlidesCustomDataVersion2">
      <go:slidesCustomData xmlns:go="http://customooxmlschemas.google.com/" r:id="rId17" roundtripDataSignature="AMtx7mhSlSOGKdbd8bgAxmEYONAtC89/2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customschemas.google.com/relationships/presentationmetadata" Target="metadata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1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1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2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2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2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2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3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3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2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2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2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4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4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1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5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1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1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6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6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1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1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7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17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1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18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18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18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18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1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1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0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0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20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2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2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1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1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1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2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2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2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8.jpg"/><Relationship Id="rId4" Type="http://schemas.openxmlformats.org/officeDocument/2006/relationships/image" Target="../media/image16.png"/><Relationship Id="rId5" Type="http://schemas.openxmlformats.org/officeDocument/2006/relationships/image" Target="../media/image6.png"/><Relationship Id="rId6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jpg"/><Relationship Id="rId4" Type="http://schemas.openxmlformats.org/officeDocument/2006/relationships/image" Target="../media/image3.png"/><Relationship Id="rId5" Type="http://schemas.openxmlformats.org/officeDocument/2006/relationships/image" Target="../media/image27.png"/><Relationship Id="rId6" Type="http://schemas.openxmlformats.org/officeDocument/2006/relationships/image" Target="../media/image2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jpg"/><Relationship Id="rId4" Type="http://schemas.openxmlformats.org/officeDocument/2006/relationships/image" Target="../media/image16.png"/><Relationship Id="rId5" Type="http://schemas.openxmlformats.org/officeDocument/2006/relationships/image" Target="../media/image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8.jpg"/><Relationship Id="rId4" Type="http://schemas.openxmlformats.org/officeDocument/2006/relationships/image" Target="../media/image9.png"/><Relationship Id="rId5" Type="http://schemas.openxmlformats.org/officeDocument/2006/relationships/image" Target="../media/image7.jpg"/><Relationship Id="rId6" Type="http://schemas.openxmlformats.org/officeDocument/2006/relationships/hyperlink" Target="https://es.wikipedia.org/wiki/Par%C3%ADs" TargetMode="External"/><Relationship Id="rId7" Type="http://schemas.openxmlformats.org/officeDocument/2006/relationships/hyperlink" Target="https://es.wikipedia.org/wiki/Francia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8.jpg"/><Relationship Id="rId4" Type="http://schemas.openxmlformats.org/officeDocument/2006/relationships/image" Target="../media/image3.png"/><Relationship Id="rId5" Type="http://schemas.openxmlformats.org/officeDocument/2006/relationships/image" Target="../media/image2.jpg"/><Relationship Id="rId6" Type="http://schemas.openxmlformats.org/officeDocument/2006/relationships/hyperlink" Target="https://es.wikipedia.org/wiki/Hospital_psiqui%C3%A1trico" TargetMode="External"/><Relationship Id="rId7" Type="http://schemas.openxmlformats.org/officeDocument/2006/relationships/hyperlink" Target="https://es.wikipedia.org/wiki/Psicosis_man%C3%ADaco-depresiva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jpg"/><Relationship Id="rId4" Type="http://schemas.openxmlformats.org/officeDocument/2006/relationships/image" Target="../media/image5.png"/><Relationship Id="rId5" Type="http://schemas.openxmlformats.org/officeDocument/2006/relationships/image" Target="../media/image1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8.jpg"/><Relationship Id="rId4" Type="http://schemas.openxmlformats.org/officeDocument/2006/relationships/image" Target="../media/image14.png"/><Relationship Id="rId5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jpg"/><Relationship Id="rId4" Type="http://schemas.openxmlformats.org/officeDocument/2006/relationships/image" Target="../media/image15.png"/><Relationship Id="rId5" Type="http://schemas.openxmlformats.org/officeDocument/2006/relationships/image" Target="../media/image12.jpg"/><Relationship Id="rId6" Type="http://schemas.openxmlformats.org/officeDocument/2006/relationships/image" Target="../media/image3.png"/><Relationship Id="rId7" Type="http://schemas.openxmlformats.org/officeDocument/2006/relationships/image" Target="../media/image1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.jpg"/><Relationship Id="rId4" Type="http://schemas.openxmlformats.org/officeDocument/2006/relationships/image" Target="../media/image1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jpg"/><Relationship Id="rId4" Type="http://schemas.openxmlformats.org/officeDocument/2006/relationships/image" Target="../media/image22.png"/><Relationship Id="rId5" Type="http://schemas.openxmlformats.org/officeDocument/2006/relationships/image" Target="../media/image1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jpg"/><Relationship Id="rId4" Type="http://schemas.openxmlformats.org/officeDocument/2006/relationships/image" Target="../media/image21.png"/><Relationship Id="rId5" Type="http://schemas.openxmlformats.org/officeDocument/2006/relationships/image" Target="../media/image17.jpg"/><Relationship Id="rId6" Type="http://schemas.openxmlformats.org/officeDocument/2006/relationships/image" Target="../media/image25.jpg"/><Relationship Id="rId7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82016" l="0" r="0" t="-82016"/>
            </a:stretch>
          </a:blipFill>
          <a:ln>
            <a:noFill/>
          </a:ln>
        </p:spPr>
      </p:sp>
      <p:sp>
        <p:nvSpPr>
          <p:cNvPr id="85" name="Google Shape;85;p1"/>
          <p:cNvSpPr/>
          <p:nvPr/>
        </p:nvSpPr>
        <p:spPr>
          <a:xfrm>
            <a:off x="-6106153" y="7144047"/>
            <a:ext cx="16230600" cy="5843016"/>
          </a:xfrm>
          <a:custGeom>
            <a:rect b="b" l="l" r="r" t="t"/>
            <a:pathLst>
              <a:path extrusionOk="0" h="5843016" w="16230600">
                <a:moveTo>
                  <a:pt x="0" y="0"/>
                </a:moveTo>
                <a:lnTo>
                  <a:pt x="16230600" y="0"/>
                </a:lnTo>
                <a:lnTo>
                  <a:pt x="16230600" y="5843016"/>
                </a:lnTo>
                <a:lnTo>
                  <a:pt x="0" y="58430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6" name="Google Shape;86;p1"/>
          <p:cNvSpPr/>
          <p:nvPr/>
        </p:nvSpPr>
        <p:spPr>
          <a:xfrm rot="-117919">
            <a:off x="10814824" y="3932669"/>
            <a:ext cx="9560000" cy="5970713"/>
          </a:xfrm>
          <a:custGeom>
            <a:rect b="b" l="l" r="r" t="t"/>
            <a:pathLst>
              <a:path extrusionOk="0" h="5970713" w="9560000">
                <a:moveTo>
                  <a:pt x="0" y="0"/>
                </a:moveTo>
                <a:lnTo>
                  <a:pt x="9560000" y="0"/>
                </a:lnTo>
                <a:lnTo>
                  <a:pt x="9560000" y="5970714"/>
                </a:lnTo>
                <a:lnTo>
                  <a:pt x="0" y="59707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7" name="Google Shape;87;p1"/>
          <p:cNvSpPr/>
          <p:nvPr/>
        </p:nvSpPr>
        <p:spPr>
          <a:xfrm rot="10800000">
            <a:off x="5149538" y="-2822540"/>
            <a:ext cx="18313992" cy="6593037"/>
          </a:xfrm>
          <a:custGeom>
            <a:rect b="b" l="l" r="r" t="t"/>
            <a:pathLst>
              <a:path extrusionOk="0" h="6593037" w="18313992">
                <a:moveTo>
                  <a:pt x="0" y="0"/>
                </a:moveTo>
                <a:lnTo>
                  <a:pt x="18313992" y="0"/>
                </a:lnTo>
                <a:lnTo>
                  <a:pt x="18313992" y="6593037"/>
                </a:lnTo>
                <a:lnTo>
                  <a:pt x="0" y="65930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88" name="Google Shape;88;p1"/>
          <p:cNvGrpSpPr/>
          <p:nvPr/>
        </p:nvGrpSpPr>
        <p:grpSpPr>
          <a:xfrm>
            <a:off x="1444994" y="1841422"/>
            <a:ext cx="8071063" cy="1508432"/>
            <a:chOff x="0" y="0"/>
            <a:chExt cx="10761418" cy="2011242"/>
          </a:xfrm>
        </p:grpSpPr>
        <p:sp>
          <p:nvSpPr>
            <p:cNvPr id="89" name="Google Shape;89;p1"/>
            <p:cNvSpPr/>
            <p:nvPr/>
          </p:nvSpPr>
          <p:spPr>
            <a:xfrm rot="10800000">
              <a:off x="5956216" y="0"/>
              <a:ext cx="4805202" cy="2011242"/>
            </a:xfrm>
            <a:custGeom>
              <a:rect b="b" l="l" r="r" t="t"/>
              <a:pathLst>
                <a:path extrusionOk="0" h="2011242" w="4805202">
                  <a:moveTo>
                    <a:pt x="0" y="0"/>
                  </a:moveTo>
                  <a:lnTo>
                    <a:pt x="4805202" y="0"/>
                  </a:lnTo>
                  <a:lnTo>
                    <a:pt x="4805202" y="2011242"/>
                  </a:lnTo>
                  <a:lnTo>
                    <a:pt x="0" y="201124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-188650" t="0"/>
              </a:stretch>
            </a:blipFill>
            <a:ln>
              <a:noFill/>
            </a:ln>
          </p:spPr>
        </p:sp>
        <p:sp>
          <p:nvSpPr>
            <p:cNvPr id="90" name="Google Shape;90;p1"/>
            <p:cNvSpPr/>
            <p:nvPr/>
          </p:nvSpPr>
          <p:spPr>
            <a:xfrm>
              <a:off x="0" y="0"/>
              <a:ext cx="10243852" cy="2011242"/>
            </a:xfrm>
            <a:custGeom>
              <a:rect b="b" l="l" r="r" t="t"/>
              <a:pathLst>
                <a:path extrusionOk="0" h="2011242" w="10243852">
                  <a:moveTo>
                    <a:pt x="0" y="0"/>
                  </a:moveTo>
                  <a:lnTo>
                    <a:pt x="10243852" y="0"/>
                  </a:lnTo>
                  <a:lnTo>
                    <a:pt x="10243852" y="2011242"/>
                  </a:lnTo>
                  <a:lnTo>
                    <a:pt x="0" y="201124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-35402" t="0"/>
              </a:stretch>
            </a:blipFill>
            <a:ln>
              <a:noFill/>
            </a:ln>
          </p:spPr>
        </p:sp>
      </p:grpSp>
      <p:sp>
        <p:nvSpPr>
          <p:cNvPr id="91" name="Google Shape;91;p1"/>
          <p:cNvSpPr txBox="1"/>
          <p:nvPr/>
        </p:nvSpPr>
        <p:spPr>
          <a:xfrm>
            <a:off x="1444994" y="3771394"/>
            <a:ext cx="14493287" cy="218572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8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500" u="none" cap="none" strike="noStrike">
                <a:solidFill>
                  <a:srgbClr val="3D2007"/>
                </a:solidFill>
                <a:latin typeface="Arial"/>
                <a:ea typeface="Arial"/>
                <a:cs typeface="Arial"/>
                <a:sym typeface="Arial"/>
              </a:rPr>
              <a:t>Louis Althusser</a:t>
            </a:r>
            <a:endParaRPr/>
          </a:p>
        </p:txBody>
      </p:sp>
      <p:sp>
        <p:nvSpPr>
          <p:cNvPr id="92" name="Google Shape;92;p1"/>
          <p:cNvSpPr txBox="1"/>
          <p:nvPr/>
        </p:nvSpPr>
        <p:spPr>
          <a:xfrm>
            <a:off x="1840800" y="1841426"/>
            <a:ext cx="7939200" cy="131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7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686" u="none" cap="none" strike="noStrike">
                <a:solidFill>
                  <a:srgbClr val="3D2007"/>
                </a:solidFill>
                <a:latin typeface="Arial"/>
                <a:ea typeface="Arial"/>
                <a:cs typeface="Arial"/>
                <a:sym typeface="Arial"/>
              </a:rPr>
              <a:t>Trayectoria de:</a:t>
            </a:r>
            <a:endParaRPr/>
          </a:p>
        </p:txBody>
      </p:sp>
      <p:sp>
        <p:nvSpPr>
          <p:cNvPr id="93" name="Google Shape;93;p1"/>
          <p:cNvSpPr txBox="1"/>
          <p:nvPr/>
        </p:nvSpPr>
        <p:spPr>
          <a:xfrm>
            <a:off x="1444994" y="6614589"/>
            <a:ext cx="12150140" cy="5934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71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995" u="none" cap="none" strike="noStrike">
                <a:solidFill>
                  <a:srgbClr val="3D2007"/>
                </a:solidFill>
                <a:latin typeface="Arial"/>
                <a:ea typeface="Arial"/>
                <a:cs typeface="Arial"/>
                <a:sym typeface="Arial"/>
              </a:rPr>
              <a:t>Analizamos los principales aportes filósofos</a:t>
            </a:r>
            <a:endParaRPr/>
          </a:p>
        </p:txBody>
      </p:sp>
      <p:sp>
        <p:nvSpPr>
          <p:cNvPr id="94" name="Google Shape;94;p1"/>
          <p:cNvSpPr txBox="1"/>
          <p:nvPr/>
        </p:nvSpPr>
        <p:spPr>
          <a:xfrm>
            <a:off x="1477914" y="7576504"/>
            <a:ext cx="8664842" cy="31970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798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476" u="none" cap="none" strike="noStrike">
                <a:solidFill>
                  <a:srgbClr val="3D2007"/>
                </a:solidFill>
                <a:latin typeface="Arial"/>
                <a:ea typeface="Arial"/>
                <a:cs typeface="Arial"/>
                <a:sym typeface="Arial"/>
              </a:rPr>
              <a:t>Proyecto Realizado por: Ana Lucia Ruelas Payan.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0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82016" l="0" r="0" t="-82016"/>
            </a:stretch>
          </a:blipFill>
          <a:ln>
            <a:noFill/>
          </a:ln>
        </p:spPr>
      </p:sp>
      <p:sp>
        <p:nvSpPr>
          <p:cNvPr id="212" name="Google Shape;212;p10"/>
          <p:cNvSpPr txBox="1"/>
          <p:nvPr/>
        </p:nvSpPr>
        <p:spPr>
          <a:xfrm>
            <a:off x="9019399" y="3794125"/>
            <a:ext cx="9268500" cy="327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1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248" u="none" cap="none" strike="noStrike">
                <a:solidFill>
                  <a:srgbClr val="3D2007"/>
                </a:solidFill>
                <a:latin typeface="Arial"/>
                <a:ea typeface="Arial"/>
                <a:cs typeface="Arial"/>
                <a:sym typeface="Arial"/>
              </a:rPr>
              <a:t>Los planteamientos de Louis Althusser giran en torno a la idea de que la sociedad capitalista se mantiene no solo por la fuerza, sino sobre todo por la ideología, transmitida a través de instituciones como la escuela. Su obra invita a cuestionar la supuesta neutralidad de la educación y a verla como un espacio donde se reproducen las desigualdades sociales.</a:t>
            </a:r>
            <a:endParaRPr/>
          </a:p>
          <a:p>
            <a:pPr indent="0" lvl="0" marL="0" marR="0" rtl="0" algn="l">
              <a:lnSpc>
                <a:spcPct val="141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248" u="none" cap="none" strike="noStrike">
              <a:solidFill>
                <a:srgbClr val="3D200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10"/>
          <p:cNvSpPr txBox="1"/>
          <p:nvPr/>
        </p:nvSpPr>
        <p:spPr>
          <a:xfrm>
            <a:off x="9019400" y="7067725"/>
            <a:ext cx="8337000" cy="229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42746" lvl="1" marL="485494" marR="0" rtl="0" algn="l">
              <a:lnSpc>
                <a:spcPct val="141014"/>
              </a:lnSpc>
              <a:spcBef>
                <a:spcPts val="0"/>
              </a:spcBef>
              <a:spcAft>
                <a:spcPts val="0"/>
              </a:spcAft>
              <a:buClr>
                <a:srgbClr val="3D2007"/>
              </a:buClr>
              <a:buSzPts val="2248"/>
              <a:buFont typeface="Arial"/>
              <a:buChar char="•"/>
            </a:pPr>
            <a:r>
              <a:rPr b="1" i="0" lang="en-US" sz="2248" u="none" cap="none" strike="noStrike">
                <a:solidFill>
                  <a:srgbClr val="3D2007"/>
                </a:solidFill>
                <a:latin typeface="Arial"/>
                <a:ea typeface="Arial"/>
                <a:cs typeface="Arial"/>
                <a:sym typeface="Arial"/>
              </a:rPr>
              <a:t>El poder no solo está en la fuerza, sino en la ideología.</a:t>
            </a:r>
            <a:endParaRPr/>
          </a:p>
          <a:p>
            <a:pPr indent="-242746" lvl="1" marL="485494" marR="0" rtl="0" algn="l">
              <a:lnSpc>
                <a:spcPct val="141014"/>
              </a:lnSpc>
              <a:spcBef>
                <a:spcPts val="0"/>
              </a:spcBef>
              <a:spcAft>
                <a:spcPts val="0"/>
              </a:spcAft>
              <a:buClr>
                <a:srgbClr val="3D2007"/>
              </a:buClr>
              <a:buSzPts val="2248"/>
              <a:buFont typeface="Arial"/>
              <a:buChar char="•"/>
            </a:pPr>
            <a:r>
              <a:rPr b="1" i="0" lang="en-US" sz="2248" u="none" cap="none" strike="noStrike">
                <a:solidFill>
                  <a:srgbClr val="3D2007"/>
                </a:solidFill>
                <a:latin typeface="Arial"/>
                <a:ea typeface="Arial"/>
                <a:cs typeface="Arial"/>
                <a:sym typeface="Arial"/>
              </a:rPr>
              <a:t>La escuela reproduce la sociedad existente.</a:t>
            </a:r>
            <a:endParaRPr/>
          </a:p>
          <a:p>
            <a:pPr indent="-242746" lvl="1" marL="485494" marR="0" rtl="0" algn="l">
              <a:lnSpc>
                <a:spcPct val="141014"/>
              </a:lnSpc>
              <a:spcBef>
                <a:spcPts val="0"/>
              </a:spcBef>
              <a:spcAft>
                <a:spcPts val="0"/>
              </a:spcAft>
              <a:buClr>
                <a:srgbClr val="3D2007"/>
              </a:buClr>
              <a:buSzPts val="2248"/>
              <a:buFont typeface="Arial"/>
              <a:buChar char="•"/>
            </a:pPr>
            <a:r>
              <a:rPr b="1" i="0" lang="en-US" sz="2248" u="none" cap="none" strike="noStrike">
                <a:solidFill>
                  <a:srgbClr val="3D2007"/>
                </a:solidFill>
                <a:latin typeface="Arial"/>
                <a:ea typeface="Arial"/>
                <a:cs typeface="Arial"/>
                <a:sym typeface="Arial"/>
              </a:rPr>
              <a:t>La educación puede ser también un espacio para cuestionar y transformar.</a:t>
            </a:r>
            <a:endParaRPr/>
          </a:p>
          <a:p>
            <a:pPr indent="0" lvl="0" marL="0" marR="0" rtl="0" algn="l">
              <a:lnSpc>
                <a:spcPct val="141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248" u="none" cap="none" strike="noStrike">
              <a:solidFill>
                <a:srgbClr val="3D200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4" name="Google Shape;214;p10"/>
          <p:cNvGrpSpPr/>
          <p:nvPr/>
        </p:nvGrpSpPr>
        <p:grpSpPr>
          <a:xfrm>
            <a:off x="7450725" y="1278475"/>
            <a:ext cx="10837713" cy="2063387"/>
            <a:chOff x="0" y="0"/>
            <a:chExt cx="21640800" cy="2751183"/>
          </a:xfrm>
        </p:grpSpPr>
        <p:sp>
          <p:nvSpPr>
            <p:cNvPr id="215" name="Google Shape;215;p10"/>
            <p:cNvSpPr/>
            <p:nvPr/>
          </p:nvSpPr>
          <p:spPr>
            <a:xfrm rot="10800000">
              <a:off x="5774500" y="0"/>
              <a:ext cx="15866300" cy="2751183"/>
            </a:xfrm>
            <a:custGeom>
              <a:rect b="b" l="l" r="r" t="t"/>
              <a:pathLst>
                <a:path extrusionOk="0" h="2751183" w="15866300">
                  <a:moveTo>
                    <a:pt x="0" y="0"/>
                  </a:moveTo>
                  <a:lnTo>
                    <a:pt x="15866300" y="0"/>
                  </a:lnTo>
                  <a:lnTo>
                    <a:pt x="15866300" y="2751183"/>
                  </a:lnTo>
                  <a:lnTo>
                    <a:pt x="0" y="275118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-19581" t="0"/>
              </a:stretch>
            </a:blipFill>
            <a:ln>
              <a:noFill/>
            </a:ln>
          </p:spPr>
        </p:sp>
        <p:sp>
          <p:nvSpPr>
            <p:cNvPr id="216" name="Google Shape;216;p10"/>
            <p:cNvSpPr/>
            <p:nvPr/>
          </p:nvSpPr>
          <p:spPr>
            <a:xfrm>
              <a:off x="0" y="0"/>
              <a:ext cx="15866300" cy="2751183"/>
            </a:xfrm>
            <a:custGeom>
              <a:rect b="b" l="l" r="r" t="t"/>
              <a:pathLst>
                <a:path extrusionOk="0" h="2751183" w="15866300">
                  <a:moveTo>
                    <a:pt x="0" y="0"/>
                  </a:moveTo>
                  <a:lnTo>
                    <a:pt x="15866300" y="0"/>
                  </a:lnTo>
                  <a:lnTo>
                    <a:pt x="15866300" y="2751183"/>
                  </a:lnTo>
                  <a:lnTo>
                    <a:pt x="0" y="275118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-19581" t="0"/>
              </a:stretch>
            </a:blipFill>
            <a:ln>
              <a:noFill/>
            </a:ln>
          </p:spPr>
        </p:sp>
      </p:grpSp>
      <p:sp>
        <p:nvSpPr>
          <p:cNvPr id="217" name="Google Shape;217;p10"/>
          <p:cNvSpPr/>
          <p:nvPr/>
        </p:nvSpPr>
        <p:spPr>
          <a:xfrm flipH="1">
            <a:off x="1028700" y="1278469"/>
            <a:ext cx="4982490" cy="7541554"/>
          </a:xfrm>
          <a:custGeom>
            <a:rect b="b" l="l" r="r" t="t"/>
            <a:pathLst>
              <a:path extrusionOk="0" h="7541554" w="4982490">
                <a:moveTo>
                  <a:pt x="4982490" y="0"/>
                </a:moveTo>
                <a:lnTo>
                  <a:pt x="0" y="0"/>
                </a:lnTo>
                <a:lnTo>
                  <a:pt x="0" y="7541554"/>
                </a:lnTo>
                <a:lnTo>
                  <a:pt x="4982490" y="7541554"/>
                </a:lnTo>
                <a:lnTo>
                  <a:pt x="498249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18" name="Google Shape;218;p10"/>
          <p:cNvGrpSpPr/>
          <p:nvPr/>
        </p:nvGrpSpPr>
        <p:grpSpPr>
          <a:xfrm>
            <a:off x="7413938" y="4011617"/>
            <a:ext cx="1185138" cy="1376592"/>
            <a:chOff x="0" y="1"/>
            <a:chExt cx="1580184" cy="1835456"/>
          </a:xfrm>
        </p:grpSpPr>
        <p:sp>
          <p:nvSpPr>
            <p:cNvPr id="219" name="Google Shape;219;p10"/>
            <p:cNvSpPr/>
            <p:nvPr/>
          </p:nvSpPr>
          <p:spPr>
            <a:xfrm rot="-5400000">
              <a:off x="-127636" y="199606"/>
              <a:ext cx="1835456" cy="1436245"/>
            </a:xfrm>
            <a:custGeom>
              <a:rect b="b" l="l" r="r" t="t"/>
              <a:pathLst>
                <a:path extrusionOk="0" h="1436245" w="1835456">
                  <a:moveTo>
                    <a:pt x="0" y="0"/>
                  </a:moveTo>
                  <a:lnTo>
                    <a:pt x="1835456" y="0"/>
                  </a:lnTo>
                  <a:lnTo>
                    <a:pt x="1835456" y="1436244"/>
                  </a:lnTo>
                  <a:lnTo>
                    <a:pt x="0" y="143624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20" name="Google Shape;220;p10"/>
            <p:cNvSpPr txBox="1"/>
            <p:nvPr/>
          </p:nvSpPr>
          <p:spPr>
            <a:xfrm>
              <a:off x="0" y="413510"/>
              <a:ext cx="1580184" cy="124987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9798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6505" u="none" cap="none" strike="noStrike">
                  <a:solidFill>
                    <a:srgbClr val="3D2007"/>
                  </a:solidFill>
                  <a:latin typeface="Arial"/>
                  <a:ea typeface="Arial"/>
                  <a:cs typeface="Arial"/>
                  <a:sym typeface="Arial"/>
                </a:rPr>
                <a:t>01</a:t>
              </a:r>
              <a:endParaRPr/>
            </a:p>
          </p:txBody>
        </p:sp>
      </p:grpSp>
      <p:grpSp>
        <p:nvGrpSpPr>
          <p:cNvPr id="221" name="Google Shape;221;p10"/>
          <p:cNvGrpSpPr/>
          <p:nvPr/>
        </p:nvGrpSpPr>
        <p:grpSpPr>
          <a:xfrm>
            <a:off x="7413940" y="6793544"/>
            <a:ext cx="1185075" cy="1376592"/>
            <a:chOff x="0" y="1"/>
            <a:chExt cx="1580100" cy="1835456"/>
          </a:xfrm>
        </p:grpSpPr>
        <p:sp>
          <p:nvSpPr>
            <p:cNvPr id="222" name="Google Shape;222;p10"/>
            <p:cNvSpPr/>
            <p:nvPr/>
          </p:nvSpPr>
          <p:spPr>
            <a:xfrm rot="-5400000">
              <a:off x="-127636" y="199606"/>
              <a:ext cx="1835456" cy="1436245"/>
            </a:xfrm>
            <a:custGeom>
              <a:rect b="b" l="l" r="r" t="t"/>
              <a:pathLst>
                <a:path extrusionOk="0" h="1436245" w="1835456">
                  <a:moveTo>
                    <a:pt x="0" y="0"/>
                  </a:moveTo>
                  <a:lnTo>
                    <a:pt x="1835456" y="0"/>
                  </a:lnTo>
                  <a:lnTo>
                    <a:pt x="1835456" y="1436244"/>
                  </a:lnTo>
                  <a:lnTo>
                    <a:pt x="0" y="143624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23" name="Google Shape;223;p10"/>
            <p:cNvSpPr txBox="1"/>
            <p:nvPr/>
          </p:nvSpPr>
          <p:spPr>
            <a:xfrm>
              <a:off x="0" y="413510"/>
              <a:ext cx="1580100" cy="13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9798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6505" u="none" cap="none" strike="noStrike">
                  <a:solidFill>
                    <a:srgbClr val="3D2007"/>
                  </a:solidFill>
                  <a:latin typeface="Arial"/>
                  <a:ea typeface="Arial"/>
                  <a:cs typeface="Arial"/>
                  <a:sym typeface="Arial"/>
                </a:rPr>
                <a:t>02</a:t>
              </a:r>
              <a:endParaRPr/>
            </a:p>
          </p:txBody>
        </p:sp>
      </p:grpSp>
      <p:sp>
        <p:nvSpPr>
          <p:cNvPr id="224" name="Google Shape;224;p10"/>
          <p:cNvSpPr txBox="1"/>
          <p:nvPr/>
        </p:nvSpPr>
        <p:spPr>
          <a:xfrm>
            <a:off x="8043300" y="1714501"/>
            <a:ext cx="9608100" cy="14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8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338" u="none" cap="none" strike="noStrike">
                <a:solidFill>
                  <a:srgbClr val="3D2007"/>
                </a:solidFill>
                <a:latin typeface="Arial"/>
                <a:ea typeface="Arial"/>
                <a:cs typeface="Arial"/>
                <a:sym typeface="Arial"/>
              </a:rPr>
              <a:t>CONCLUSIONES</a:t>
            </a:r>
            <a:endParaRPr sz="9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1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82016" l="0" r="0" t="-82016"/>
            </a:stretch>
          </a:blipFill>
          <a:ln>
            <a:noFill/>
          </a:ln>
        </p:spPr>
      </p:sp>
      <p:sp>
        <p:nvSpPr>
          <p:cNvPr id="230" name="Google Shape;230;p11"/>
          <p:cNvSpPr/>
          <p:nvPr/>
        </p:nvSpPr>
        <p:spPr>
          <a:xfrm>
            <a:off x="-7808003" y="6598086"/>
            <a:ext cx="18302506" cy="6588902"/>
          </a:xfrm>
          <a:custGeom>
            <a:rect b="b" l="l" r="r" t="t"/>
            <a:pathLst>
              <a:path extrusionOk="0" h="6588902" w="18302506">
                <a:moveTo>
                  <a:pt x="0" y="0"/>
                </a:moveTo>
                <a:lnTo>
                  <a:pt x="18302506" y="0"/>
                </a:lnTo>
                <a:lnTo>
                  <a:pt x="18302506" y="6588902"/>
                </a:lnTo>
                <a:lnTo>
                  <a:pt x="0" y="65889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1" name="Google Shape;231;p11"/>
          <p:cNvSpPr/>
          <p:nvPr/>
        </p:nvSpPr>
        <p:spPr>
          <a:xfrm rot="10800000">
            <a:off x="5101358" y="-3228801"/>
            <a:ext cx="18313992" cy="6593037"/>
          </a:xfrm>
          <a:custGeom>
            <a:rect b="b" l="l" r="r" t="t"/>
            <a:pathLst>
              <a:path extrusionOk="0" h="6593037" w="18313992">
                <a:moveTo>
                  <a:pt x="0" y="0"/>
                </a:moveTo>
                <a:lnTo>
                  <a:pt x="18313992" y="0"/>
                </a:lnTo>
                <a:lnTo>
                  <a:pt x="18313992" y="6593037"/>
                </a:lnTo>
                <a:lnTo>
                  <a:pt x="0" y="65930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2" name="Google Shape;232;p11"/>
          <p:cNvSpPr/>
          <p:nvPr/>
        </p:nvSpPr>
        <p:spPr>
          <a:xfrm rot="-120272">
            <a:off x="13940758" y="-461041"/>
            <a:ext cx="4996756" cy="3120732"/>
          </a:xfrm>
          <a:custGeom>
            <a:rect b="b" l="l" r="r" t="t"/>
            <a:pathLst>
              <a:path extrusionOk="0" h="3118822" w="4993698">
                <a:moveTo>
                  <a:pt x="0" y="0"/>
                </a:moveTo>
                <a:lnTo>
                  <a:pt x="4993698" y="0"/>
                </a:lnTo>
                <a:lnTo>
                  <a:pt x="4993698" y="3118822"/>
                </a:lnTo>
                <a:lnTo>
                  <a:pt x="0" y="31188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3" name="Google Shape;233;p11"/>
          <p:cNvSpPr txBox="1"/>
          <p:nvPr/>
        </p:nvSpPr>
        <p:spPr>
          <a:xfrm>
            <a:off x="1343250" y="789039"/>
            <a:ext cx="13622700" cy="170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7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282">
                <a:solidFill>
                  <a:srgbClr val="3D2007"/>
                </a:solidFill>
              </a:rPr>
              <a:t>R</a:t>
            </a:r>
            <a:r>
              <a:rPr b="0" i="0" lang="en-US" sz="11282" u="none" cap="none" strike="noStrike">
                <a:solidFill>
                  <a:srgbClr val="3D2007"/>
                </a:solidFill>
                <a:latin typeface="Arial"/>
                <a:ea typeface="Arial"/>
                <a:cs typeface="Arial"/>
                <a:sym typeface="Arial"/>
              </a:rPr>
              <a:t>eferencias:</a:t>
            </a:r>
            <a:endParaRPr/>
          </a:p>
        </p:txBody>
      </p:sp>
      <p:sp>
        <p:nvSpPr>
          <p:cNvPr id="234" name="Google Shape;234;p11"/>
          <p:cNvSpPr txBox="1"/>
          <p:nvPr/>
        </p:nvSpPr>
        <p:spPr>
          <a:xfrm>
            <a:off x="1028700" y="2466450"/>
            <a:ext cx="14918400" cy="632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48300" lvl="1" marL="696600" marR="0" rtl="0" algn="l">
              <a:lnSpc>
                <a:spcPct val="98015"/>
              </a:lnSpc>
              <a:spcBef>
                <a:spcPts val="0"/>
              </a:spcBef>
              <a:spcAft>
                <a:spcPts val="0"/>
              </a:spcAft>
              <a:buClr>
                <a:srgbClr val="3D2007"/>
              </a:buClr>
              <a:buSzPts val="3225"/>
              <a:buFont typeface="Arial"/>
              <a:buChar char="•"/>
            </a:pPr>
            <a:r>
              <a:rPr b="0" i="0" lang="en-US" sz="3225" u="none" cap="none" strike="noStrike">
                <a:solidFill>
                  <a:srgbClr val="3D2007"/>
                </a:solidFill>
                <a:latin typeface="Arial"/>
                <a:ea typeface="Arial"/>
                <a:cs typeface="Arial"/>
                <a:sym typeface="Arial"/>
              </a:rPr>
              <a:t>Althusser, L., &amp; Balibar, E. (1965/2009). Para leer El Capital. México: Siglo XXI.</a:t>
            </a:r>
            <a:endParaRPr/>
          </a:p>
          <a:p>
            <a:pPr indent="-348300" lvl="1" marL="696600" marR="0" rtl="0" algn="l">
              <a:lnSpc>
                <a:spcPct val="98015"/>
              </a:lnSpc>
              <a:spcBef>
                <a:spcPts val="0"/>
              </a:spcBef>
              <a:spcAft>
                <a:spcPts val="0"/>
              </a:spcAft>
              <a:buClr>
                <a:srgbClr val="3D2007"/>
              </a:buClr>
              <a:buSzPts val="3225"/>
              <a:buFont typeface="Arial"/>
              <a:buChar char="•"/>
            </a:pPr>
            <a:r>
              <a:rPr b="0" i="0" lang="en-US" sz="3225" u="none" cap="none" strike="noStrike">
                <a:solidFill>
                  <a:srgbClr val="3D2007"/>
                </a:solidFill>
                <a:latin typeface="Arial"/>
                <a:ea typeface="Arial"/>
                <a:cs typeface="Arial"/>
                <a:sym typeface="Arial"/>
              </a:rPr>
              <a:t>Althusser, L. (1965/2004). La revolución teórica de Marx. México: Siglo XXI.</a:t>
            </a:r>
            <a:endParaRPr/>
          </a:p>
          <a:p>
            <a:pPr indent="-348300" lvl="1" marL="696600" marR="0" rtl="0" algn="l">
              <a:lnSpc>
                <a:spcPct val="98015"/>
              </a:lnSpc>
              <a:spcBef>
                <a:spcPts val="0"/>
              </a:spcBef>
              <a:spcAft>
                <a:spcPts val="0"/>
              </a:spcAft>
              <a:buClr>
                <a:srgbClr val="3D2007"/>
              </a:buClr>
              <a:buSzPts val="3225"/>
              <a:buFont typeface="Arial"/>
              <a:buChar char="•"/>
            </a:pPr>
            <a:r>
              <a:rPr b="0" i="0" lang="en-US" sz="3225" u="none" cap="none" strike="noStrike">
                <a:solidFill>
                  <a:srgbClr val="3D2007"/>
                </a:solidFill>
                <a:latin typeface="Arial"/>
                <a:ea typeface="Arial"/>
                <a:cs typeface="Arial"/>
                <a:sym typeface="Arial"/>
              </a:rPr>
              <a:t>Althusser, L. (1992). El porvenir es largo. Barcelona: Destino.</a:t>
            </a:r>
            <a:endParaRPr/>
          </a:p>
          <a:p>
            <a:pPr indent="-348300" lvl="1" marL="696600" marR="0" rtl="0" algn="l">
              <a:lnSpc>
                <a:spcPct val="98015"/>
              </a:lnSpc>
              <a:spcBef>
                <a:spcPts val="0"/>
              </a:spcBef>
              <a:spcAft>
                <a:spcPts val="0"/>
              </a:spcAft>
              <a:buClr>
                <a:srgbClr val="3D2007"/>
              </a:buClr>
              <a:buSzPts val="3225"/>
              <a:buFont typeface="Arial"/>
              <a:buChar char="•"/>
            </a:pPr>
            <a:r>
              <a:rPr b="0" i="0" lang="en-US" sz="3225" u="none" cap="none" strike="noStrike">
                <a:solidFill>
                  <a:srgbClr val="3D2007"/>
                </a:solidFill>
                <a:latin typeface="Arial"/>
                <a:ea typeface="Arial"/>
                <a:cs typeface="Arial"/>
                <a:sym typeface="Arial"/>
              </a:rPr>
              <a:t>Althusser, L. (2003). Ideología y aparatos ideológicos del Estado. México: Siglo XXI. (Obra original publicada en 1970).</a:t>
            </a:r>
            <a:endParaRPr/>
          </a:p>
          <a:p>
            <a:pPr indent="-348300" lvl="1" marL="696600" marR="0" rtl="0" algn="l">
              <a:lnSpc>
                <a:spcPct val="98015"/>
              </a:lnSpc>
              <a:spcBef>
                <a:spcPts val="0"/>
              </a:spcBef>
              <a:spcAft>
                <a:spcPts val="0"/>
              </a:spcAft>
              <a:buClr>
                <a:srgbClr val="3D2007"/>
              </a:buClr>
              <a:buSzPts val="3225"/>
              <a:buFont typeface="Arial"/>
              <a:buChar char="•"/>
            </a:pPr>
            <a:r>
              <a:rPr b="0" i="0" lang="en-US" sz="3225" u="none" cap="none" strike="noStrike">
                <a:solidFill>
                  <a:srgbClr val="3D2007"/>
                </a:solidFill>
                <a:latin typeface="Arial"/>
                <a:ea typeface="Arial"/>
                <a:cs typeface="Arial"/>
                <a:sym typeface="Arial"/>
              </a:rPr>
              <a:t>Elliott, G. (2006). Hegel, Marx y Althusser. Madrid: Akal.</a:t>
            </a:r>
            <a:endParaRPr/>
          </a:p>
          <a:p>
            <a:pPr indent="-348300" lvl="1" marL="696600" marR="0" rtl="0" algn="l">
              <a:lnSpc>
                <a:spcPct val="98015"/>
              </a:lnSpc>
              <a:spcBef>
                <a:spcPts val="0"/>
              </a:spcBef>
              <a:spcAft>
                <a:spcPts val="0"/>
              </a:spcAft>
              <a:buClr>
                <a:srgbClr val="3D2007"/>
              </a:buClr>
              <a:buSzPts val="3225"/>
              <a:buFont typeface="Arial"/>
              <a:buChar char="•"/>
            </a:pPr>
            <a:r>
              <a:rPr b="0" i="0" lang="en-US" sz="3225" u="none" cap="none" strike="noStrike">
                <a:solidFill>
                  <a:srgbClr val="3D2007"/>
                </a:solidFill>
                <a:latin typeface="Arial"/>
                <a:ea typeface="Arial"/>
                <a:cs typeface="Arial"/>
                <a:sym typeface="Arial"/>
              </a:rPr>
              <a:t>Bourdieu, P., &amp; Passeron, J. C. (1977). La reproducción: Elementos para una teoría del sistema de enseñanza. Barcelona: Laia.</a:t>
            </a:r>
            <a:endParaRPr/>
          </a:p>
          <a:p>
            <a:pPr indent="-348300" lvl="1" marL="696600" marR="0" rtl="0" algn="l">
              <a:lnSpc>
                <a:spcPct val="98015"/>
              </a:lnSpc>
              <a:spcBef>
                <a:spcPts val="0"/>
              </a:spcBef>
              <a:spcAft>
                <a:spcPts val="0"/>
              </a:spcAft>
              <a:buClr>
                <a:srgbClr val="3D2007"/>
              </a:buClr>
              <a:buSzPts val="3225"/>
              <a:buFont typeface="Arial"/>
              <a:buChar char="•"/>
            </a:pPr>
            <a:r>
              <a:rPr b="0" i="0" lang="en-US" sz="3225" u="none" cap="none" strike="noStrike">
                <a:solidFill>
                  <a:srgbClr val="3D2007"/>
                </a:solidFill>
                <a:latin typeface="Arial"/>
                <a:ea typeface="Arial"/>
                <a:cs typeface="Arial"/>
                <a:sym typeface="Arial"/>
              </a:rPr>
              <a:t>Giroux, H. (2003). La teoría y la resistencia en educación. México: Siglo XXI.</a:t>
            </a:r>
            <a:endParaRPr/>
          </a:p>
          <a:p>
            <a:pPr indent="-348300" lvl="1" marL="696600" marR="0" rtl="0" algn="l">
              <a:lnSpc>
                <a:spcPct val="98015"/>
              </a:lnSpc>
              <a:spcBef>
                <a:spcPts val="0"/>
              </a:spcBef>
              <a:spcAft>
                <a:spcPts val="0"/>
              </a:spcAft>
              <a:buClr>
                <a:srgbClr val="3D2007"/>
              </a:buClr>
              <a:buSzPts val="3225"/>
              <a:buFont typeface="Arial"/>
              <a:buChar char="•"/>
            </a:pPr>
            <a:r>
              <a:rPr b="0" i="0" lang="en-US" sz="3225" u="none" cap="none" strike="noStrike">
                <a:solidFill>
                  <a:srgbClr val="3D2007"/>
                </a:solidFill>
                <a:latin typeface="Arial"/>
                <a:ea typeface="Arial"/>
                <a:cs typeface="Arial"/>
                <a:sym typeface="Arial"/>
              </a:rPr>
              <a:t>McLaren, P. (2005). La pedagogía crítica y la globalización. Barcelona: Paidós.</a:t>
            </a:r>
            <a:endParaRPr/>
          </a:p>
          <a:p>
            <a:pPr indent="0" lvl="0" marL="0" marR="0" rtl="0" algn="l">
              <a:lnSpc>
                <a:spcPct val="97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225" u="none" cap="none" strike="noStrike">
              <a:solidFill>
                <a:srgbClr val="3D2007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82016" l="0" r="0" t="-82016"/>
            </a:stretch>
          </a:blipFill>
          <a:ln>
            <a:noFill/>
          </a:ln>
        </p:spPr>
      </p:sp>
      <p:sp>
        <p:nvSpPr>
          <p:cNvPr id="100" name="Google Shape;100;p2"/>
          <p:cNvSpPr/>
          <p:nvPr/>
        </p:nvSpPr>
        <p:spPr>
          <a:xfrm>
            <a:off x="10759413" y="856132"/>
            <a:ext cx="5927286" cy="8574736"/>
          </a:xfrm>
          <a:custGeom>
            <a:rect b="b" l="l" r="r" t="t"/>
            <a:pathLst>
              <a:path extrusionOk="0" h="8574736" w="5927286">
                <a:moveTo>
                  <a:pt x="0" y="0"/>
                </a:moveTo>
                <a:lnTo>
                  <a:pt x="5927286" y="0"/>
                </a:lnTo>
                <a:lnTo>
                  <a:pt x="5927286" y="8574736"/>
                </a:lnTo>
                <a:lnTo>
                  <a:pt x="0" y="85747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1" name="Google Shape;101;p2"/>
          <p:cNvSpPr/>
          <p:nvPr/>
        </p:nvSpPr>
        <p:spPr>
          <a:xfrm>
            <a:off x="11099871" y="1593993"/>
            <a:ext cx="5246370" cy="6855245"/>
          </a:xfrm>
          <a:custGeom>
            <a:rect b="b" l="l" r="r" t="t"/>
            <a:pathLst>
              <a:path extrusionOk="0" h="1062057" w="812800">
                <a:moveTo>
                  <a:pt x="0" y="0"/>
                </a:moveTo>
                <a:lnTo>
                  <a:pt x="812800" y="0"/>
                </a:lnTo>
                <a:lnTo>
                  <a:pt x="812800" y="1062057"/>
                </a:lnTo>
                <a:lnTo>
                  <a:pt x="0" y="1062057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0611" l="0" r="0" t="-10611"/>
            </a:stretch>
          </a:blipFill>
          <a:ln>
            <a:noFill/>
          </a:ln>
        </p:spPr>
      </p:sp>
      <p:sp>
        <p:nvSpPr>
          <p:cNvPr id="102" name="Google Shape;102;p2"/>
          <p:cNvSpPr txBox="1"/>
          <p:nvPr/>
        </p:nvSpPr>
        <p:spPr>
          <a:xfrm>
            <a:off x="1603064" y="3322011"/>
            <a:ext cx="8082600" cy="67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19640" lvl="1" marL="639280" marR="0" rtl="0" algn="l">
              <a:lnSpc>
                <a:spcPct val="152988"/>
              </a:lnSpc>
              <a:spcBef>
                <a:spcPts val="0"/>
              </a:spcBef>
              <a:spcAft>
                <a:spcPts val="0"/>
              </a:spcAft>
              <a:buClr>
                <a:srgbClr val="3D2007"/>
              </a:buClr>
              <a:buSzPts val="2961"/>
              <a:buFont typeface="Arial"/>
              <a:buChar char="•"/>
            </a:pPr>
            <a:r>
              <a:rPr b="1" i="0" lang="en-US" sz="2961" u="none" cap="none" strike="noStrike">
                <a:solidFill>
                  <a:srgbClr val="3D2007"/>
                </a:solidFill>
                <a:latin typeface="Arial"/>
                <a:ea typeface="Arial"/>
                <a:cs typeface="Arial"/>
                <a:sym typeface="Arial"/>
              </a:rPr>
              <a:t>Nació en Argelia (1918), colonia francesa.</a:t>
            </a:r>
            <a:endParaRPr/>
          </a:p>
          <a:p>
            <a:pPr indent="-319640" lvl="1" marL="639280" marR="0" rtl="0" algn="l">
              <a:lnSpc>
                <a:spcPct val="152988"/>
              </a:lnSpc>
              <a:spcBef>
                <a:spcPts val="0"/>
              </a:spcBef>
              <a:spcAft>
                <a:spcPts val="0"/>
              </a:spcAft>
              <a:buClr>
                <a:srgbClr val="3D2007"/>
              </a:buClr>
              <a:buSzPts val="2961"/>
              <a:buFont typeface="Arial"/>
              <a:buChar char="•"/>
            </a:pPr>
            <a:r>
              <a:rPr b="1" lang="en-US" sz="2961">
                <a:solidFill>
                  <a:srgbClr val="3D2007"/>
                </a:solidFill>
              </a:rPr>
              <a:t>Falleció</a:t>
            </a:r>
            <a:r>
              <a:rPr b="1" i="0" lang="en-US" sz="2961" cap="none" strike="noStrike">
                <a:solidFill>
                  <a:srgbClr val="3D2007"/>
                </a:solidFill>
                <a:latin typeface="Arial"/>
                <a:ea typeface="Arial"/>
                <a:cs typeface="Arial"/>
                <a:sym typeface="Arial"/>
              </a:rPr>
              <a:t> el 22 de octubre de 1990 (72 años) </a:t>
            </a:r>
            <a:r>
              <a:rPr b="1" i="0" lang="en-US" sz="2961" cap="none" strike="noStrike">
                <a:solidFill>
                  <a:srgbClr val="3D2007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París</a:t>
            </a:r>
            <a:r>
              <a:rPr b="1" i="0" lang="en-US" sz="2961" cap="none" strike="noStrike">
                <a:solidFill>
                  <a:srgbClr val="3D2007"/>
                </a:solidFill>
                <a:latin typeface="Arial"/>
                <a:ea typeface="Arial"/>
                <a:cs typeface="Arial"/>
                <a:sym typeface="Arial"/>
              </a:rPr>
              <a:t> (</a:t>
            </a:r>
            <a:r>
              <a:rPr b="1" i="0" lang="en-US" sz="2961" cap="none" strike="noStrike">
                <a:solidFill>
                  <a:srgbClr val="3D2007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Francia</a:t>
            </a:r>
            <a:r>
              <a:rPr b="1" i="0" lang="en-US" sz="2961" cap="none" strike="noStrike">
                <a:solidFill>
                  <a:srgbClr val="3D2007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/>
          </a:p>
          <a:p>
            <a:pPr indent="-319640" lvl="1" marL="639280" marR="0" rtl="0" algn="l">
              <a:lnSpc>
                <a:spcPct val="152988"/>
              </a:lnSpc>
              <a:spcBef>
                <a:spcPts val="0"/>
              </a:spcBef>
              <a:spcAft>
                <a:spcPts val="0"/>
              </a:spcAft>
              <a:buClr>
                <a:srgbClr val="3D2007"/>
              </a:buClr>
              <a:buSzPts val="2961"/>
              <a:buFont typeface="Arial"/>
              <a:buChar char="•"/>
            </a:pPr>
            <a:r>
              <a:rPr b="1" i="0" lang="en-US" sz="2961" u="none" cap="none" strike="noStrike">
                <a:solidFill>
                  <a:srgbClr val="3D2007"/>
                </a:solidFill>
                <a:latin typeface="Arial"/>
                <a:ea typeface="Arial"/>
                <a:cs typeface="Arial"/>
                <a:sym typeface="Arial"/>
              </a:rPr>
              <a:t>Su madre lo llamó Louis en recuerdo de su primer novio muerto en la guerra → lo marcó emocionalmente.</a:t>
            </a:r>
            <a:endParaRPr/>
          </a:p>
          <a:p>
            <a:pPr indent="-319640" lvl="1" marL="639280" marR="0" rtl="0" algn="l">
              <a:lnSpc>
                <a:spcPct val="152988"/>
              </a:lnSpc>
              <a:spcBef>
                <a:spcPts val="0"/>
              </a:spcBef>
              <a:spcAft>
                <a:spcPts val="0"/>
              </a:spcAft>
              <a:buClr>
                <a:srgbClr val="3D2007"/>
              </a:buClr>
              <a:buSzPts val="2961"/>
              <a:buFont typeface="Arial"/>
              <a:buChar char="•"/>
            </a:pPr>
            <a:r>
              <a:rPr b="1" i="0" lang="en-US" sz="2961" u="none" cap="none" strike="noStrike">
                <a:solidFill>
                  <a:srgbClr val="3D2007"/>
                </a:solidFill>
                <a:latin typeface="Arial"/>
                <a:ea typeface="Arial"/>
                <a:cs typeface="Arial"/>
                <a:sym typeface="Arial"/>
              </a:rPr>
              <a:t>Creció en un ambiente católico, disciplinado y rígido.</a:t>
            </a:r>
            <a:endParaRPr/>
          </a:p>
          <a:p>
            <a:pPr indent="-319640" lvl="1" marL="639280" marR="0" rtl="0" algn="l">
              <a:lnSpc>
                <a:spcPct val="152988"/>
              </a:lnSpc>
              <a:spcBef>
                <a:spcPts val="0"/>
              </a:spcBef>
              <a:spcAft>
                <a:spcPts val="0"/>
              </a:spcAft>
              <a:buClr>
                <a:srgbClr val="3D2007"/>
              </a:buClr>
              <a:buSzPts val="2961"/>
              <a:buFont typeface="Arial"/>
              <a:buChar char="•"/>
            </a:pPr>
            <a:r>
              <a:rPr b="1" i="0" lang="en-US" sz="2961" u="none" cap="none" strike="noStrike">
                <a:solidFill>
                  <a:srgbClr val="3D2007"/>
                </a:solidFill>
                <a:latin typeface="Arial"/>
                <a:ea typeface="Arial"/>
                <a:cs typeface="Arial"/>
                <a:sym typeface="Arial"/>
              </a:rPr>
              <a:t>Estudió en colegios jesuitas en Lyon.</a:t>
            </a:r>
            <a:endParaRPr/>
          </a:p>
          <a:p>
            <a:pPr indent="0" lvl="0" marL="0" marR="0" rtl="0" algn="l">
              <a:lnSpc>
                <a:spcPct val="152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961" u="none" cap="none" strike="noStrike">
              <a:solidFill>
                <a:srgbClr val="3D200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2"/>
          <p:cNvSpPr txBox="1"/>
          <p:nvPr/>
        </p:nvSpPr>
        <p:spPr>
          <a:xfrm>
            <a:off x="12171368" y="8841290"/>
            <a:ext cx="3103500" cy="2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8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920" u="none" cap="none" strike="noStrike">
                <a:solidFill>
                  <a:srgbClr val="402B2B"/>
                </a:solidFill>
                <a:latin typeface="Arial"/>
                <a:ea typeface="Arial"/>
                <a:cs typeface="Arial"/>
                <a:sym typeface="Arial"/>
              </a:rPr>
              <a:t>LouisPierre Althusser</a:t>
            </a:r>
            <a:endParaRPr sz="900"/>
          </a:p>
        </p:txBody>
      </p:sp>
      <p:sp>
        <p:nvSpPr>
          <p:cNvPr id="104" name="Google Shape;104;p2"/>
          <p:cNvSpPr txBox="1"/>
          <p:nvPr/>
        </p:nvSpPr>
        <p:spPr>
          <a:xfrm>
            <a:off x="1603064" y="1498743"/>
            <a:ext cx="8888700" cy="11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224" u="none" cap="none" strike="noStrike">
                <a:solidFill>
                  <a:srgbClr val="3D2007"/>
                </a:solidFill>
                <a:latin typeface="Arial"/>
                <a:ea typeface="Arial"/>
                <a:cs typeface="Arial"/>
                <a:sym typeface="Arial"/>
              </a:rPr>
              <a:t>LOUIS ALTHUSSER</a:t>
            </a:r>
            <a:endParaRPr sz="1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82016" l="0" r="0" t="-82016"/>
            </a:stretch>
          </a:blipFill>
          <a:ln>
            <a:noFill/>
          </a:ln>
        </p:spPr>
      </p:sp>
      <p:sp>
        <p:nvSpPr>
          <p:cNvPr id="110" name="Google Shape;110;p3"/>
          <p:cNvSpPr/>
          <p:nvPr/>
        </p:nvSpPr>
        <p:spPr>
          <a:xfrm>
            <a:off x="5600150" y="1186900"/>
            <a:ext cx="12690501" cy="2418139"/>
          </a:xfrm>
          <a:custGeom>
            <a:rect b="b" l="l" r="r" t="t"/>
            <a:pathLst>
              <a:path extrusionOk="0" h="2418139" w="13945606">
                <a:moveTo>
                  <a:pt x="0" y="0"/>
                </a:moveTo>
                <a:lnTo>
                  <a:pt x="13945606" y="0"/>
                </a:lnTo>
                <a:lnTo>
                  <a:pt x="13945606" y="2418138"/>
                </a:lnTo>
                <a:lnTo>
                  <a:pt x="0" y="24181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-19581" t="0"/>
            </a:stretch>
          </a:blipFill>
          <a:ln>
            <a:noFill/>
          </a:ln>
        </p:spPr>
      </p:sp>
      <p:sp>
        <p:nvSpPr>
          <p:cNvPr id="111" name="Google Shape;111;p3"/>
          <p:cNvSpPr/>
          <p:nvPr/>
        </p:nvSpPr>
        <p:spPr>
          <a:xfrm>
            <a:off x="0" y="2088841"/>
            <a:ext cx="5246370" cy="5246370"/>
          </a:xfrm>
          <a:custGeom>
            <a:rect b="b" l="l" r="r" t="t"/>
            <a:pathLst>
              <a:path extrusionOk="0" h="812800" w="812800">
                <a:moveTo>
                  <a:pt x="33940" y="0"/>
                </a:moveTo>
                <a:lnTo>
                  <a:pt x="778860" y="0"/>
                </a:lnTo>
                <a:cubicBezTo>
                  <a:pt x="797604" y="0"/>
                  <a:pt x="812800" y="15196"/>
                  <a:pt x="812800" y="33940"/>
                </a:cubicBezTo>
                <a:lnTo>
                  <a:pt x="812800" y="778860"/>
                </a:lnTo>
                <a:cubicBezTo>
                  <a:pt x="812800" y="797604"/>
                  <a:pt x="797604" y="812800"/>
                  <a:pt x="778860" y="812800"/>
                </a:cubicBezTo>
                <a:lnTo>
                  <a:pt x="33940" y="812800"/>
                </a:lnTo>
                <a:cubicBezTo>
                  <a:pt x="15196" y="812800"/>
                  <a:pt x="0" y="797604"/>
                  <a:pt x="0" y="778860"/>
                </a:cubicBezTo>
                <a:lnTo>
                  <a:pt x="0" y="33940"/>
                </a:lnTo>
                <a:cubicBezTo>
                  <a:pt x="0" y="15196"/>
                  <a:pt x="15196" y="0"/>
                  <a:pt x="33940" y="0"/>
                </a:cubicBez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-53088" r="-53088" t="0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3"/>
          <p:cNvSpPr txBox="1"/>
          <p:nvPr/>
        </p:nvSpPr>
        <p:spPr>
          <a:xfrm>
            <a:off x="5796946" y="4021143"/>
            <a:ext cx="11462400" cy="483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00934" lvl="1" marL="601867" marR="0" rtl="0" algn="l">
              <a:lnSpc>
                <a:spcPct val="171008"/>
              </a:lnSpc>
              <a:spcBef>
                <a:spcPts val="0"/>
              </a:spcBef>
              <a:spcAft>
                <a:spcPts val="0"/>
              </a:spcAft>
              <a:buClr>
                <a:srgbClr val="3D2007"/>
              </a:buClr>
              <a:buSzPts val="2787"/>
              <a:buFont typeface="Arial"/>
              <a:buChar char="•"/>
            </a:pPr>
            <a:r>
              <a:rPr b="1" i="0" lang="en-US" sz="2787" u="none" cap="none" strike="noStrike">
                <a:solidFill>
                  <a:srgbClr val="3D2007"/>
                </a:solidFill>
                <a:latin typeface="Arial"/>
                <a:ea typeface="Arial"/>
                <a:cs typeface="Arial"/>
                <a:sym typeface="Arial"/>
              </a:rPr>
              <a:t>Fue prisionero en la Segunda Guerra Mundial (1940–1945).</a:t>
            </a:r>
            <a:endParaRPr/>
          </a:p>
          <a:p>
            <a:pPr indent="-300934" lvl="1" marL="601867" marR="0" rtl="0" algn="l">
              <a:lnSpc>
                <a:spcPct val="171008"/>
              </a:lnSpc>
              <a:spcBef>
                <a:spcPts val="0"/>
              </a:spcBef>
              <a:spcAft>
                <a:spcPts val="0"/>
              </a:spcAft>
              <a:buClr>
                <a:srgbClr val="3D2007"/>
              </a:buClr>
              <a:buSzPts val="2787"/>
              <a:buFont typeface="Arial"/>
              <a:buChar char="•"/>
            </a:pPr>
            <a:r>
              <a:rPr b="1" i="0" lang="en-US" sz="2787" u="none" cap="none" strike="noStrike">
                <a:solidFill>
                  <a:srgbClr val="3D2007"/>
                </a:solidFill>
                <a:latin typeface="Arial"/>
                <a:ea typeface="Arial"/>
                <a:cs typeface="Arial"/>
                <a:sym typeface="Arial"/>
              </a:rPr>
              <a:t>5 años en un campo de concentración alemán.</a:t>
            </a:r>
            <a:endParaRPr/>
          </a:p>
          <a:p>
            <a:pPr indent="-300934" lvl="1" marL="601867" marR="0" rtl="0" algn="l">
              <a:lnSpc>
                <a:spcPct val="171008"/>
              </a:lnSpc>
              <a:spcBef>
                <a:spcPts val="0"/>
              </a:spcBef>
              <a:spcAft>
                <a:spcPts val="0"/>
              </a:spcAft>
              <a:buClr>
                <a:srgbClr val="3D2007"/>
              </a:buClr>
              <a:buSzPts val="2787"/>
              <a:buFont typeface="Arial"/>
              <a:buChar char="•"/>
            </a:pPr>
            <a:r>
              <a:rPr b="1" i="0" lang="en-US" sz="2787" u="none" cap="none" strike="noStrike">
                <a:solidFill>
                  <a:srgbClr val="3D2007"/>
                </a:solidFill>
                <a:latin typeface="Arial"/>
                <a:ea typeface="Arial"/>
                <a:cs typeface="Arial"/>
                <a:sym typeface="Arial"/>
              </a:rPr>
              <a:t>Esta experiencia marcó su salud física y mental.</a:t>
            </a:r>
            <a:endParaRPr/>
          </a:p>
          <a:p>
            <a:pPr indent="-300934" lvl="1" marL="601867" marR="0" rtl="0" algn="l">
              <a:lnSpc>
                <a:spcPct val="171008"/>
              </a:lnSpc>
              <a:spcBef>
                <a:spcPts val="0"/>
              </a:spcBef>
              <a:spcAft>
                <a:spcPts val="0"/>
              </a:spcAft>
              <a:buClr>
                <a:srgbClr val="3D2007"/>
              </a:buClr>
              <a:buSzPts val="2787"/>
              <a:buFont typeface="Arial"/>
              <a:buChar char="•"/>
            </a:pPr>
            <a:r>
              <a:rPr b="1" i="0" lang="en-US" sz="2787" cap="none" strike="noStrike">
                <a:solidFill>
                  <a:srgbClr val="3D2007"/>
                </a:solidFill>
                <a:latin typeface="Arial"/>
                <a:ea typeface="Arial"/>
                <a:cs typeface="Arial"/>
                <a:sym typeface="Arial"/>
              </a:rPr>
              <a:t>En 1947 le fue diagnosticado un desequilibrio mental, internado en un </a:t>
            </a:r>
            <a:r>
              <a:rPr b="1" i="0" lang="en-US" sz="2787" cap="none" strike="noStrike">
                <a:solidFill>
                  <a:srgbClr val="3D2007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hospital psiquiátrico</a:t>
            </a:r>
            <a:r>
              <a:rPr b="1" i="0" lang="en-US" sz="2787" cap="none" strike="noStrike">
                <a:solidFill>
                  <a:srgbClr val="3D2007"/>
                </a:solidFill>
                <a:latin typeface="Arial"/>
                <a:ea typeface="Arial"/>
                <a:cs typeface="Arial"/>
                <a:sym typeface="Arial"/>
              </a:rPr>
              <a:t> en diversas ocasiones, diagnosticado con una «</a:t>
            </a:r>
            <a:r>
              <a:rPr b="1" i="0" lang="en-US" sz="2787" cap="none" strike="noStrike">
                <a:solidFill>
                  <a:srgbClr val="3D2007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psicosis maníaco-depresiva</a:t>
            </a:r>
            <a:r>
              <a:rPr b="1" i="0" lang="en-US" sz="2787" cap="none" strike="noStrike">
                <a:solidFill>
                  <a:srgbClr val="3D2007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endParaRPr/>
          </a:p>
          <a:p>
            <a:pPr indent="0" lvl="0" marL="0" marR="0" rtl="0" algn="l">
              <a:lnSpc>
                <a:spcPct val="171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787" u="none" cap="none" strike="noStrike">
              <a:solidFill>
                <a:srgbClr val="3D200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3"/>
          <p:cNvSpPr txBox="1"/>
          <p:nvPr/>
        </p:nvSpPr>
        <p:spPr>
          <a:xfrm>
            <a:off x="6021209" y="1765478"/>
            <a:ext cx="11855400" cy="124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8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276" u="none" cap="none" strike="noStrike">
                <a:solidFill>
                  <a:srgbClr val="3D2007"/>
                </a:solidFill>
                <a:latin typeface="Arial"/>
                <a:ea typeface="Arial"/>
                <a:cs typeface="Arial"/>
                <a:sym typeface="Arial"/>
              </a:rPr>
              <a:t>DATOS IMPORTANTES</a:t>
            </a:r>
            <a:endParaRPr sz="1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82016" l="0" r="0" t="-82016"/>
            </a:stretch>
          </a:blipFill>
          <a:ln>
            <a:noFill/>
          </a:ln>
        </p:spPr>
      </p:sp>
      <p:sp>
        <p:nvSpPr>
          <p:cNvPr id="119" name="Google Shape;119;p4"/>
          <p:cNvSpPr/>
          <p:nvPr/>
        </p:nvSpPr>
        <p:spPr>
          <a:xfrm>
            <a:off x="1028700" y="1453032"/>
            <a:ext cx="6074671" cy="3858198"/>
          </a:xfrm>
          <a:custGeom>
            <a:rect b="b" l="l" r="r" t="t"/>
            <a:pathLst>
              <a:path extrusionOk="0" h="3858198" w="6074671">
                <a:moveTo>
                  <a:pt x="0" y="0"/>
                </a:moveTo>
                <a:lnTo>
                  <a:pt x="6074671" y="0"/>
                </a:lnTo>
                <a:lnTo>
                  <a:pt x="6074671" y="3858198"/>
                </a:lnTo>
                <a:lnTo>
                  <a:pt x="0" y="38581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3370" r="-3369" t="0"/>
            </a:stretch>
          </a:blipFill>
          <a:ln>
            <a:noFill/>
          </a:ln>
        </p:spPr>
      </p:sp>
      <p:sp>
        <p:nvSpPr>
          <p:cNvPr id="120" name="Google Shape;120;p4"/>
          <p:cNvSpPr/>
          <p:nvPr/>
        </p:nvSpPr>
        <p:spPr>
          <a:xfrm>
            <a:off x="1028700" y="5515668"/>
            <a:ext cx="6074671" cy="3614429"/>
          </a:xfrm>
          <a:custGeom>
            <a:rect b="b" l="l" r="r" t="t"/>
            <a:pathLst>
              <a:path extrusionOk="0" h="3614429" w="6074671">
                <a:moveTo>
                  <a:pt x="0" y="0"/>
                </a:moveTo>
                <a:lnTo>
                  <a:pt x="6074671" y="0"/>
                </a:lnTo>
                <a:lnTo>
                  <a:pt x="6074671" y="3614429"/>
                </a:lnTo>
                <a:lnTo>
                  <a:pt x="0" y="36144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1" name="Google Shape;121;p4"/>
          <p:cNvSpPr/>
          <p:nvPr/>
        </p:nvSpPr>
        <p:spPr>
          <a:xfrm>
            <a:off x="7417744" y="1453032"/>
            <a:ext cx="6074671" cy="3858198"/>
          </a:xfrm>
          <a:custGeom>
            <a:rect b="b" l="l" r="r" t="t"/>
            <a:pathLst>
              <a:path extrusionOk="0" h="3858198" w="6074671">
                <a:moveTo>
                  <a:pt x="0" y="0"/>
                </a:moveTo>
                <a:lnTo>
                  <a:pt x="6074671" y="0"/>
                </a:lnTo>
                <a:lnTo>
                  <a:pt x="6074671" y="3858198"/>
                </a:lnTo>
                <a:lnTo>
                  <a:pt x="0" y="38581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3370" r="-3369" t="0"/>
            </a:stretch>
          </a:blipFill>
          <a:ln>
            <a:noFill/>
          </a:ln>
        </p:spPr>
      </p:sp>
      <p:sp>
        <p:nvSpPr>
          <p:cNvPr id="122" name="Google Shape;122;p4"/>
          <p:cNvSpPr/>
          <p:nvPr/>
        </p:nvSpPr>
        <p:spPr>
          <a:xfrm>
            <a:off x="13492415" y="1690839"/>
            <a:ext cx="4341830" cy="7567461"/>
          </a:xfrm>
          <a:custGeom>
            <a:rect b="b" l="l" r="r" t="t"/>
            <a:pathLst>
              <a:path extrusionOk="0" h="7567461" w="4341830">
                <a:moveTo>
                  <a:pt x="0" y="0"/>
                </a:moveTo>
                <a:lnTo>
                  <a:pt x="4341830" y="0"/>
                </a:lnTo>
                <a:lnTo>
                  <a:pt x="4341830" y="7567461"/>
                </a:lnTo>
                <a:lnTo>
                  <a:pt x="0" y="75674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88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3" name="Google Shape;123;p4"/>
          <p:cNvSpPr txBox="1"/>
          <p:nvPr/>
        </p:nvSpPr>
        <p:spPr>
          <a:xfrm>
            <a:off x="1368476" y="2011433"/>
            <a:ext cx="5395119" cy="6033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7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238" u="none" cap="none" strike="noStrike">
                <a:solidFill>
                  <a:srgbClr val="3D2007"/>
                </a:solidFill>
                <a:latin typeface="Arial"/>
                <a:ea typeface="Arial"/>
                <a:cs typeface="Arial"/>
                <a:sym typeface="Arial"/>
              </a:rPr>
              <a:t>Pensamiento filosófico</a:t>
            </a:r>
            <a:endParaRPr/>
          </a:p>
        </p:txBody>
      </p:sp>
      <p:sp>
        <p:nvSpPr>
          <p:cNvPr id="124" name="Google Shape;124;p4"/>
          <p:cNvSpPr txBox="1"/>
          <p:nvPr/>
        </p:nvSpPr>
        <p:spPr>
          <a:xfrm>
            <a:off x="1708252" y="2825186"/>
            <a:ext cx="4715567" cy="187605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191123" lvl="1" marL="382245" marR="0" rtl="0" algn="l">
              <a:lnSpc>
                <a:spcPct val="171016"/>
              </a:lnSpc>
              <a:spcBef>
                <a:spcPts val="0"/>
              </a:spcBef>
              <a:spcAft>
                <a:spcPts val="0"/>
              </a:spcAft>
              <a:buClr>
                <a:srgbClr val="3D2007"/>
              </a:buClr>
              <a:buSzPts val="1770"/>
              <a:buFont typeface="Arial"/>
              <a:buChar char="•"/>
            </a:pPr>
            <a:r>
              <a:rPr b="1" i="0" lang="en-US" sz="1770" u="none" cap="none" strike="noStrike">
                <a:solidFill>
                  <a:srgbClr val="3D2007"/>
                </a:solidFill>
                <a:latin typeface="Arial"/>
                <a:ea typeface="Arial"/>
                <a:cs typeface="Arial"/>
                <a:sym typeface="Arial"/>
              </a:rPr>
              <a:t>Filósofo marxista estructuralista.</a:t>
            </a:r>
            <a:endParaRPr/>
          </a:p>
          <a:p>
            <a:pPr indent="-191123" lvl="1" marL="382245" marR="0" rtl="0" algn="l">
              <a:lnSpc>
                <a:spcPct val="171016"/>
              </a:lnSpc>
              <a:spcBef>
                <a:spcPts val="0"/>
              </a:spcBef>
              <a:spcAft>
                <a:spcPts val="0"/>
              </a:spcAft>
              <a:buClr>
                <a:srgbClr val="3D2007"/>
              </a:buClr>
              <a:buSzPts val="1770"/>
              <a:buFont typeface="Arial"/>
              <a:buChar char="•"/>
            </a:pPr>
            <a:r>
              <a:rPr b="1" i="0" lang="en-US" sz="1770" u="none" cap="none" strike="noStrike">
                <a:solidFill>
                  <a:srgbClr val="3D2007"/>
                </a:solidFill>
                <a:latin typeface="Arial"/>
                <a:ea typeface="Arial"/>
                <a:cs typeface="Arial"/>
                <a:sym typeface="Arial"/>
              </a:rPr>
              <a:t>Crítico de la sociedad moderna.</a:t>
            </a:r>
            <a:endParaRPr/>
          </a:p>
          <a:p>
            <a:pPr indent="-191123" lvl="1" marL="382245" marR="0" rtl="0" algn="l">
              <a:lnSpc>
                <a:spcPct val="171016"/>
              </a:lnSpc>
              <a:spcBef>
                <a:spcPts val="0"/>
              </a:spcBef>
              <a:spcAft>
                <a:spcPts val="0"/>
              </a:spcAft>
              <a:buClr>
                <a:srgbClr val="3D2007"/>
              </a:buClr>
              <a:buSzPts val="1770"/>
              <a:buFont typeface="Arial"/>
              <a:buChar char="•"/>
            </a:pPr>
            <a:r>
              <a:rPr b="1" i="0" lang="en-US" sz="1770" u="none" cap="none" strike="noStrike">
                <a:solidFill>
                  <a:srgbClr val="3D2007"/>
                </a:solidFill>
                <a:latin typeface="Arial"/>
                <a:ea typeface="Arial"/>
                <a:cs typeface="Arial"/>
                <a:sym typeface="Arial"/>
              </a:rPr>
              <a:t>La educación no es neutral, sino un aparato ideológico del Estado (AIE).</a:t>
            </a:r>
            <a:endParaRPr/>
          </a:p>
          <a:p>
            <a:pPr indent="0" lvl="0" marL="0" marR="0" rtl="0" algn="l">
              <a:lnSpc>
                <a:spcPct val="171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770" u="none" cap="none" strike="noStrike">
              <a:solidFill>
                <a:srgbClr val="3D200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4"/>
          <p:cNvSpPr txBox="1"/>
          <p:nvPr/>
        </p:nvSpPr>
        <p:spPr>
          <a:xfrm>
            <a:off x="2927096" y="5885242"/>
            <a:ext cx="5395119" cy="6050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7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338" u="none" cap="none" strike="noStrike">
                <a:solidFill>
                  <a:srgbClr val="3D2007"/>
                </a:solidFill>
                <a:latin typeface="Arial"/>
                <a:ea typeface="Arial"/>
                <a:cs typeface="Arial"/>
                <a:sym typeface="Arial"/>
              </a:rPr>
              <a:t>Legado</a:t>
            </a:r>
            <a:endParaRPr/>
          </a:p>
        </p:txBody>
      </p:sp>
      <p:sp>
        <p:nvSpPr>
          <p:cNvPr id="126" name="Google Shape;126;p4"/>
          <p:cNvSpPr txBox="1"/>
          <p:nvPr/>
        </p:nvSpPr>
        <p:spPr>
          <a:xfrm>
            <a:off x="1708252" y="6618293"/>
            <a:ext cx="4715567" cy="225705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191123" lvl="1" marL="382245" marR="0" rtl="0" algn="l">
              <a:lnSpc>
                <a:spcPct val="171016"/>
              </a:lnSpc>
              <a:spcBef>
                <a:spcPts val="0"/>
              </a:spcBef>
              <a:spcAft>
                <a:spcPts val="0"/>
              </a:spcAft>
              <a:buClr>
                <a:srgbClr val="3D2007"/>
              </a:buClr>
              <a:buSzPts val="1770"/>
              <a:buFont typeface="Arial"/>
              <a:buChar char="•"/>
            </a:pPr>
            <a:r>
              <a:rPr b="1" i="0" lang="en-US" sz="1770" u="none" cap="none" strike="noStrike">
                <a:solidFill>
                  <a:srgbClr val="3D2007"/>
                </a:solidFill>
                <a:latin typeface="Arial"/>
                <a:ea typeface="Arial"/>
                <a:cs typeface="Arial"/>
                <a:sym typeface="Arial"/>
              </a:rPr>
              <a:t>Invitó a mirar la educación con ojos críticos.</a:t>
            </a:r>
            <a:endParaRPr/>
          </a:p>
          <a:p>
            <a:pPr indent="-191123" lvl="1" marL="382245" marR="0" rtl="0" algn="l">
              <a:lnSpc>
                <a:spcPct val="171016"/>
              </a:lnSpc>
              <a:spcBef>
                <a:spcPts val="0"/>
              </a:spcBef>
              <a:spcAft>
                <a:spcPts val="0"/>
              </a:spcAft>
              <a:buClr>
                <a:srgbClr val="3D2007"/>
              </a:buClr>
              <a:buSzPts val="1770"/>
              <a:buFont typeface="Arial"/>
              <a:buChar char="•"/>
            </a:pPr>
            <a:r>
              <a:rPr b="1" i="0" lang="en-US" sz="1770" u="none" cap="none" strike="noStrike">
                <a:solidFill>
                  <a:srgbClr val="3D2007"/>
                </a:solidFill>
                <a:latin typeface="Arial"/>
                <a:ea typeface="Arial"/>
                <a:cs typeface="Arial"/>
                <a:sym typeface="Arial"/>
              </a:rPr>
              <a:t>Base de la pedagogía crítica.</a:t>
            </a:r>
            <a:endParaRPr/>
          </a:p>
          <a:p>
            <a:pPr indent="-191123" lvl="1" marL="382245" marR="0" rtl="0" algn="l">
              <a:lnSpc>
                <a:spcPct val="171016"/>
              </a:lnSpc>
              <a:spcBef>
                <a:spcPts val="0"/>
              </a:spcBef>
              <a:spcAft>
                <a:spcPts val="0"/>
              </a:spcAft>
              <a:buClr>
                <a:srgbClr val="3D2007"/>
              </a:buClr>
              <a:buSzPts val="1770"/>
              <a:buFont typeface="Arial"/>
              <a:buChar char="•"/>
            </a:pPr>
            <a:r>
              <a:rPr b="1" i="0" lang="en-US" sz="1770" u="none" cap="none" strike="noStrike">
                <a:solidFill>
                  <a:srgbClr val="3D2007"/>
                </a:solidFill>
                <a:latin typeface="Arial"/>
                <a:ea typeface="Arial"/>
                <a:cs typeface="Arial"/>
                <a:sym typeface="Arial"/>
              </a:rPr>
              <a:t>Escuela: espacio de control, pero también de resistencia.</a:t>
            </a:r>
            <a:endParaRPr/>
          </a:p>
          <a:p>
            <a:pPr indent="0" lvl="0" marL="0" marR="0" rtl="0" algn="l">
              <a:lnSpc>
                <a:spcPct val="171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770" u="none" cap="none" strike="noStrike">
              <a:solidFill>
                <a:srgbClr val="3D200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4"/>
          <p:cNvSpPr txBox="1"/>
          <p:nvPr/>
        </p:nvSpPr>
        <p:spPr>
          <a:xfrm>
            <a:off x="7757520" y="2011433"/>
            <a:ext cx="5663265" cy="6033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7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238" u="none" cap="none" strike="noStrike">
                <a:solidFill>
                  <a:srgbClr val="3D2007"/>
                </a:solidFill>
                <a:latin typeface="Arial"/>
                <a:ea typeface="Arial"/>
                <a:cs typeface="Arial"/>
                <a:sym typeface="Arial"/>
              </a:rPr>
              <a:t>Aportes a la educación</a:t>
            </a:r>
            <a:endParaRPr/>
          </a:p>
        </p:txBody>
      </p:sp>
      <p:sp>
        <p:nvSpPr>
          <p:cNvPr id="128" name="Google Shape;128;p4"/>
          <p:cNvSpPr txBox="1"/>
          <p:nvPr/>
        </p:nvSpPr>
        <p:spPr>
          <a:xfrm>
            <a:off x="8062231" y="2626035"/>
            <a:ext cx="4785697" cy="25174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180328" lvl="1" marL="360656" marR="0" rtl="0" algn="l">
              <a:lnSpc>
                <a:spcPct val="171017"/>
              </a:lnSpc>
              <a:spcBef>
                <a:spcPts val="0"/>
              </a:spcBef>
              <a:spcAft>
                <a:spcPts val="0"/>
              </a:spcAft>
              <a:buClr>
                <a:srgbClr val="3D2007"/>
              </a:buClr>
              <a:buSzPts val="1670"/>
              <a:buFont typeface="Arial"/>
              <a:buChar char="•"/>
            </a:pPr>
            <a:r>
              <a:rPr b="1" i="0" lang="en-US" sz="1670" u="none" cap="none" strike="noStrike">
                <a:solidFill>
                  <a:srgbClr val="3D2007"/>
                </a:solidFill>
                <a:latin typeface="Arial"/>
                <a:ea typeface="Arial"/>
                <a:cs typeface="Arial"/>
                <a:sym typeface="Arial"/>
              </a:rPr>
              <a:t>La escuela transmite ideología dominante.</a:t>
            </a:r>
            <a:endParaRPr/>
          </a:p>
          <a:p>
            <a:pPr indent="-180328" lvl="1" marL="360656" marR="0" rtl="0" algn="l">
              <a:lnSpc>
                <a:spcPct val="171017"/>
              </a:lnSpc>
              <a:spcBef>
                <a:spcPts val="0"/>
              </a:spcBef>
              <a:spcAft>
                <a:spcPts val="0"/>
              </a:spcAft>
              <a:buClr>
                <a:srgbClr val="3D2007"/>
              </a:buClr>
              <a:buSzPts val="1670"/>
              <a:buFont typeface="Arial"/>
              <a:buChar char="•"/>
            </a:pPr>
            <a:r>
              <a:rPr b="1" i="0" lang="en-US" sz="1670" u="none" cap="none" strike="noStrike">
                <a:solidFill>
                  <a:srgbClr val="3D2007"/>
                </a:solidFill>
                <a:latin typeface="Arial"/>
                <a:ea typeface="Arial"/>
                <a:cs typeface="Arial"/>
                <a:sym typeface="Arial"/>
              </a:rPr>
              <a:t>Reproduce desigualdades sociales bajo apariencia de igualdad.</a:t>
            </a:r>
            <a:endParaRPr/>
          </a:p>
          <a:p>
            <a:pPr indent="-180328" lvl="1" marL="360656" marR="0" rtl="0" algn="l">
              <a:lnSpc>
                <a:spcPct val="171017"/>
              </a:lnSpc>
              <a:spcBef>
                <a:spcPts val="0"/>
              </a:spcBef>
              <a:spcAft>
                <a:spcPts val="0"/>
              </a:spcAft>
              <a:buClr>
                <a:srgbClr val="3D2007"/>
              </a:buClr>
              <a:buSzPts val="1670"/>
              <a:buFont typeface="Arial"/>
              <a:buChar char="•"/>
            </a:pPr>
            <a:r>
              <a:rPr b="1" i="0" lang="en-US" sz="1670" u="none" cap="none" strike="noStrike">
                <a:solidFill>
                  <a:srgbClr val="3D2007"/>
                </a:solidFill>
                <a:latin typeface="Arial"/>
                <a:ea typeface="Arial"/>
                <a:cs typeface="Arial"/>
                <a:sym typeface="Arial"/>
              </a:rPr>
              <a:t>Enseña más que contenidos: obediencia y disciplina.</a:t>
            </a:r>
            <a:endParaRPr/>
          </a:p>
          <a:p>
            <a:pPr indent="-180328" lvl="1" marL="360656" marR="0" rtl="0" algn="l">
              <a:lnSpc>
                <a:spcPct val="171017"/>
              </a:lnSpc>
              <a:spcBef>
                <a:spcPts val="0"/>
              </a:spcBef>
              <a:spcAft>
                <a:spcPts val="0"/>
              </a:spcAft>
              <a:buClr>
                <a:srgbClr val="3D2007"/>
              </a:buClr>
              <a:buSzPts val="1670"/>
              <a:buFont typeface="Arial"/>
              <a:buChar char="•"/>
            </a:pPr>
            <a:r>
              <a:rPr b="1" i="0" lang="en-US" sz="1670" u="none" cap="none" strike="noStrike">
                <a:solidFill>
                  <a:srgbClr val="3D2007"/>
                </a:solidFill>
                <a:latin typeface="Arial"/>
                <a:ea typeface="Arial"/>
                <a:cs typeface="Arial"/>
                <a:sym typeface="Arial"/>
              </a:rPr>
              <a:t>Inspiró a Bourdieu, Passeron y Giroux.</a:t>
            </a:r>
            <a:endParaRPr/>
          </a:p>
          <a:p>
            <a:pPr indent="0" lvl="0" marL="0" marR="0" rtl="0" algn="l">
              <a:lnSpc>
                <a:spcPct val="1812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670" u="none" cap="none" strike="noStrike">
              <a:solidFill>
                <a:srgbClr val="3D2007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5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82016" l="0" r="0" t="-82016"/>
            </a:stretch>
          </a:blipFill>
          <a:ln>
            <a:noFill/>
          </a:ln>
        </p:spPr>
      </p:sp>
      <p:sp>
        <p:nvSpPr>
          <p:cNvPr id="134" name="Google Shape;134;p5"/>
          <p:cNvSpPr/>
          <p:nvPr/>
        </p:nvSpPr>
        <p:spPr>
          <a:xfrm>
            <a:off x="3066817" y="666586"/>
            <a:ext cx="12113191" cy="7585886"/>
          </a:xfrm>
          <a:custGeom>
            <a:rect b="b" l="l" r="r" t="t"/>
            <a:pathLst>
              <a:path extrusionOk="0" h="7585886" w="12113191">
                <a:moveTo>
                  <a:pt x="0" y="0"/>
                </a:moveTo>
                <a:lnTo>
                  <a:pt x="12113191" y="0"/>
                </a:lnTo>
                <a:lnTo>
                  <a:pt x="12113191" y="7585886"/>
                </a:lnTo>
                <a:lnTo>
                  <a:pt x="0" y="75858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5" name="Google Shape;135;p5"/>
          <p:cNvSpPr/>
          <p:nvPr/>
        </p:nvSpPr>
        <p:spPr>
          <a:xfrm>
            <a:off x="-280232" y="5143500"/>
            <a:ext cx="19361962" cy="5399009"/>
          </a:xfrm>
          <a:custGeom>
            <a:rect b="b" l="l" r="r" t="t"/>
            <a:pathLst>
              <a:path extrusionOk="0" h="5399009" w="19361962">
                <a:moveTo>
                  <a:pt x="0" y="0"/>
                </a:moveTo>
                <a:lnTo>
                  <a:pt x="19361961" y="0"/>
                </a:lnTo>
                <a:lnTo>
                  <a:pt x="19361961" y="5399009"/>
                </a:lnTo>
                <a:lnTo>
                  <a:pt x="0" y="53990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6" name="Google Shape;136;p5"/>
          <p:cNvSpPr txBox="1"/>
          <p:nvPr/>
        </p:nvSpPr>
        <p:spPr>
          <a:xfrm>
            <a:off x="5157787" y="2202885"/>
            <a:ext cx="7977900" cy="17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8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901" u="none" cap="none" strike="noStrike">
                <a:solidFill>
                  <a:srgbClr val="3D2007"/>
                </a:solidFill>
                <a:latin typeface="Arial"/>
                <a:ea typeface="Arial"/>
                <a:cs typeface="Arial"/>
                <a:sym typeface="Arial"/>
              </a:rPr>
              <a:t>FILOSOFÍA</a:t>
            </a:r>
            <a:endParaRPr sz="100"/>
          </a:p>
        </p:txBody>
      </p:sp>
      <p:sp>
        <p:nvSpPr>
          <p:cNvPr id="137" name="Google Shape;137;p5"/>
          <p:cNvSpPr txBox="1"/>
          <p:nvPr/>
        </p:nvSpPr>
        <p:spPr>
          <a:xfrm>
            <a:off x="4782396" y="4456181"/>
            <a:ext cx="8682033" cy="133761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60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53" u="none" cap="none" strike="noStrike">
                <a:solidFill>
                  <a:srgbClr val="3D2007"/>
                </a:solidFill>
                <a:latin typeface="Arial"/>
                <a:ea typeface="Arial"/>
                <a:cs typeface="Arial"/>
                <a:sym typeface="Arial"/>
              </a:rPr>
              <a:t>“La escuela se convierte en el aparato ideológico dominante en las sociedades capitalistas.”</a:t>
            </a:r>
            <a:endParaRPr/>
          </a:p>
          <a:p>
            <a:pPr indent="0" lvl="0" marL="0" marR="0" rtl="0" algn="ctr">
              <a:lnSpc>
                <a:spcPct val="1460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53" u="none" cap="none" strike="noStrike">
                <a:solidFill>
                  <a:srgbClr val="3D2007"/>
                </a:solidFill>
                <a:latin typeface="Arial"/>
                <a:ea typeface="Arial"/>
                <a:cs typeface="Arial"/>
                <a:sym typeface="Arial"/>
              </a:rPr>
              <a:t>(Althusser, 1970/2003, p. 121)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6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82016" l="0" r="0" t="-82016"/>
            </a:stretch>
          </a:blipFill>
          <a:ln>
            <a:noFill/>
          </a:ln>
        </p:spPr>
      </p:sp>
      <p:sp>
        <p:nvSpPr>
          <p:cNvPr id="143" name="Google Shape;143;p6"/>
          <p:cNvSpPr/>
          <p:nvPr/>
        </p:nvSpPr>
        <p:spPr>
          <a:xfrm rot="-5400000">
            <a:off x="-210507" y="1649911"/>
            <a:ext cx="8929300" cy="6987177"/>
          </a:xfrm>
          <a:custGeom>
            <a:rect b="b" l="l" r="r" t="t"/>
            <a:pathLst>
              <a:path extrusionOk="0" h="6987177" w="8929300">
                <a:moveTo>
                  <a:pt x="0" y="0"/>
                </a:moveTo>
                <a:lnTo>
                  <a:pt x="8929300" y="0"/>
                </a:lnTo>
                <a:lnTo>
                  <a:pt x="8929300" y="6987178"/>
                </a:lnTo>
                <a:lnTo>
                  <a:pt x="0" y="69871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4" name="Google Shape;144;p6"/>
          <p:cNvSpPr/>
          <p:nvPr/>
        </p:nvSpPr>
        <p:spPr>
          <a:xfrm>
            <a:off x="1182268" y="1090134"/>
            <a:ext cx="6124601" cy="8106732"/>
          </a:xfrm>
          <a:custGeom>
            <a:rect b="b" l="l" r="r" t="t"/>
            <a:pathLst>
              <a:path extrusionOk="0" h="1255945" w="948861">
                <a:moveTo>
                  <a:pt x="869443" y="0"/>
                </a:moveTo>
                <a:lnTo>
                  <a:pt x="79418" y="0"/>
                </a:lnTo>
                <a:cubicBezTo>
                  <a:pt x="79418" y="43699"/>
                  <a:pt x="44079" y="79418"/>
                  <a:pt x="0" y="79418"/>
                </a:cubicBezTo>
                <a:lnTo>
                  <a:pt x="0" y="1176527"/>
                </a:lnTo>
                <a:cubicBezTo>
                  <a:pt x="43699" y="1176527"/>
                  <a:pt x="79418" y="1211866"/>
                  <a:pt x="79418" y="1255945"/>
                </a:cubicBezTo>
                <a:lnTo>
                  <a:pt x="869443" y="1255945"/>
                </a:lnTo>
                <a:cubicBezTo>
                  <a:pt x="869443" y="1212245"/>
                  <a:pt x="904782" y="1176527"/>
                  <a:pt x="948861" y="1176527"/>
                </a:cubicBezTo>
                <a:lnTo>
                  <a:pt x="948861" y="79418"/>
                </a:lnTo>
                <a:cubicBezTo>
                  <a:pt x="905162" y="79418"/>
                  <a:pt x="869443" y="44079"/>
                  <a:pt x="869443" y="0"/>
                </a:cubicBez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567" l="0" r="0" t="-1568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6"/>
          <p:cNvSpPr/>
          <p:nvPr/>
        </p:nvSpPr>
        <p:spPr>
          <a:xfrm>
            <a:off x="8799650" y="2424750"/>
            <a:ext cx="9495839" cy="1819402"/>
          </a:xfrm>
          <a:custGeom>
            <a:rect b="b" l="l" r="r" t="t"/>
            <a:pathLst>
              <a:path extrusionOk="0" h="1819402" w="10492640">
                <a:moveTo>
                  <a:pt x="0" y="0"/>
                </a:moveTo>
                <a:lnTo>
                  <a:pt x="10492641" y="0"/>
                </a:lnTo>
                <a:lnTo>
                  <a:pt x="10492641" y="1819401"/>
                </a:lnTo>
                <a:lnTo>
                  <a:pt x="0" y="18194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-19581" t="0"/>
            </a:stretch>
          </a:blipFill>
          <a:ln>
            <a:noFill/>
          </a:ln>
        </p:spPr>
      </p:sp>
      <p:grpSp>
        <p:nvGrpSpPr>
          <p:cNvPr id="146" name="Google Shape;146;p6"/>
          <p:cNvGrpSpPr/>
          <p:nvPr/>
        </p:nvGrpSpPr>
        <p:grpSpPr>
          <a:xfrm>
            <a:off x="8799654" y="4748970"/>
            <a:ext cx="1033487" cy="1200442"/>
            <a:chOff x="0" y="0"/>
            <a:chExt cx="1377982" cy="1600590"/>
          </a:xfrm>
        </p:grpSpPr>
        <p:sp>
          <p:nvSpPr>
            <p:cNvPr id="147" name="Google Shape;147;p6"/>
            <p:cNvSpPr/>
            <p:nvPr/>
          </p:nvSpPr>
          <p:spPr>
            <a:xfrm rot="-5400000">
              <a:off x="-111304" y="174064"/>
              <a:ext cx="1600590" cy="1252461"/>
            </a:xfrm>
            <a:custGeom>
              <a:rect b="b" l="l" r="r" t="t"/>
              <a:pathLst>
                <a:path extrusionOk="0" h="1252461" w="1600590">
                  <a:moveTo>
                    <a:pt x="0" y="0"/>
                  </a:moveTo>
                  <a:lnTo>
                    <a:pt x="1600590" y="0"/>
                  </a:lnTo>
                  <a:lnTo>
                    <a:pt x="1600590" y="1252461"/>
                  </a:lnTo>
                  <a:lnTo>
                    <a:pt x="0" y="125246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48" name="Google Shape;148;p6"/>
            <p:cNvSpPr txBox="1"/>
            <p:nvPr/>
          </p:nvSpPr>
          <p:spPr>
            <a:xfrm>
              <a:off x="0" y="359604"/>
              <a:ext cx="1377982" cy="10909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9800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5672" u="none" cap="none" strike="noStrike">
                  <a:solidFill>
                    <a:srgbClr val="3D2007"/>
                  </a:solidFill>
                  <a:latin typeface="Arial"/>
                  <a:ea typeface="Arial"/>
                  <a:cs typeface="Arial"/>
                  <a:sym typeface="Arial"/>
                </a:rPr>
                <a:t>01</a:t>
              </a:r>
              <a:endParaRPr/>
            </a:p>
          </p:txBody>
        </p:sp>
      </p:grpSp>
      <p:grpSp>
        <p:nvGrpSpPr>
          <p:cNvPr id="149" name="Google Shape;149;p6"/>
          <p:cNvGrpSpPr/>
          <p:nvPr/>
        </p:nvGrpSpPr>
        <p:grpSpPr>
          <a:xfrm>
            <a:off x="8799654" y="6172494"/>
            <a:ext cx="1033487" cy="1200442"/>
            <a:chOff x="0" y="0"/>
            <a:chExt cx="1377982" cy="1600590"/>
          </a:xfrm>
        </p:grpSpPr>
        <p:sp>
          <p:nvSpPr>
            <p:cNvPr id="150" name="Google Shape;150;p6"/>
            <p:cNvSpPr/>
            <p:nvPr/>
          </p:nvSpPr>
          <p:spPr>
            <a:xfrm rot="-5400000">
              <a:off x="-111304" y="174064"/>
              <a:ext cx="1600590" cy="1252461"/>
            </a:xfrm>
            <a:custGeom>
              <a:rect b="b" l="l" r="r" t="t"/>
              <a:pathLst>
                <a:path extrusionOk="0" h="1252461" w="1600590">
                  <a:moveTo>
                    <a:pt x="0" y="0"/>
                  </a:moveTo>
                  <a:lnTo>
                    <a:pt x="1600590" y="0"/>
                  </a:lnTo>
                  <a:lnTo>
                    <a:pt x="1600590" y="1252461"/>
                  </a:lnTo>
                  <a:lnTo>
                    <a:pt x="0" y="125246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51" name="Google Shape;151;p6"/>
            <p:cNvSpPr txBox="1"/>
            <p:nvPr/>
          </p:nvSpPr>
          <p:spPr>
            <a:xfrm>
              <a:off x="0" y="359604"/>
              <a:ext cx="1377982" cy="10909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9800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5672" u="none" cap="none" strike="noStrike">
                  <a:solidFill>
                    <a:srgbClr val="3D2007"/>
                  </a:solidFill>
                  <a:latin typeface="Arial"/>
                  <a:ea typeface="Arial"/>
                  <a:cs typeface="Arial"/>
                  <a:sym typeface="Arial"/>
                </a:rPr>
                <a:t>02</a:t>
              </a:r>
              <a:endParaRPr/>
            </a:p>
          </p:txBody>
        </p:sp>
      </p:grpSp>
      <p:grpSp>
        <p:nvGrpSpPr>
          <p:cNvPr id="152" name="Google Shape;152;p6"/>
          <p:cNvGrpSpPr/>
          <p:nvPr/>
        </p:nvGrpSpPr>
        <p:grpSpPr>
          <a:xfrm>
            <a:off x="8799654" y="7596017"/>
            <a:ext cx="1033487" cy="1200442"/>
            <a:chOff x="0" y="0"/>
            <a:chExt cx="1377982" cy="1600590"/>
          </a:xfrm>
        </p:grpSpPr>
        <p:sp>
          <p:nvSpPr>
            <p:cNvPr id="153" name="Google Shape;153;p6"/>
            <p:cNvSpPr/>
            <p:nvPr/>
          </p:nvSpPr>
          <p:spPr>
            <a:xfrm rot="-5400000">
              <a:off x="-111304" y="174064"/>
              <a:ext cx="1600590" cy="1252461"/>
            </a:xfrm>
            <a:custGeom>
              <a:rect b="b" l="l" r="r" t="t"/>
              <a:pathLst>
                <a:path extrusionOk="0" h="1252461" w="1600590">
                  <a:moveTo>
                    <a:pt x="0" y="0"/>
                  </a:moveTo>
                  <a:lnTo>
                    <a:pt x="1600590" y="0"/>
                  </a:lnTo>
                  <a:lnTo>
                    <a:pt x="1600590" y="1252461"/>
                  </a:lnTo>
                  <a:lnTo>
                    <a:pt x="0" y="125246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54" name="Google Shape;154;p6"/>
            <p:cNvSpPr txBox="1"/>
            <p:nvPr/>
          </p:nvSpPr>
          <p:spPr>
            <a:xfrm>
              <a:off x="0" y="359604"/>
              <a:ext cx="1377982" cy="10909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9800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5672" u="none" cap="none" strike="noStrike">
                  <a:solidFill>
                    <a:srgbClr val="3D2007"/>
                  </a:solidFill>
                  <a:latin typeface="Arial"/>
                  <a:ea typeface="Arial"/>
                  <a:cs typeface="Arial"/>
                  <a:sym typeface="Arial"/>
                </a:rPr>
                <a:t>03</a:t>
              </a:r>
              <a:endParaRPr/>
            </a:p>
          </p:txBody>
        </p:sp>
      </p:grpSp>
      <p:sp>
        <p:nvSpPr>
          <p:cNvPr id="155" name="Google Shape;155;p6"/>
          <p:cNvSpPr txBox="1"/>
          <p:nvPr/>
        </p:nvSpPr>
        <p:spPr>
          <a:xfrm>
            <a:off x="10068453" y="4847077"/>
            <a:ext cx="7190847" cy="115377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4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200" u="none" cap="none" strike="noStrike">
                <a:solidFill>
                  <a:srgbClr val="3D2007"/>
                </a:solidFill>
                <a:latin typeface="Arial"/>
                <a:ea typeface="Arial"/>
                <a:cs typeface="Arial"/>
                <a:sym typeface="Arial"/>
              </a:rPr>
              <a:t>Althusser fue un filósofo marxista que buscó reinterpretar a Marx desde un enfoque estructuralista.</a:t>
            </a:r>
            <a:endParaRPr/>
          </a:p>
        </p:txBody>
      </p:sp>
      <p:sp>
        <p:nvSpPr>
          <p:cNvPr id="156" name="Google Shape;156;p6"/>
          <p:cNvSpPr txBox="1"/>
          <p:nvPr/>
        </p:nvSpPr>
        <p:spPr>
          <a:xfrm>
            <a:off x="9144000" y="2706685"/>
            <a:ext cx="8992800" cy="14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79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677" u="none" cap="none" strike="noStrike">
                <a:solidFill>
                  <a:srgbClr val="3D2007"/>
                </a:solidFill>
                <a:latin typeface="Arial"/>
                <a:ea typeface="Arial"/>
                <a:cs typeface="Arial"/>
                <a:sym typeface="Arial"/>
              </a:rPr>
              <a:t>ESTRUCTURALISMO MARXISTA</a:t>
            </a:r>
            <a:endParaRPr sz="400"/>
          </a:p>
        </p:txBody>
      </p:sp>
      <p:sp>
        <p:nvSpPr>
          <p:cNvPr id="157" name="Google Shape;157;p6"/>
          <p:cNvSpPr txBox="1"/>
          <p:nvPr/>
        </p:nvSpPr>
        <p:spPr>
          <a:xfrm>
            <a:off x="10068453" y="6270601"/>
            <a:ext cx="7190847" cy="9899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5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900" u="none" cap="none" strike="noStrike">
                <a:solidFill>
                  <a:srgbClr val="3D2007"/>
                </a:solidFill>
                <a:latin typeface="Arial"/>
                <a:ea typeface="Arial"/>
                <a:cs typeface="Arial"/>
                <a:sym typeface="Arial"/>
              </a:rPr>
              <a:t>Criticó las lecturas “humanistas” de Marx y defendió que lo central era entender las estructuras sociales (económicas, políticas e ideológicas), no tanto las intenciones individuales.</a:t>
            </a:r>
            <a:endParaRPr/>
          </a:p>
        </p:txBody>
      </p:sp>
      <p:sp>
        <p:nvSpPr>
          <p:cNvPr id="158" name="Google Shape;158;p6"/>
          <p:cNvSpPr txBox="1"/>
          <p:nvPr/>
        </p:nvSpPr>
        <p:spPr>
          <a:xfrm>
            <a:off x="10068453" y="7694124"/>
            <a:ext cx="7190847" cy="109916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4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00" u="none" cap="none" strike="noStrike">
                <a:solidFill>
                  <a:srgbClr val="3D2007"/>
                </a:solidFill>
                <a:latin typeface="Arial"/>
                <a:ea typeface="Arial"/>
                <a:cs typeface="Arial"/>
                <a:sym typeface="Arial"/>
              </a:rPr>
              <a:t>Propuso un Marx “maduro” y científico, centrado en la explicación de cómo funciona el capitalismo.</a:t>
            </a:r>
            <a:endParaRPr/>
          </a:p>
          <a:p>
            <a:pPr indent="0" lvl="0" marL="0" marR="0" rtl="0" algn="l">
              <a:lnSpc>
                <a:spcPct val="14004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100" u="none" cap="none" strike="noStrike">
              <a:solidFill>
                <a:srgbClr val="3D2007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7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82016" l="0" r="0" t="-82016"/>
            </a:stretch>
          </a:blipFill>
          <a:ln>
            <a:noFill/>
          </a:ln>
        </p:spPr>
      </p:sp>
      <p:sp>
        <p:nvSpPr>
          <p:cNvPr id="164" name="Google Shape;164;p7"/>
          <p:cNvSpPr/>
          <p:nvPr/>
        </p:nvSpPr>
        <p:spPr>
          <a:xfrm>
            <a:off x="1028700" y="3250088"/>
            <a:ext cx="4547741" cy="873610"/>
          </a:xfrm>
          <a:custGeom>
            <a:rect b="b" l="l" r="r" t="t"/>
            <a:pathLst>
              <a:path extrusionOk="0" h="873610" w="4547741">
                <a:moveTo>
                  <a:pt x="0" y="0"/>
                </a:moveTo>
                <a:lnTo>
                  <a:pt x="4547741" y="0"/>
                </a:lnTo>
                <a:lnTo>
                  <a:pt x="4547741" y="873610"/>
                </a:lnTo>
                <a:lnTo>
                  <a:pt x="0" y="8736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32480" r="0" t="0"/>
            </a:stretch>
          </a:blipFill>
          <a:ln>
            <a:noFill/>
          </a:ln>
        </p:spPr>
      </p:sp>
      <p:sp>
        <p:nvSpPr>
          <p:cNvPr id="165" name="Google Shape;165;p7"/>
          <p:cNvSpPr txBox="1"/>
          <p:nvPr/>
        </p:nvSpPr>
        <p:spPr>
          <a:xfrm>
            <a:off x="1028700" y="3428784"/>
            <a:ext cx="3776540" cy="6224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8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766" u="none" cap="none" strike="noStrike">
                <a:solidFill>
                  <a:srgbClr val="3D2007"/>
                </a:solidFill>
                <a:latin typeface="Arial"/>
                <a:ea typeface="Arial"/>
                <a:cs typeface="Arial"/>
                <a:sym typeface="Arial"/>
              </a:rPr>
              <a:t> 1</a:t>
            </a:r>
            <a:endParaRPr/>
          </a:p>
        </p:txBody>
      </p:sp>
      <p:sp>
        <p:nvSpPr>
          <p:cNvPr id="166" name="Google Shape;166;p7"/>
          <p:cNvSpPr txBox="1"/>
          <p:nvPr/>
        </p:nvSpPr>
        <p:spPr>
          <a:xfrm>
            <a:off x="6087148" y="4481645"/>
            <a:ext cx="4380061" cy="24625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799" u="none" cap="none" strike="noStrike">
                <a:solidFill>
                  <a:srgbClr val="3D2007"/>
                </a:solidFill>
                <a:latin typeface="Arial"/>
                <a:ea typeface="Arial"/>
                <a:cs typeface="Arial"/>
                <a:sym typeface="Arial"/>
              </a:rPr>
              <a:t>Los aparatos ideológicos son instituciones como la escuela, la familia, la iglesia, los medios de comunicación, etc.</a:t>
            </a:r>
            <a:endParaRPr/>
          </a:p>
        </p:txBody>
      </p:sp>
      <p:sp>
        <p:nvSpPr>
          <p:cNvPr id="167" name="Google Shape;167;p7"/>
          <p:cNvSpPr txBox="1"/>
          <p:nvPr/>
        </p:nvSpPr>
        <p:spPr>
          <a:xfrm>
            <a:off x="1116537" y="4491170"/>
            <a:ext cx="4380061" cy="37890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99" u="none" cap="none" strike="noStrike">
                <a:solidFill>
                  <a:srgbClr val="3D2007"/>
                </a:solidFill>
                <a:latin typeface="Arial"/>
                <a:ea typeface="Arial"/>
                <a:cs typeface="Arial"/>
                <a:sym typeface="Arial"/>
              </a:rPr>
              <a:t>En su obra Ideología y aparatos ideológicos del Estado (1970), afirmó que el Estado mantiene el poder no solo con la represión (ejército, policía, leyes), sino también con la ideología.</a:t>
            </a:r>
            <a:endParaRPr/>
          </a:p>
        </p:txBody>
      </p:sp>
      <p:sp>
        <p:nvSpPr>
          <p:cNvPr id="168" name="Google Shape;168;p7"/>
          <p:cNvSpPr/>
          <p:nvPr/>
        </p:nvSpPr>
        <p:spPr>
          <a:xfrm>
            <a:off x="6087148" y="3250088"/>
            <a:ext cx="4547741" cy="873610"/>
          </a:xfrm>
          <a:custGeom>
            <a:rect b="b" l="l" r="r" t="t"/>
            <a:pathLst>
              <a:path extrusionOk="0" h="873610" w="4547741">
                <a:moveTo>
                  <a:pt x="0" y="0"/>
                </a:moveTo>
                <a:lnTo>
                  <a:pt x="4547741" y="0"/>
                </a:lnTo>
                <a:lnTo>
                  <a:pt x="4547741" y="873610"/>
                </a:lnTo>
                <a:lnTo>
                  <a:pt x="0" y="8736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32480" r="0" t="0"/>
            </a:stretch>
          </a:blipFill>
          <a:ln>
            <a:noFill/>
          </a:ln>
        </p:spPr>
      </p:sp>
      <p:sp>
        <p:nvSpPr>
          <p:cNvPr id="169" name="Google Shape;169;p7"/>
          <p:cNvSpPr txBox="1"/>
          <p:nvPr/>
        </p:nvSpPr>
        <p:spPr>
          <a:xfrm>
            <a:off x="6388908" y="3428784"/>
            <a:ext cx="3776540" cy="6224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8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766" u="none" cap="none" strike="noStrike">
                <a:solidFill>
                  <a:srgbClr val="3D2007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</p:txBody>
      </p:sp>
      <p:sp>
        <p:nvSpPr>
          <p:cNvPr id="170" name="Google Shape;170;p7"/>
          <p:cNvSpPr txBox="1"/>
          <p:nvPr/>
        </p:nvSpPr>
        <p:spPr>
          <a:xfrm>
            <a:off x="1028700" y="636533"/>
            <a:ext cx="14664637" cy="245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66" u="none" cap="none" strike="noStrike">
                <a:solidFill>
                  <a:srgbClr val="3D2007"/>
                </a:solidFill>
                <a:latin typeface="Arial"/>
                <a:ea typeface="Arial"/>
                <a:cs typeface="Arial"/>
                <a:sym typeface="Arial"/>
              </a:rPr>
              <a:t>APARATOS IDEOLÓGICOS DEL ESTADO (AIE)</a:t>
            </a:r>
            <a:endParaRPr/>
          </a:p>
        </p:txBody>
      </p:sp>
      <p:sp>
        <p:nvSpPr>
          <p:cNvPr id="171" name="Google Shape;171;p7"/>
          <p:cNvSpPr txBox="1"/>
          <p:nvPr/>
        </p:nvSpPr>
        <p:spPr>
          <a:xfrm>
            <a:off x="11057758" y="4491170"/>
            <a:ext cx="4380061" cy="306006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99" u="none" cap="none" strike="noStrike">
                <a:solidFill>
                  <a:srgbClr val="3D2007"/>
                </a:solidFill>
                <a:latin typeface="Arial"/>
                <a:ea typeface="Arial"/>
                <a:cs typeface="Arial"/>
                <a:sym typeface="Arial"/>
              </a:rPr>
              <a:t>La más importante en la sociedad moderna es la escuela, porque forma a los ciudadanos para aceptar y reproducir el orden social capitalista.</a:t>
            </a:r>
            <a:endParaRPr/>
          </a:p>
        </p:txBody>
      </p:sp>
      <p:sp>
        <p:nvSpPr>
          <p:cNvPr id="172" name="Google Shape;172;p7"/>
          <p:cNvSpPr/>
          <p:nvPr/>
        </p:nvSpPr>
        <p:spPr>
          <a:xfrm>
            <a:off x="10973918" y="3250088"/>
            <a:ext cx="4547741" cy="873610"/>
          </a:xfrm>
          <a:custGeom>
            <a:rect b="b" l="l" r="r" t="t"/>
            <a:pathLst>
              <a:path extrusionOk="0" h="873610" w="4547741">
                <a:moveTo>
                  <a:pt x="0" y="0"/>
                </a:moveTo>
                <a:lnTo>
                  <a:pt x="4547741" y="0"/>
                </a:lnTo>
                <a:lnTo>
                  <a:pt x="4547741" y="873610"/>
                </a:lnTo>
                <a:lnTo>
                  <a:pt x="0" y="8736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32480" r="0" t="0"/>
            </a:stretch>
          </a:blipFill>
          <a:ln>
            <a:noFill/>
          </a:ln>
        </p:spPr>
      </p:sp>
      <p:sp>
        <p:nvSpPr>
          <p:cNvPr id="173" name="Google Shape;173;p7"/>
          <p:cNvSpPr txBox="1"/>
          <p:nvPr/>
        </p:nvSpPr>
        <p:spPr>
          <a:xfrm>
            <a:off x="11057758" y="3428784"/>
            <a:ext cx="3776540" cy="6224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8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766" u="none" cap="none" strike="noStrike">
                <a:solidFill>
                  <a:srgbClr val="3D2007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8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82016" l="0" r="0" t="-82016"/>
            </a:stretch>
          </a:blipFill>
          <a:ln>
            <a:noFill/>
          </a:ln>
        </p:spPr>
      </p:sp>
      <p:sp>
        <p:nvSpPr>
          <p:cNvPr id="179" name="Google Shape;179;p8"/>
          <p:cNvSpPr/>
          <p:nvPr/>
        </p:nvSpPr>
        <p:spPr>
          <a:xfrm>
            <a:off x="14493161" y="2953269"/>
            <a:ext cx="4778516" cy="8395960"/>
          </a:xfrm>
          <a:custGeom>
            <a:rect b="b" l="l" r="r" t="t"/>
            <a:pathLst>
              <a:path extrusionOk="0" h="8395960" w="4778516">
                <a:moveTo>
                  <a:pt x="0" y="0"/>
                </a:moveTo>
                <a:lnTo>
                  <a:pt x="4778516" y="0"/>
                </a:lnTo>
                <a:lnTo>
                  <a:pt x="4778516" y="8395960"/>
                </a:lnTo>
                <a:lnTo>
                  <a:pt x="0" y="83959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0" name="Google Shape;180;p8"/>
          <p:cNvSpPr txBox="1"/>
          <p:nvPr/>
        </p:nvSpPr>
        <p:spPr>
          <a:xfrm>
            <a:off x="2062187" y="3082292"/>
            <a:ext cx="4166018" cy="518840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42325" lvl="1" marL="484650" marR="0" rtl="0" algn="l">
              <a:lnSpc>
                <a:spcPct val="141042"/>
              </a:lnSpc>
              <a:spcBef>
                <a:spcPts val="0"/>
              </a:spcBef>
              <a:spcAft>
                <a:spcPts val="0"/>
              </a:spcAft>
              <a:buClr>
                <a:srgbClr val="3D2007"/>
              </a:buClr>
              <a:buSzPts val="2244"/>
              <a:buFont typeface="Arial"/>
              <a:buChar char="•"/>
            </a:pPr>
            <a:r>
              <a:rPr b="1" i="0" lang="en-US" sz="2244" u="none" cap="none" strike="noStrike">
                <a:solidFill>
                  <a:srgbClr val="3D2007"/>
                </a:solidFill>
                <a:latin typeface="Arial"/>
                <a:ea typeface="Arial"/>
                <a:cs typeface="Arial"/>
                <a:sym typeface="Arial"/>
              </a:rPr>
              <a:t>Planteó que la educación cumple la función de reproducir las relaciones de producción:</a:t>
            </a:r>
            <a:endParaRPr/>
          </a:p>
          <a:p>
            <a:pPr indent="-242325" lvl="1" marL="484650" marR="0" rtl="0" algn="l">
              <a:lnSpc>
                <a:spcPct val="141042"/>
              </a:lnSpc>
              <a:spcBef>
                <a:spcPts val="0"/>
              </a:spcBef>
              <a:spcAft>
                <a:spcPts val="0"/>
              </a:spcAft>
              <a:buClr>
                <a:srgbClr val="3D2007"/>
              </a:buClr>
              <a:buSzPts val="2244"/>
              <a:buFont typeface="Arial"/>
              <a:buChar char="•"/>
            </a:pPr>
            <a:r>
              <a:rPr b="1" i="0" lang="en-US" sz="2244" u="none" cap="none" strike="noStrike">
                <a:solidFill>
                  <a:srgbClr val="3D2007"/>
                </a:solidFill>
                <a:latin typeface="Arial"/>
                <a:ea typeface="Arial"/>
                <a:cs typeface="Arial"/>
                <a:sym typeface="Arial"/>
              </a:rPr>
              <a:t>Enseña habilidades técnicas necesarias para el trabajo.</a:t>
            </a:r>
            <a:endParaRPr/>
          </a:p>
          <a:p>
            <a:pPr indent="-242325" lvl="1" marL="484650" marR="0" rtl="0" algn="l">
              <a:lnSpc>
                <a:spcPct val="141042"/>
              </a:lnSpc>
              <a:spcBef>
                <a:spcPts val="0"/>
              </a:spcBef>
              <a:spcAft>
                <a:spcPts val="0"/>
              </a:spcAft>
              <a:buClr>
                <a:srgbClr val="3D2007"/>
              </a:buClr>
              <a:buSzPts val="2244"/>
              <a:buFont typeface="Arial"/>
              <a:buChar char="•"/>
            </a:pPr>
            <a:r>
              <a:rPr b="1" i="0" lang="en-US" sz="2244" u="none" cap="none" strike="noStrike">
                <a:solidFill>
                  <a:srgbClr val="3D2007"/>
                </a:solidFill>
                <a:latin typeface="Arial"/>
                <a:ea typeface="Arial"/>
                <a:cs typeface="Arial"/>
                <a:sym typeface="Arial"/>
              </a:rPr>
              <a:t>Transmite normas, valores y actitudes que garantizan la obediencia al sistema.</a:t>
            </a:r>
            <a:endParaRPr/>
          </a:p>
          <a:p>
            <a:pPr indent="-242325" lvl="1" marL="484650" marR="0" rtl="0" algn="l">
              <a:lnSpc>
                <a:spcPct val="141042"/>
              </a:lnSpc>
              <a:spcBef>
                <a:spcPts val="0"/>
              </a:spcBef>
              <a:spcAft>
                <a:spcPts val="0"/>
              </a:spcAft>
              <a:buClr>
                <a:srgbClr val="3D2007"/>
              </a:buClr>
              <a:buSzPts val="2244"/>
              <a:buFont typeface="Arial"/>
              <a:buChar char="•"/>
            </a:pPr>
            <a:r>
              <a:rPr b="1" i="0" lang="en-US" sz="2244" u="none" cap="none" strike="noStrike">
                <a:solidFill>
                  <a:srgbClr val="3D2007"/>
                </a:solidFill>
                <a:latin typeface="Arial"/>
                <a:ea typeface="Arial"/>
                <a:cs typeface="Arial"/>
                <a:sym typeface="Arial"/>
              </a:rPr>
              <a:t>Así, el sistema educativo asegura la continuidad del capitalismo.</a:t>
            </a:r>
            <a:endParaRPr/>
          </a:p>
        </p:txBody>
      </p:sp>
      <p:grpSp>
        <p:nvGrpSpPr>
          <p:cNvPr id="181" name="Google Shape;181;p8"/>
          <p:cNvGrpSpPr/>
          <p:nvPr/>
        </p:nvGrpSpPr>
        <p:grpSpPr>
          <a:xfrm>
            <a:off x="872955" y="3129917"/>
            <a:ext cx="1033487" cy="1200442"/>
            <a:chOff x="0" y="0"/>
            <a:chExt cx="1377982" cy="1600590"/>
          </a:xfrm>
        </p:grpSpPr>
        <p:sp>
          <p:nvSpPr>
            <p:cNvPr id="182" name="Google Shape;182;p8"/>
            <p:cNvSpPr/>
            <p:nvPr/>
          </p:nvSpPr>
          <p:spPr>
            <a:xfrm rot="-5400000">
              <a:off x="-111304" y="174064"/>
              <a:ext cx="1600590" cy="1252461"/>
            </a:xfrm>
            <a:custGeom>
              <a:rect b="b" l="l" r="r" t="t"/>
              <a:pathLst>
                <a:path extrusionOk="0" h="1252461" w="1600590">
                  <a:moveTo>
                    <a:pt x="0" y="0"/>
                  </a:moveTo>
                  <a:lnTo>
                    <a:pt x="1600590" y="0"/>
                  </a:lnTo>
                  <a:lnTo>
                    <a:pt x="1600590" y="1252461"/>
                  </a:lnTo>
                  <a:lnTo>
                    <a:pt x="0" y="125246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83" name="Google Shape;183;p8"/>
            <p:cNvSpPr txBox="1"/>
            <p:nvPr/>
          </p:nvSpPr>
          <p:spPr>
            <a:xfrm>
              <a:off x="0" y="359604"/>
              <a:ext cx="1377982" cy="10909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9800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5672" u="none" cap="none" strike="noStrike">
                  <a:solidFill>
                    <a:srgbClr val="3D2007"/>
                  </a:solidFill>
                  <a:latin typeface="Arial"/>
                  <a:ea typeface="Arial"/>
                  <a:cs typeface="Arial"/>
                  <a:sym typeface="Arial"/>
                </a:rPr>
                <a:t>01</a:t>
              </a:r>
              <a:endParaRPr/>
            </a:p>
          </p:txBody>
        </p:sp>
      </p:grpSp>
      <p:sp>
        <p:nvSpPr>
          <p:cNvPr id="184" name="Google Shape;184;p8"/>
          <p:cNvSpPr txBox="1"/>
          <p:nvPr/>
        </p:nvSpPr>
        <p:spPr>
          <a:xfrm>
            <a:off x="8596656" y="2905644"/>
            <a:ext cx="4166018" cy="598850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42325" lvl="1" marL="484650" marR="0" rtl="0" algn="l">
              <a:lnSpc>
                <a:spcPct val="141042"/>
              </a:lnSpc>
              <a:spcBef>
                <a:spcPts val="0"/>
              </a:spcBef>
              <a:spcAft>
                <a:spcPts val="0"/>
              </a:spcAft>
              <a:buClr>
                <a:srgbClr val="3D2007"/>
              </a:buClr>
              <a:buSzPts val="2244"/>
              <a:buFont typeface="Arial"/>
              <a:buChar char="•"/>
            </a:pPr>
            <a:r>
              <a:rPr b="1" i="0" lang="en-US" sz="2244" u="none" cap="none" strike="noStrike">
                <a:solidFill>
                  <a:srgbClr val="3D2007"/>
                </a:solidFill>
                <a:latin typeface="Arial"/>
                <a:ea typeface="Arial"/>
                <a:cs typeface="Arial"/>
                <a:sym typeface="Arial"/>
              </a:rPr>
              <a:t>Para Althusser, la ideología no es solo un conjunto de ideas, sino que se vive en la práctica: en rituales, rutinas y comportamientos cotidianos.</a:t>
            </a:r>
            <a:endParaRPr/>
          </a:p>
          <a:p>
            <a:pPr indent="-242325" lvl="1" marL="484650" marR="0" rtl="0" algn="l">
              <a:lnSpc>
                <a:spcPct val="141042"/>
              </a:lnSpc>
              <a:spcBef>
                <a:spcPts val="0"/>
              </a:spcBef>
              <a:spcAft>
                <a:spcPts val="0"/>
              </a:spcAft>
              <a:buClr>
                <a:srgbClr val="3D2007"/>
              </a:buClr>
              <a:buSzPts val="2244"/>
              <a:buFont typeface="Arial"/>
              <a:buChar char="•"/>
            </a:pPr>
            <a:r>
              <a:rPr b="1" i="0" lang="en-US" sz="2244" u="none" cap="none" strike="noStrike">
                <a:solidFill>
                  <a:srgbClr val="3D2007"/>
                </a:solidFill>
                <a:latin typeface="Arial"/>
                <a:ea typeface="Arial"/>
                <a:cs typeface="Arial"/>
                <a:sym typeface="Arial"/>
              </a:rPr>
              <a:t>Ejemplo: al decir “presente” en la lista escolar, el estudiante se reconoce como sujeto dentro de una institución que lo forma bajo ciertos valores.</a:t>
            </a:r>
            <a:endParaRPr/>
          </a:p>
          <a:p>
            <a:pPr indent="0" lvl="0" marL="0" marR="0" rtl="0" algn="l">
              <a:lnSpc>
                <a:spcPct val="14104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244" u="none" cap="none" strike="noStrike">
              <a:solidFill>
                <a:srgbClr val="3D200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5" name="Google Shape;185;p8"/>
          <p:cNvGrpSpPr/>
          <p:nvPr/>
        </p:nvGrpSpPr>
        <p:grpSpPr>
          <a:xfrm>
            <a:off x="7282213" y="3099690"/>
            <a:ext cx="1033487" cy="1200442"/>
            <a:chOff x="0" y="0"/>
            <a:chExt cx="1377982" cy="1600590"/>
          </a:xfrm>
        </p:grpSpPr>
        <p:sp>
          <p:nvSpPr>
            <p:cNvPr id="186" name="Google Shape;186;p8"/>
            <p:cNvSpPr/>
            <p:nvPr/>
          </p:nvSpPr>
          <p:spPr>
            <a:xfrm rot="-5400000">
              <a:off x="-111304" y="174064"/>
              <a:ext cx="1600590" cy="1252461"/>
            </a:xfrm>
            <a:custGeom>
              <a:rect b="b" l="l" r="r" t="t"/>
              <a:pathLst>
                <a:path extrusionOk="0" h="1252461" w="1600590">
                  <a:moveTo>
                    <a:pt x="0" y="0"/>
                  </a:moveTo>
                  <a:lnTo>
                    <a:pt x="1600590" y="0"/>
                  </a:lnTo>
                  <a:lnTo>
                    <a:pt x="1600590" y="1252461"/>
                  </a:lnTo>
                  <a:lnTo>
                    <a:pt x="0" y="125246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87" name="Google Shape;187;p8"/>
            <p:cNvSpPr txBox="1"/>
            <p:nvPr/>
          </p:nvSpPr>
          <p:spPr>
            <a:xfrm>
              <a:off x="0" y="359604"/>
              <a:ext cx="1377982" cy="10909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9800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5672" u="none" cap="none" strike="noStrike">
                  <a:solidFill>
                    <a:srgbClr val="3D2007"/>
                  </a:solidFill>
                  <a:latin typeface="Arial"/>
                  <a:ea typeface="Arial"/>
                  <a:cs typeface="Arial"/>
                  <a:sym typeface="Arial"/>
                </a:rPr>
                <a:t>02</a:t>
              </a:r>
              <a:endParaRPr/>
            </a:p>
          </p:txBody>
        </p:sp>
      </p:grpSp>
      <p:sp>
        <p:nvSpPr>
          <p:cNvPr id="188" name="Google Shape;188;p8"/>
          <p:cNvSpPr txBox="1"/>
          <p:nvPr/>
        </p:nvSpPr>
        <p:spPr>
          <a:xfrm>
            <a:off x="1755350" y="1473398"/>
            <a:ext cx="5001000" cy="11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899" u="none" cap="none" strike="noStrike">
                <a:solidFill>
                  <a:srgbClr val="3D2007"/>
                </a:solidFill>
                <a:latin typeface="Arial"/>
                <a:ea typeface="Arial"/>
                <a:cs typeface="Arial"/>
                <a:sym typeface="Arial"/>
              </a:rPr>
              <a:t>LA REPRODUCCIÓN SOCIAL</a:t>
            </a:r>
            <a:endParaRPr/>
          </a:p>
        </p:txBody>
      </p:sp>
      <p:sp>
        <p:nvSpPr>
          <p:cNvPr id="189" name="Google Shape;189;p8"/>
          <p:cNvSpPr txBox="1"/>
          <p:nvPr/>
        </p:nvSpPr>
        <p:spPr>
          <a:xfrm>
            <a:off x="8315700" y="1640950"/>
            <a:ext cx="5001000" cy="11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99" u="none" cap="none" strike="noStrike">
                <a:solidFill>
                  <a:srgbClr val="3D2007"/>
                </a:solidFill>
                <a:latin typeface="Arial"/>
                <a:ea typeface="Arial"/>
                <a:cs typeface="Arial"/>
                <a:sym typeface="Arial"/>
              </a:rPr>
              <a:t>LA IDEOLOGÍA COMO PRÁCTICA MATERIAL</a:t>
            </a:r>
            <a:endParaRPr sz="13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9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82016" l="0" r="0" t="-82016"/>
            </a:stretch>
          </a:blipFill>
          <a:ln>
            <a:noFill/>
          </a:ln>
        </p:spPr>
      </p:sp>
      <p:grpSp>
        <p:nvGrpSpPr>
          <p:cNvPr id="195" name="Google Shape;195;p9"/>
          <p:cNvGrpSpPr/>
          <p:nvPr/>
        </p:nvGrpSpPr>
        <p:grpSpPr>
          <a:xfrm>
            <a:off x="1782205" y="1912501"/>
            <a:ext cx="3990354" cy="4258499"/>
            <a:chOff x="0" y="0"/>
            <a:chExt cx="5320472" cy="5677999"/>
          </a:xfrm>
        </p:grpSpPr>
        <p:sp>
          <p:nvSpPr>
            <p:cNvPr id="196" name="Google Shape;196;p9"/>
            <p:cNvSpPr/>
            <p:nvPr/>
          </p:nvSpPr>
          <p:spPr>
            <a:xfrm>
              <a:off x="0" y="0"/>
              <a:ext cx="5320472" cy="5677999"/>
            </a:xfrm>
            <a:custGeom>
              <a:rect b="b" l="l" r="r" t="t"/>
              <a:pathLst>
                <a:path extrusionOk="0" h="5677999" w="5320472">
                  <a:moveTo>
                    <a:pt x="0" y="0"/>
                  </a:moveTo>
                  <a:lnTo>
                    <a:pt x="5320472" y="0"/>
                  </a:lnTo>
                  <a:lnTo>
                    <a:pt x="5320472" y="5677999"/>
                  </a:lnTo>
                  <a:lnTo>
                    <a:pt x="0" y="567799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-3358" r="-3357" t="0"/>
              </a:stretch>
            </a:blipFill>
            <a:ln>
              <a:noFill/>
            </a:ln>
          </p:spPr>
        </p:sp>
        <p:sp>
          <p:nvSpPr>
            <p:cNvPr id="197" name="Google Shape;197;p9"/>
            <p:cNvSpPr/>
            <p:nvPr/>
          </p:nvSpPr>
          <p:spPr>
            <a:xfrm>
              <a:off x="293431" y="352737"/>
              <a:ext cx="4703384" cy="5023012"/>
            </a:xfrm>
            <a:custGeom>
              <a:rect b="b" l="l" r="r" t="t"/>
              <a:pathLst>
                <a:path extrusionOk="0" h="527321" w="493766">
                  <a:moveTo>
                    <a:pt x="0" y="0"/>
                  </a:moveTo>
                  <a:lnTo>
                    <a:pt x="493766" y="0"/>
                  </a:lnTo>
                  <a:lnTo>
                    <a:pt x="493766" y="527321"/>
                  </a:lnTo>
                  <a:lnTo>
                    <a:pt x="0" y="527321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-3358" r="-56931" t="0"/>
              </a:stretch>
            </a:blipFill>
            <a:ln>
              <a:noFill/>
            </a:ln>
          </p:spPr>
        </p:sp>
      </p:grpSp>
      <p:grpSp>
        <p:nvGrpSpPr>
          <p:cNvPr id="198" name="Google Shape;198;p9"/>
          <p:cNvGrpSpPr/>
          <p:nvPr/>
        </p:nvGrpSpPr>
        <p:grpSpPr>
          <a:xfrm>
            <a:off x="10746516" y="1892256"/>
            <a:ext cx="4112222" cy="4112222"/>
            <a:chOff x="0" y="0"/>
            <a:chExt cx="5482963" cy="5482963"/>
          </a:xfrm>
        </p:grpSpPr>
        <p:sp>
          <p:nvSpPr>
            <p:cNvPr id="199" name="Google Shape;199;p9"/>
            <p:cNvSpPr/>
            <p:nvPr/>
          </p:nvSpPr>
          <p:spPr>
            <a:xfrm>
              <a:off x="0" y="0"/>
              <a:ext cx="5482963" cy="5482963"/>
            </a:xfrm>
            <a:custGeom>
              <a:rect b="b" l="l" r="r" t="t"/>
              <a:pathLst>
                <a:path extrusionOk="0" h="5482963" w="5482963">
                  <a:moveTo>
                    <a:pt x="0" y="0"/>
                  </a:moveTo>
                  <a:lnTo>
                    <a:pt x="5482963" y="0"/>
                  </a:lnTo>
                  <a:lnTo>
                    <a:pt x="5482963" y="5482963"/>
                  </a:lnTo>
                  <a:lnTo>
                    <a:pt x="0" y="548296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00" name="Google Shape;200;p9"/>
            <p:cNvSpPr/>
            <p:nvPr/>
          </p:nvSpPr>
          <p:spPr>
            <a:xfrm>
              <a:off x="334760" y="279302"/>
              <a:ext cx="4766095" cy="4850474"/>
            </a:xfrm>
            <a:custGeom>
              <a:rect b="b" l="l" r="r" t="t"/>
              <a:pathLst>
                <a:path extrusionOk="0" h="583647" w="573494">
                  <a:moveTo>
                    <a:pt x="0" y="0"/>
                  </a:moveTo>
                  <a:lnTo>
                    <a:pt x="573494" y="0"/>
                  </a:lnTo>
                  <a:lnTo>
                    <a:pt x="573494" y="583647"/>
                  </a:lnTo>
                  <a:lnTo>
                    <a:pt x="0" y="583647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-847" r="-73114" t="0"/>
              </a:stretch>
            </a:blipFill>
            <a:ln>
              <a:noFill/>
            </a:ln>
          </p:spPr>
        </p:sp>
      </p:grpSp>
      <p:sp>
        <p:nvSpPr>
          <p:cNvPr id="201" name="Google Shape;201;p9"/>
          <p:cNvSpPr/>
          <p:nvPr/>
        </p:nvSpPr>
        <p:spPr>
          <a:xfrm>
            <a:off x="1324350" y="681100"/>
            <a:ext cx="5249493" cy="1376917"/>
          </a:xfrm>
          <a:custGeom>
            <a:rect b="b" l="l" r="r" t="t"/>
            <a:pathLst>
              <a:path extrusionOk="0" h="1229390" w="4906068">
                <a:moveTo>
                  <a:pt x="0" y="0"/>
                </a:moveTo>
                <a:lnTo>
                  <a:pt x="4906068" y="0"/>
                </a:lnTo>
                <a:lnTo>
                  <a:pt x="4906068" y="1229390"/>
                </a:lnTo>
                <a:lnTo>
                  <a:pt x="0" y="12293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-36405" r="-36404" t="0"/>
            </a:stretch>
          </a:blipFill>
          <a:ln>
            <a:noFill/>
          </a:ln>
        </p:spPr>
      </p:sp>
      <p:sp>
        <p:nvSpPr>
          <p:cNvPr id="202" name="Google Shape;202;p9"/>
          <p:cNvSpPr/>
          <p:nvPr/>
        </p:nvSpPr>
        <p:spPr>
          <a:xfrm>
            <a:off x="10516275" y="675749"/>
            <a:ext cx="4906068" cy="1376206"/>
          </a:xfrm>
          <a:custGeom>
            <a:rect b="b" l="l" r="r" t="t"/>
            <a:pathLst>
              <a:path extrusionOk="0" h="1223294" w="4906068">
                <a:moveTo>
                  <a:pt x="0" y="0"/>
                </a:moveTo>
                <a:lnTo>
                  <a:pt x="4906067" y="0"/>
                </a:lnTo>
                <a:lnTo>
                  <a:pt x="4906067" y="1223294"/>
                </a:lnTo>
                <a:lnTo>
                  <a:pt x="0" y="12232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-35977" r="-35976" t="0"/>
            </a:stretch>
          </a:blipFill>
          <a:ln>
            <a:noFill/>
          </a:ln>
        </p:spPr>
      </p:sp>
      <p:sp>
        <p:nvSpPr>
          <p:cNvPr id="203" name="Google Shape;203;p9"/>
          <p:cNvSpPr txBox="1"/>
          <p:nvPr/>
        </p:nvSpPr>
        <p:spPr>
          <a:xfrm>
            <a:off x="1609789" y="6132901"/>
            <a:ext cx="6391411" cy="34969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37490" lvl="1" marL="474979" marR="0" rtl="0" algn="l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Clr>
                <a:srgbClr val="3D2007"/>
              </a:buClr>
              <a:buSzPts val="2199"/>
              <a:buFont typeface="Arial"/>
              <a:buChar char="•"/>
            </a:pPr>
            <a:r>
              <a:rPr b="1" i="0" lang="en-US" sz="2199" u="none" cap="none" strike="noStrike">
                <a:solidFill>
                  <a:srgbClr val="3D2007"/>
                </a:solidFill>
                <a:latin typeface="Arial"/>
                <a:ea typeface="Arial"/>
                <a:cs typeface="Arial"/>
                <a:sym typeface="Arial"/>
              </a:rPr>
              <a:t>Introdujo el concepto de interpelación ideológica: la ideología “llama” a los individuos y los convierte en sujetos que aceptan su lugar en la sociedad.</a:t>
            </a:r>
            <a:endParaRPr/>
          </a:p>
          <a:p>
            <a:pPr indent="-237490" lvl="1" marL="474979" marR="0" rtl="0" algn="l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Clr>
                <a:srgbClr val="3D2007"/>
              </a:buClr>
              <a:buSzPts val="2199"/>
              <a:buFont typeface="Arial"/>
              <a:buChar char="•"/>
            </a:pPr>
            <a:r>
              <a:rPr b="1" i="0" lang="en-US" sz="2199" u="none" cap="none" strike="noStrike">
                <a:solidFill>
                  <a:srgbClr val="3D2007"/>
                </a:solidFill>
                <a:latin typeface="Arial"/>
                <a:ea typeface="Arial"/>
                <a:cs typeface="Arial"/>
                <a:sym typeface="Arial"/>
              </a:rPr>
              <a:t>Ejemplo: cuando un policía grita “¡Eh, usted!” y la persona voltea, ya está reconociéndose dentro del marco de autoridad.</a:t>
            </a:r>
            <a:endParaRPr/>
          </a:p>
          <a:p>
            <a:pPr indent="0" lvl="0" marL="0" marR="0" rtl="0" algn="l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199" u="none" cap="none" strike="noStrike">
              <a:solidFill>
                <a:srgbClr val="3D200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9"/>
          <p:cNvSpPr txBox="1"/>
          <p:nvPr/>
        </p:nvSpPr>
        <p:spPr>
          <a:xfrm>
            <a:off x="1457275" y="864151"/>
            <a:ext cx="4640100" cy="99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8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312" u="none" cap="none" strike="noStrike">
                <a:solidFill>
                  <a:srgbClr val="3D2007"/>
                </a:solidFill>
                <a:latin typeface="Arial"/>
                <a:ea typeface="Arial"/>
                <a:cs typeface="Arial"/>
                <a:sym typeface="Arial"/>
              </a:rPr>
              <a:t>Interpelación del sujeto</a:t>
            </a:r>
            <a:endParaRPr sz="1200"/>
          </a:p>
        </p:txBody>
      </p:sp>
      <p:sp>
        <p:nvSpPr>
          <p:cNvPr id="205" name="Google Shape;205;p9"/>
          <p:cNvSpPr txBox="1"/>
          <p:nvPr/>
        </p:nvSpPr>
        <p:spPr>
          <a:xfrm>
            <a:off x="10516275" y="892948"/>
            <a:ext cx="4572600" cy="9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8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12" u="none" cap="none" strike="noStrike">
                <a:solidFill>
                  <a:srgbClr val="3D2007"/>
                </a:solidFill>
                <a:latin typeface="Arial"/>
                <a:ea typeface="Arial"/>
                <a:cs typeface="Arial"/>
                <a:sym typeface="Arial"/>
              </a:rPr>
              <a:t>Crítica a la neutralidad de la educación</a:t>
            </a:r>
            <a:endParaRPr/>
          </a:p>
        </p:txBody>
      </p:sp>
      <p:sp>
        <p:nvSpPr>
          <p:cNvPr id="206" name="Google Shape;206;p9"/>
          <p:cNvSpPr txBox="1"/>
          <p:nvPr/>
        </p:nvSpPr>
        <p:spPr>
          <a:xfrm>
            <a:off x="10298469" y="6132901"/>
            <a:ext cx="6196396" cy="27158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37490" lvl="1" marL="474979" marR="0" rtl="0" algn="l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Clr>
                <a:srgbClr val="3D2007"/>
              </a:buClr>
              <a:buSzPts val="2199"/>
              <a:buFont typeface="Arial"/>
              <a:buChar char="•"/>
            </a:pPr>
            <a:r>
              <a:rPr b="1" i="0" lang="en-US" sz="2199" u="none" cap="none" strike="noStrike">
                <a:solidFill>
                  <a:srgbClr val="3D2007"/>
                </a:solidFill>
                <a:latin typeface="Arial"/>
                <a:ea typeface="Arial"/>
                <a:cs typeface="Arial"/>
                <a:sym typeface="Arial"/>
              </a:rPr>
              <a:t>La escuela parece un espacio imparcial, pero en realidad favorece a las clases dominantes.</a:t>
            </a:r>
            <a:endParaRPr/>
          </a:p>
          <a:p>
            <a:pPr indent="-237490" lvl="1" marL="474979" marR="0" rtl="0" algn="l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Clr>
                <a:srgbClr val="3D2007"/>
              </a:buClr>
              <a:buSzPts val="2199"/>
              <a:buFont typeface="Arial"/>
              <a:buChar char="•"/>
            </a:pPr>
            <a:r>
              <a:rPr b="1" i="0" lang="en-US" sz="2199" u="none" cap="none" strike="noStrike">
                <a:solidFill>
                  <a:srgbClr val="3D2007"/>
                </a:solidFill>
                <a:latin typeface="Arial"/>
                <a:ea typeface="Arial"/>
                <a:cs typeface="Arial"/>
                <a:sym typeface="Arial"/>
              </a:rPr>
              <a:t>Althusser cuestionó la idea de que la educación sea un camino equitativo para todos.</a:t>
            </a:r>
            <a:endParaRPr/>
          </a:p>
          <a:p>
            <a:pPr indent="0" lvl="0" marL="0" marR="0" rtl="0" algn="l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199" u="none" cap="none" strike="noStrike">
              <a:solidFill>
                <a:srgbClr val="3D2007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2006-08-16T00:00:00Z</dcterms:created>
</cp:coreProperties>
</file>