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2" r:id="rId9"/>
    <p:sldId id="263" r:id="rId10"/>
    <p:sldId id="264" r:id="rId11"/>
    <p:sldId id="28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5" r:id="rId31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37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7B1B0-B0AD-4874-9811-6ACC7842D666}" type="datetimeFigureOut">
              <a:rPr lang="es-MX" smtClean="0"/>
              <a:t>25/09/2025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9DE03-BDBF-44A4-B6F0-DE68635F6E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584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9DE03-BDBF-44A4-B6F0-DE68635F6E4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97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791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367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070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923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8815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679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6991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907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6343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8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408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629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556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507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16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97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77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815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1395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1wqtxts1xzle7.cloudfront.net/123221643/Sentido_de_la_vida._Entre_teologia_y_antropologia_Barragan_Moreno_Romero-libre.pdf?1749574851=&amp;response-content" TargetMode="External"/><Relationship Id="rId2" Type="http://schemas.openxmlformats.org/officeDocument/2006/relationships/hyperlink" Target="https://revistas.up.ac.pa/index.php/contacto/article/view/448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augustinus.it/spagnolo/confessioni/conf_04_note.htm#_ftn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1400" y="533400"/>
            <a:ext cx="664273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EBEBEB"/>
                </a:solidFill>
                <a:latin typeface="Century Gothic" panose="020B0502020202020204" pitchFamily="34" charset="0"/>
                <a:cs typeface="Century Gothic"/>
              </a:rPr>
              <a:t>Agustín</a:t>
            </a:r>
            <a:r>
              <a:rPr sz="4400" b="1" spc="-35" dirty="0">
                <a:solidFill>
                  <a:srgbClr val="EBEBEB"/>
                </a:solidFill>
                <a:latin typeface="Century Gothic" panose="020B0502020202020204" pitchFamily="34" charset="0"/>
                <a:cs typeface="Century Gothic"/>
              </a:rPr>
              <a:t> de </a:t>
            </a:r>
            <a:r>
              <a:rPr sz="4400" b="1" spc="-10" dirty="0" err="1">
                <a:solidFill>
                  <a:srgbClr val="EBEBEB"/>
                </a:solidFill>
                <a:latin typeface="Century Gothic" panose="020B0502020202020204" pitchFamily="34" charset="0"/>
                <a:cs typeface="Century Gothic"/>
              </a:rPr>
              <a:t>Hipona</a:t>
            </a:r>
            <a:endParaRPr sz="4400" b="1" dirty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2974847" cy="68366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9600" y="6536307"/>
            <a:ext cx="18268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Tumba</a:t>
            </a:r>
            <a:r>
              <a:rPr sz="18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8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Pavía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A61757-B509-97AC-EA2C-89688130102B}"/>
              </a:ext>
            </a:extLst>
          </p:cNvPr>
          <p:cNvSpPr txBox="1"/>
          <p:nvPr/>
        </p:nvSpPr>
        <p:spPr>
          <a:xfrm>
            <a:off x="8686799" y="6180892"/>
            <a:ext cx="351366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0190" algn="r">
              <a:lnSpc>
                <a:spcPct val="100000"/>
              </a:lnSpc>
            </a:pPr>
            <a:r>
              <a:rPr lang="es-ES" b="1" dirty="0">
                <a:latin typeface="Century Gothic" panose="020B0502020202020204" pitchFamily="34" charset="0"/>
                <a:cs typeface="Century Gothic"/>
              </a:rPr>
              <a:t>p</a:t>
            </a:r>
            <a:r>
              <a:rPr lang="es-ES" sz="1800" b="1" dirty="0">
                <a:latin typeface="Century Gothic" panose="020B0502020202020204" pitchFamily="34" charset="0"/>
                <a:cs typeface="Century Gothic"/>
              </a:rPr>
              <a:t>or: Juan</a:t>
            </a:r>
            <a:r>
              <a:rPr lang="es-ES" sz="1800" b="1" spc="-3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s-ES" b="1" spc="-35" dirty="0">
                <a:latin typeface="Century Gothic" panose="020B0502020202020204" pitchFamily="34" charset="0"/>
                <a:cs typeface="Century Gothic"/>
              </a:rPr>
              <a:t>L</a:t>
            </a:r>
            <a:r>
              <a:rPr lang="es-ES" sz="1800" b="1" dirty="0">
                <a:latin typeface="Century Gothic" panose="020B0502020202020204" pitchFamily="34" charset="0"/>
                <a:cs typeface="Century Gothic"/>
              </a:rPr>
              <a:t>uis</a:t>
            </a:r>
            <a:r>
              <a:rPr lang="es-ES" sz="1800" b="1" spc="-4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s-ES" b="1" spc="-40" dirty="0" err="1">
                <a:latin typeface="Century Gothic" panose="020B0502020202020204" pitchFamily="34" charset="0"/>
                <a:cs typeface="Century Gothic"/>
              </a:rPr>
              <a:t>L</a:t>
            </a:r>
            <a:r>
              <a:rPr lang="es-ES" sz="1800" b="1" dirty="0" err="1">
                <a:latin typeface="Century Gothic" panose="020B0502020202020204" pitchFamily="34" charset="0"/>
                <a:cs typeface="Century Gothic"/>
              </a:rPr>
              <a:t>orda</a:t>
            </a:r>
            <a:r>
              <a:rPr lang="es-ES" sz="1800" b="1" dirty="0">
                <a:latin typeface="Century Gothic" panose="020B0502020202020204" pitchFamily="34" charset="0"/>
                <a:cs typeface="Century Gothic"/>
              </a:rPr>
              <a:t>,</a:t>
            </a:r>
            <a:endParaRPr lang="es-ES" sz="1800" b="1" spc="-40" dirty="0">
              <a:latin typeface="Century Gothic" panose="020B0502020202020204" pitchFamily="34" charset="0"/>
              <a:cs typeface="Century Gothic"/>
            </a:endParaRPr>
          </a:p>
          <a:p>
            <a:pPr marL="250190" algn="r">
              <a:lnSpc>
                <a:spcPct val="100000"/>
              </a:lnSpc>
            </a:pPr>
            <a:r>
              <a:rPr lang="es-ES" sz="2000" b="1" i="1" dirty="0">
                <a:latin typeface="Century Gothic" panose="020B0502020202020204" pitchFamily="34" charset="0"/>
                <a:cs typeface="Century Gothic"/>
              </a:rPr>
              <a:t>Universidad</a:t>
            </a:r>
            <a:r>
              <a:rPr lang="es-ES" sz="2000" b="1" i="1" spc="-5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s-ES" sz="2000" b="1" i="1" dirty="0">
                <a:latin typeface="Century Gothic" panose="020B0502020202020204" pitchFamily="34" charset="0"/>
                <a:cs typeface="Century Gothic"/>
              </a:rPr>
              <a:t>de</a:t>
            </a:r>
            <a:r>
              <a:rPr lang="es-ES" sz="2000" b="1" i="1" spc="-3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s-ES" sz="2000" b="1" i="1" spc="-10" dirty="0">
                <a:latin typeface="Century Gothic" panose="020B0502020202020204" pitchFamily="34" charset="0"/>
                <a:cs typeface="Century Gothic"/>
              </a:rPr>
              <a:t>Navarra</a:t>
            </a:r>
            <a:endParaRPr lang="es-ES" sz="2000" b="1" i="1" dirty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C75B6E-5CE5-C85A-952C-36ECD801E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52462"/>
            <a:ext cx="3686175" cy="47585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098" y="1600200"/>
            <a:ext cx="7264502" cy="517257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388</a:t>
            </a:r>
            <a:r>
              <a:rPr lang="es-MX" sz="1900" b="1" dirty="0">
                <a:solidFill>
                  <a:srgbClr val="FFFFFF"/>
                </a:solidFill>
                <a:latin typeface="Century Gothic"/>
                <a:cs typeface="Century Gothic"/>
              </a:rPr>
              <a:t> (d.C.)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poco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llegar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Tagaste,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muere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Adeodato.</a:t>
            </a:r>
            <a:r>
              <a:rPr lang="es-MX"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endParaRPr lang="es-ES" sz="19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579120" algn="l"/>
              </a:tabLst>
            </a:pPr>
            <a:r>
              <a:rPr lang="es-ES"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	Agustín</a:t>
            </a:r>
            <a:r>
              <a:rPr lang="es-ES"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vende</a:t>
            </a:r>
            <a:r>
              <a:rPr lang="es-ES"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sus</a:t>
            </a:r>
            <a:r>
              <a:rPr lang="es-ES"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posesiones,</a:t>
            </a:r>
            <a:r>
              <a:rPr lang="es-ES"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da</a:t>
            </a:r>
            <a:r>
              <a:rPr lang="es-ES"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lang="es-ES"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fruto</a:t>
            </a:r>
            <a:r>
              <a:rPr lang="es-ES"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lang="es-ES"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lang="es-ES"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pobres,</a:t>
            </a:r>
            <a:r>
              <a:rPr lang="es-ES"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lang="es-ES"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latin typeface="Century Gothic"/>
                <a:cs typeface="Century Gothic"/>
              </a:rPr>
              <a:t>forma</a:t>
            </a:r>
            <a:r>
              <a:rPr lang="es-ES"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una </a:t>
            </a:r>
            <a:r>
              <a:rPr sz="1900" b="1" dirty="0" err="1">
                <a:solidFill>
                  <a:srgbClr val="FFFFFF"/>
                </a:solidFill>
                <a:latin typeface="Century Gothic"/>
                <a:cs typeface="Century Gothic"/>
              </a:rPr>
              <a:t>comunidad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casa,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	regla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vida.</a:t>
            </a:r>
            <a:endParaRPr sz="19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391</a:t>
            </a:r>
            <a:r>
              <a:rPr lang="es-MX" sz="1900" b="1" dirty="0">
                <a:solidFill>
                  <a:srgbClr val="FFFFFF"/>
                </a:solidFill>
                <a:latin typeface="Century Gothic"/>
                <a:cs typeface="Century Gothic"/>
              </a:rPr>
              <a:t> (d.C.)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Viaja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Hipona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atender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adepto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piden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ser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sacerdote.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lang="es-MX"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 err="1">
                <a:solidFill>
                  <a:srgbClr val="FFFFFF"/>
                </a:solidFill>
                <a:latin typeface="Century Gothic"/>
                <a:cs typeface="Century Gothic"/>
              </a:rPr>
              <a:t>queda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lang="es-MX" sz="1900" b="1" spc="-45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 err="1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395</a:t>
            </a:r>
            <a:r>
              <a:rPr lang="es-MX" sz="1900" b="1" dirty="0">
                <a:solidFill>
                  <a:srgbClr val="FFFFFF"/>
                </a:solidFill>
                <a:latin typeface="Century Gothic"/>
                <a:cs typeface="Century Gothic"/>
              </a:rPr>
              <a:t> (d.C.)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obispo.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Organiza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nueva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comunidad.</a:t>
            </a:r>
            <a:endParaRPr sz="1900" b="1" dirty="0">
              <a:latin typeface="Century Gothic"/>
              <a:cs typeface="Century Gothic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397</a:t>
            </a:r>
            <a:r>
              <a:rPr lang="es-MX" sz="1900" b="1" dirty="0">
                <a:solidFill>
                  <a:srgbClr val="FFFFFF"/>
                </a:solidFill>
                <a:latin typeface="Century Gothic"/>
                <a:cs typeface="Century Gothic"/>
              </a:rPr>
              <a:t> (d.C.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-398</a:t>
            </a:r>
            <a:r>
              <a:rPr lang="es-MX" sz="1900" b="1" dirty="0">
                <a:solidFill>
                  <a:srgbClr val="FFFFFF"/>
                </a:solidFill>
                <a:latin typeface="Century Gothic"/>
                <a:cs typeface="Century Gothic"/>
              </a:rPr>
              <a:t> d.C.)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escribe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Confesiones</a:t>
            </a:r>
            <a:r>
              <a:rPr lang="es-MX"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900" b="1" dirty="0">
              <a:latin typeface="Century Gothic"/>
              <a:cs typeface="Century Gothic"/>
            </a:endParaRPr>
          </a:p>
          <a:p>
            <a:pPr marL="342900" marR="508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Participa</a:t>
            </a:r>
            <a:r>
              <a:rPr sz="1900" b="1" spc="-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activamente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desvelos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doctrinales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Cartago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(herejías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controversias):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donatistas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locales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Pelagio</a:t>
            </a:r>
            <a:r>
              <a:rPr lang="es-MX"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</a:p>
          <a:p>
            <a:pPr marL="342900" marR="508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rgbClr val="FFFFFF"/>
                </a:solidFill>
                <a:cs typeface="Century Gothic"/>
              </a:rPr>
              <a:t>410</a:t>
            </a:r>
            <a:r>
              <a:rPr lang="es-ES" sz="2000" b="1" spc="-65" dirty="0">
                <a:solidFill>
                  <a:srgbClr val="FFFFFF"/>
                </a:solidFill>
                <a:cs typeface="Century Gothic"/>
              </a:rPr>
              <a:t> (d.C.)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Los</a:t>
            </a:r>
            <a:r>
              <a:rPr lang="es-ES" sz="20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ostrogodos</a:t>
            </a:r>
            <a:r>
              <a:rPr lang="es-ES" sz="2000" b="1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derrotan</a:t>
            </a:r>
            <a:r>
              <a:rPr lang="es-ES" sz="20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2000" b="1" spc="-5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las</a:t>
            </a:r>
            <a:r>
              <a:rPr lang="es-ES" sz="2000" b="1" spc="-4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legiones</a:t>
            </a:r>
            <a:r>
              <a:rPr lang="es-ES" sz="2000" b="1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del</a:t>
            </a:r>
            <a:r>
              <a:rPr lang="es-ES" sz="2000" b="1" spc="-4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norte</a:t>
            </a:r>
            <a:r>
              <a:rPr lang="es-ES" sz="20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de</a:t>
            </a:r>
            <a:r>
              <a:rPr lang="es-ES" sz="2000" b="1" spc="-5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Italia</a:t>
            </a:r>
            <a:r>
              <a:rPr lang="es-ES" sz="20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ES" sz="20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spc="-10" dirty="0">
                <a:solidFill>
                  <a:srgbClr val="FFFFFF"/>
                </a:solidFill>
                <a:cs typeface="Century Gothic"/>
              </a:rPr>
              <a:t>saquean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Roma.</a:t>
            </a:r>
            <a:r>
              <a:rPr lang="es-ES" sz="20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Tremenda</a:t>
            </a:r>
            <a:r>
              <a:rPr lang="es-ES" sz="2000" b="1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tragedia,</a:t>
            </a:r>
            <a:r>
              <a:rPr lang="es-ES" sz="2000" b="1" spc="-6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que</a:t>
            </a:r>
            <a:r>
              <a:rPr lang="es-ES" sz="20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le</a:t>
            </a:r>
            <a:r>
              <a:rPr lang="es-ES" sz="20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lleva</a:t>
            </a:r>
            <a:r>
              <a:rPr lang="es-ES" sz="20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2000" b="1" spc="-5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dirty="0">
                <a:solidFill>
                  <a:srgbClr val="FFFFFF"/>
                </a:solidFill>
                <a:cs typeface="Century Gothic"/>
              </a:rPr>
              <a:t>escribir</a:t>
            </a:r>
            <a:r>
              <a:rPr lang="es-ES" sz="2000" b="1" spc="-6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i="1" dirty="0">
                <a:solidFill>
                  <a:srgbClr val="FFFFFF"/>
                </a:solidFill>
                <a:cs typeface="Century Gothic"/>
              </a:rPr>
              <a:t>De</a:t>
            </a:r>
            <a:r>
              <a:rPr lang="es-ES" sz="2000" b="1" i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cs typeface="Century Gothic"/>
              </a:rPr>
              <a:t>civitate</a:t>
            </a:r>
            <a:r>
              <a:rPr lang="es-ES" sz="2000" b="1" i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2000" b="1" i="1" spc="-20" dirty="0">
                <a:solidFill>
                  <a:srgbClr val="FFFFFF"/>
                </a:solidFill>
                <a:cs typeface="Century Gothic"/>
              </a:rPr>
              <a:t>Dei</a:t>
            </a:r>
            <a:r>
              <a:rPr lang="es-ES" sz="2000" b="1" spc="-20" dirty="0">
                <a:solidFill>
                  <a:srgbClr val="FFFFFF"/>
                </a:solidFill>
                <a:cs typeface="Century Gothic"/>
              </a:rPr>
              <a:t>.</a:t>
            </a:r>
            <a:endParaRPr sz="1900" b="1" dirty="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0" y="0"/>
            <a:ext cx="4648200" cy="68579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5853F3-9A14-ED3D-1732-6D5327A67755}"/>
              </a:ext>
            </a:extLst>
          </p:cNvPr>
          <p:cNvSpPr txBox="1"/>
          <p:nvPr/>
        </p:nvSpPr>
        <p:spPr>
          <a:xfrm>
            <a:off x="203098" y="228600"/>
            <a:ext cx="73407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50" b="1" u="sng" dirty="0">
                <a:solidFill>
                  <a:srgbClr val="FFFFFF"/>
                </a:solidFill>
                <a:cs typeface="Century Gothic"/>
              </a:rPr>
              <a:t>3ª</a:t>
            </a:r>
            <a:r>
              <a:rPr lang="es-ES" sz="3150" b="1" u="sng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150" b="1" u="sng" dirty="0">
                <a:solidFill>
                  <a:srgbClr val="FFFFFF"/>
                </a:solidFill>
                <a:cs typeface="Century Gothic"/>
              </a:rPr>
              <a:t>Etapa </a:t>
            </a:r>
            <a:r>
              <a:rPr lang="es-ES" sz="3150" b="1" u="sng" spc="-20" dirty="0">
                <a:solidFill>
                  <a:srgbClr val="FFFFFF"/>
                </a:solidFill>
                <a:cs typeface="Century Gothic"/>
              </a:rPr>
              <a:t>(388 d.c-430 d.C.) </a:t>
            </a:r>
            <a:r>
              <a:rPr lang="es-ES" sz="3150" b="1" u="sng" dirty="0">
                <a:solidFill>
                  <a:srgbClr val="FFFFFF"/>
                </a:solidFill>
                <a:cs typeface="Century Gothic"/>
              </a:rPr>
              <a:t>: Monje,</a:t>
            </a:r>
            <a:r>
              <a:rPr lang="es-ES" sz="3150" b="1" u="sng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150" b="1" u="sng" dirty="0">
                <a:solidFill>
                  <a:srgbClr val="FFFFFF"/>
                </a:solidFill>
                <a:cs typeface="Century Gothic"/>
              </a:rPr>
              <a:t>sacerdote</a:t>
            </a:r>
            <a:r>
              <a:rPr lang="es-ES" sz="3150" b="1" u="sng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150" b="1" u="sng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ES" sz="3150" b="1" u="sng" spc="-4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150" b="1" u="sng" dirty="0">
                <a:solidFill>
                  <a:srgbClr val="FFFFFF"/>
                </a:solidFill>
                <a:cs typeface="Century Gothic"/>
              </a:rPr>
              <a:t>obispo</a:t>
            </a:r>
            <a:endParaRPr lang="es-MX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6007AC-F947-BF43-23B1-FC77A6D5F9DF}"/>
              </a:ext>
            </a:extLst>
          </p:cNvPr>
          <p:cNvSpPr txBox="1"/>
          <p:nvPr/>
        </p:nvSpPr>
        <p:spPr>
          <a:xfrm>
            <a:off x="152400" y="2479982"/>
            <a:ext cx="7391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FFFFFF"/>
                </a:solidFill>
                <a:cs typeface="Century Gothic"/>
              </a:rPr>
              <a:t>Muchos trabajos y controversias en el área de Cartago, mientras la administración romana se descompone.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FFFFFF"/>
                </a:solidFill>
                <a:cs typeface="Century Gothic"/>
              </a:rPr>
              <a:t>428</a:t>
            </a:r>
            <a:r>
              <a:rPr lang="es-ES" b="1" spc="-65" dirty="0">
                <a:solidFill>
                  <a:srgbClr val="FFFFFF"/>
                </a:solidFill>
                <a:cs typeface="Century Gothic"/>
              </a:rPr>
              <a:t> (d.C.)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Los</a:t>
            </a:r>
            <a:r>
              <a:rPr lang="es-ES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vándalos invaden</a:t>
            </a:r>
            <a:r>
              <a:rPr lang="es-ES" b="1" spc="-6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África</a:t>
            </a:r>
            <a:r>
              <a:rPr lang="es-ES" b="1" spc="-7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ES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asedian</a:t>
            </a:r>
            <a:r>
              <a:rPr lang="es-ES" b="1" spc="-5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spc="-10" dirty="0">
                <a:solidFill>
                  <a:srgbClr val="FFFFFF"/>
                </a:solidFill>
                <a:cs typeface="Century Gothic"/>
              </a:rPr>
              <a:t>Hipona.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FFFFFF"/>
                </a:solidFill>
                <a:cs typeface="Century Gothic"/>
              </a:rPr>
              <a:t>430</a:t>
            </a:r>
            <a:r>
              <a:rPr lang="es-ES" b="1" spc="-50" dirty="0">
                <a:solidFill>
                  <a:srgbClr val="FFFFFF"/>
                </a:solidFill>
                <a:cs typeface="Century Gothic"/>
              </a:rPr>
              <a:t> (d.C.)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Muere</a:t>
            </a:r>
            <a:r>
              <a:rPr lang="es-ES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en</a:t>
            </a:r>
            <a:r>
              <a:rPr lang="es-ES" b="1" spc="-5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dirty="0">
                <a:solidFill>
                  <a:srgbClr val="FFFFFF"/>
                </a:solidFill>
                <a:cs typeface="Century Gothic"/>
              </a:rPr>
              <a:t>Hipona</a:t>
            </a:r>
            <a:r>
              <a:rPr lang="es-ES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b="1" spc="-10" dirty="0">
                <a:solidFill>
                  <a:srgbClr val="FFFFFF"/>
                </a:solidFill>
                <a:cs typeface="Century Gothic"/>
              </a:rPr>
              <a:t>sitiada</a:t>
            </a:r>
            <a:endParaRPr lang="es-ES" b="1" dirty="0">
              <a:cs typeface="Century Gothic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9BB520-D3DE-D127-9EB3-16FD9B70D7ED}"/>
              </a:ext>
            </a:extLst>
          </p:cNvPr>
          <p:cNvSpPr txBox="1"/>
          <p:nvPr/>
        </p:nvSpPr>
        <p:spPr>
          <a:xfrm>
            <a:off x="990600" y="5334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4ª Etapa (430 d.C.): Su muerte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3D5E8B-9467-527C-57A3-9C39EDF4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31" y="0"/>
            <a:ext cx="4540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5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Lo</a:t>
            </a:r>
            <a:r>
              <a:rPr sz="4000" b="1" spc="-50" dirty="0"/>
              <a:t> </a:t>
            </a:r>
            <a:r>
              <a:rPr sz="4000" b="1" dirty="0"/>
              <a:t>que</a:t>
            </a:r>
            <a:r>
              <a:rPr sz="4000" b="1" spc="-35" dirty="0"/>
              <a:t> </a:t>
            </a:r>
            <a:r>
              <a:rPr sz="4000" b="1" dirty="0"/>
              <a:t>cuenta</a:t>
            </a:r>
            <a:r>
              <a:rPr sz="4000" b="1" spc="-35" dirty="0"/>
              <a:t> </a:t>
            </a:r>
            <a:r>
              <a:rPr sz="4000" b="1" spc="-10" dirty="0"/>
              <a:t>Posidio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697669"/>
            <a:ext cx="11351260" cy="4169731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R="5080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Después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recibir</a:t>
            </a:r>
            <a:r>
              <a:rPr sz="19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bautismo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juntamente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otros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compa-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ñeros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amigos,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también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servían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Señor,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plugo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volverse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al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África,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propia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casa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heredad;</a:t>
            </a:r>
            <a:endParaRPr sz="1900" b="1" dirty="0">
              <a:latin typeface="Century Gothic"/>
              <a:cs typeface="Century Gothic"/>
            </a:endParaRPr>
          </a:p>
          <a:p>
            <a:pPr marR="186055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vez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establecido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allí,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casi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espacio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tres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años,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renunciando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sus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bienes,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compañía</a:t>
            </a:r>
            <a:r>
              <a:rPr sz="19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habían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unido,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vivía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ayunos,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oración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buenas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obras,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meditando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día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noche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divina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ley.</a:t>
            </a:r>
            <a:endParaRPr sz="1900" b="1" dirty="0">
              <a:latin typeface="Century Gothic"/>
              <a:cs typeface="Century Gothic"/>
            </a:endParaRPr>
          </a:p>
          <a:p>
            <a:pPr marR="125095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Comunicaba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demás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recibía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cielo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estudio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oración,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enseñando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presentes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ausentes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palabra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escritos.</a:t>
            </a:r>
            <a:endParaRPr sz="1900" b="1" dirty="0">
              <a:latin typeface="Century Gothic"/>
              <a:cs typeface="Century Gothic"/>
            </a:endParaRPr>
          </a:p>
          <a:p>
            <a:pPr marR="525145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este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tiempo,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funcionario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público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estos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que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llaman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agentes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negocios,</a:t>
            </a:r>
            <a:r>
              <a:rPr sz="1900" b="1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establecido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Hipona,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buen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cristiano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temeroso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quien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había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llegado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buena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fama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doctrina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Agustín,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vino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deseo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conocerlo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verlo,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(…)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llegó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oídos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Agustín,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(…)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voló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espontáneamente</a:t>
            </a:r>
            <a:r>
              <a:rPr sz="19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punto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ciudad”</a:t>
            </a:r>
            <a:endParaRPr sz="1900" b="1" dirty="0">
              <a:latin typeface="Century Gothic"/>
              <a:cs typeface="Century Gothic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Cap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III</a:t>
            </a:r>
            <a:endParaRPr sz="1900" b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262" y="462229"/>
            <a:ext cx="107529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Sacerdote</a:t>
            </a:r>
            <a:r>
              <a:rPr sz="4000" b="1" spc="-10" dirty="0"/>
              <a:t> </a:t>
            </a:r>
            <a:r>
              <a:rPr sz="4000" b="1" dirty="0"/>
              <a:t>y</a:t>
            </a:r>
            <a:r>
              <a:rPr sz="4000" b="1" spc="-10" dirty="0"/>
              <a:t> </a:t>
            </a:r>
            <a:r>
              <a:rPr sz="4000" b="1" dirty="0"/>
              <a:t>obispo</a:t>
            </a:r>
            <a:r>
              <a:rPr sz="4000" b="1" spc="-40" dirty="0"/>
              <a:t> </a:t>
            </a:r>
            <a:r>
              <a:rPr sz="4000" b="1" dirty="0"/>
              <a:t>en</a:t>
            </a:r>
            <a:r>
              <a:rPr sz="4000" b="1" spc="-20" dirty="0"/>
              <a:t> </a:t>
            </a:r>
            <a:r>
              <a:rPr sz="4000" b="1" spc="-10" dirty="0"/>
              <a:t>Hipona </a:t>
            </a:r>
            <a:r>
              <a:rPr sz="4000" b="1" dirty="0"/>
              <a:t>como</a:t>
            </a:r>
            <a:r>
              <a:rPr sz="4000" b="1" spc="-45" dirty="0"/>
              <a:t> </a:t>
            </a:r>
            <a:r>
              <a:rPr sz="4000" b="1" dirty="0"/>
              <a:t>lo</a:t>
            </a:r>
            <a:r>
              <a:rPr sz="4000" b="1" spc="-20" dirty="0"/>
              <a:t> </a:t>
            </a:r>
            <a:r>
              <a:rPr sz="4000" b="1" dirty="0"/>
              <a:t>cuenta</a:t>
            </a:r>
            <a:r>
              <a:rPr sz="4000" b="1" spc="-10" dirty="0"/>
              <a:t> Posidio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262" y="2099817"/>
            <a:ext cx="11286338" cy="4600618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R="241300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Regía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iglesia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católica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Hipona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santo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obispo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Valerio,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quien,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movido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necesidad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grey,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animó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fieles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encontrar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ordenar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sacerdote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idóneo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ciudad.</a:t>
            </a:r>
            <a:endParaRPr sz="1900" b="1" dirty="0">
              <a:latin typeface="Century Gothic"/>
              <a:cs typeface="Century Gothic"/>
            </a:endParaRPr>
          </a:p>
          <a:p>
            <a:pPr marR="5080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católicos,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conocían</a:t>
            </a:r>
            <a:r>
              <a:rPr sz="19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vida</a:t>
            </a:r>
            <a:r>
              <a:rPr sz="19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doctrina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Agustín,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arrebatándole,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estaba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medio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gente,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sin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prever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podía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suceder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—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pues,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como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nos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decía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él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mismo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cuando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era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laico,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procuraba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alejarse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iglesias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tenían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obispo—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presentaron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Valerio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ordenase.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Mientras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todos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pedían</a:t>
            </a:r>
            <a:r>
              <a:rPr sz="1900" b="1" spc="5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clamor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unánime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grandes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deseos,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él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lloraba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sin</a:t>
            </a:r>
            <a:r>
              <a:rPr sz="19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parar.</a:t>
            </a:r>
            <a:endParaRPr sz="1900" b="1" dirty="0">
              <a:latin typeface="Century Gothic"/>
              <a:cs typeface="Century Gothic"/>
            </a:endParaRPr>
          </a:p>
          <a:p>
            <a:pPr marR="257810"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Ordenado,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pues,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presbítero,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fundó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enseguida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monasterio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junto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iglesia,</a:t>
            </a:r>
            <a:r>
              <a:rPr sz="1900" b="1" spc="-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comenzó</a:t>
            </a:r>
            <a:r>
              <a:rPr sz="19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vivir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siervos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según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modo y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regla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establecida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los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apóstoles.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todo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miraba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nadie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aquella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comunidad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poseyese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bienes,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todo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fuese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común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distribuyese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cada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cual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según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necesidad,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lo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había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practicado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él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primero,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tras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regresar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patria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desde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Italia.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Valerio,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su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ordenante,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como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varón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bueno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devoto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estaba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lleno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gozo,</a:t>
            </a:r>
            <a:endParaRPr sz="1900" b="1" dirty="0">
              <a:latin typeface="Century Gothic"/>
              <a:cs typeface="Century Gothic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Cap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VI</a:t>
            </a:r>
            <a:endParaRPr sz="1900" b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064" y="249123"/>
            <a:ext cx="85937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Una</a:t>
            </a:r>
            <a:r>
              <a:rPr sz="4000" b="1" spc="-90" dirty="0"/>
              <a:t> </a:t>
            </a:r>
            <a:r>
              <a:rPr sz="4000" b="1" dirty="0"/>
              <a:t>última</a:t>
            </a:r>
            <a:r>
              <a:rPr sz="4000" b="1" spc="-80" dirty="0"/>
              <a:t> </a:t>
            </a:r>
            <a:r>
              <a:rPr sz="4000" b="1" dirty="0"/>
              <a:t>consulta,</a:t>
            </a:r>
            <a:r>
              <a:rPr sz="4000" b="1" spc="-70" dirty="0"/>
              <a:t> </a:t>
            </a:r>
            <a:r>
              <a:rPr sz="4000" b="1" dirty="0"/>
              <a:t>según</a:t>
            </a:r>
            <a:r>
              <a:rPr sz="4000" b="1" spc="-70" dirty="0"/>
              <a:t> </a:t>
            </a:r>
            <a:r>
              <a:rPr sz="4000" b="1" spc="-10" dirty="0"/>
              <a:t>Posidio</a:t>
            </a:r>
            <a:endParaRPr sz="40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1592664"/>
            <a:ext cx="6248400" cy="4731936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5600" marR="5080" indent="-342900" algn="just">
              <a:lnSpc>
                <a:spcPts val="2050"/>
              </a:lnSpc>
              <a:spcBef>
                <a:spcPts val="35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Merece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pena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recordar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aquí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consulta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que,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mientras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acercaban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enemigos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(vándalos),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dirigió</a:t>
            </a:r>
            <a:r>
              <a:rPr sz="19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santo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obispo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thiabense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Honorato: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Durante</a:t>
            </a:r>
            <a:r>
              <a:rPr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invasión</a:t>
            </a:r>
            <a:r>
              <a:rPr sz="19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enemigos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lang="es-MX" sz="1900" b="1" spc="-10" dirty="0"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¿qué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habían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hacer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i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obispos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el </a:t>
            </a:r>
            <a:r>
              <a:rPr sz="1900" b="1" i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clero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?</a:t>
            </a:r>
            <a:endParaRPr lang="es-MX" sz="1900" b="1" spc="-10" dirty="0">
              <a:latin typeface="Century Gothic"/>
              <a:cs typeface="Century Gothic"/>
            </a:endParaRPr>
          </a:p>
          <a:p>
            <a:pPr marL="12700" marR="5080" algn="just">
              <a:lnSpc>
                <a:spcPts val="2050"/>
              </a:lnSpc>
              <a:spcBef>
                <a:spcPts val="355"/>
              </a:spcBef>
              <a:buClr>
                <a:srgbClr val="C00000"/>
              </a:buClr>
              <a:buSzPct val="110000"/>
            </a:pPr>
            <a:r>
              <a:rPr lang="es-MX"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   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¿Retirarse</a:t>
            </a:r>
            <a:r>
              <a:rPr sz="1900"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quedarse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pueblo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cristiano?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(…)</a:t>
            </a:r>
            <a:endParaRPr sz="1900" b="1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espondió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así:</a:t>
            </a:r>
            <a:endParaRPr sz="1900" b="1" dirty="0">
              <a:latin typeface="Century Gothic"/>
              <a:cs typeface="Century Gothic"/>
            </a:endParaRPr>
          </a:p>
          <a:p>
            <a:pPr marL="355600" indent="-342900">
              <a:lnSpc>
                <a:spcPts val="2165"/>
              </a:lnSpc>
              <a:spcBef>
                <a:spcPts val="78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i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Honorato,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venerable</a:t>
            </a:r>
            <a:r>
              <a:rPr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hermano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i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compañero</a:t>
            </a:r>
            <a:endParaRPr sz="1900" b="1" dirty="0">
              <a:latin typeface="Century Gothic"/>
              <a:cs typeface="Century Gothic"/>
            </a:endParaRPr>
          </a:p>
          <a:p>
            <a:pPr marL="12700" algn="just">
              <a:lnSpc>
                <a:spcPts val="2165"/>
              </a:lnSpc>
              <a:buClr>
                <a:srgbClr val="C00000"/>
              </a:buClr>
              <a:buSzPct val="110000"/>
            </a:pP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episcopado,</a:t>
            </a:r>
            <a:r>
              <a:rPr sz="1900" b="1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Agustín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saluda</a:t>
            </a:r>
            <a:r>
              <a:rPr sz="1900"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Señor.</a:t>
            </a:r>
            <a:endParaRPr sz="1900" b="1" dirty="0">
              <a:latin typeface="Century Gothic"/>
              <a:cs typeface="Century Gothic"/>
            </a:endParaRPr>
          </a:p>
          <a:p>
            <a:pPr marL="12700" marR="48260" algn="just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10000"/>
            </a:pP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Envié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vuestra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caridad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copia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carta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que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dirigí</a:t>
            </a:r>
            <a:r>
              <a:rPr sz="19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Quodvultdeus,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(…).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Allí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decía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se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debe</a:t>
            </a:r>
            <a:r>
              <a:rPr sz="1900"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prohibir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retirada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desean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puedan</a:t>
            </a:r>
            <a:r>
              <a:rPr sz="1900"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refugiarse</a:t>
            </a:r>
            <a:r>
              <a:rPr sz="1900" b="1" i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lugares</a:t>
            </a:r>
            <a:r>
              <a:rPr sz="1900" b="1" i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seguros</a:t>
            </a:r>
            <a:r>
              <a:rPr sz="19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pero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no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han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romper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vínculos</a:t>
            </a:r>
            <a:r>
              <a:rPr sz="19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nos</a:t>
            </a:r>
            <a:r>
              <a:rPr sz="1900" b="1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ligan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a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i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caridad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Cristo,</a:t>
            </a:r>
            <a:r>
              <a:rPr sz="19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dejando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desamparadas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1900" b="1" i="1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comunidades</a:t>
            </a:r>
            <a:r>
              <a:rPr sz="19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encomendadas</a:t>
            </a:r>
            <a:r>
              <a:rPr sz="19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i="1" spc="-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nuestra vigilancia.</a:t>
            </a:r>
            <a:endParaRPr sz="190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rcRect b="2428"/>
          <a:stretch>
            <a:fillRect/>
          </a:stretch>
        </p:blipFill>
        <p:spPr>
          <a:xfrm>
            <a:off x="6649212" y="1592665"/>
            <a:ext cx="5542788" cy="43509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4616" y="216163"/>
            <a:ext cx="68319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MX" sz="4000" b="1" dirty="0"/>
              <a:t>II. </a:t>
            </a:r>
            <a:r>
              <a:rPr sz="4000" b="1" dirty="0" err="1"/>
              <a:t>Teología</a:t>
            </a:r>
            <a:r>
              <a:rPr sz="4000" b="1" spc="-35" dirty="0"/>
              <a:t> </a:t>
            </a:r>
            <a:r>
              <a:rPr sz="4000" b="1" dirty="0"/>
              <a:t>de</a:t>
            </a:r>
            <a:r>
              <a:rPr sz="4000" b="1" spc="-35" dirty="0"/>
              <a:t> </a:t>
            </a:r>
            <a:r>
              <a:rPr sz="4000" b="1" dirty="0"/>
              <a:t>San</a:t>
            </a:r>
            <a:r>
              <a:rPr sz="4000" b="1" spc="-55" dirty="0"/>
              <a:t> </a:t>
            </a:r>
            <a:r>
              <a:rPr sz="4000" b="1" spc="-10" dirty="0"/>
              <a:t>Agustín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90186" y="1678939"/>
            <a:ext cx="7353934" cy="47147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105"/>
              </a:spcBef>
            </a:pPr>
            <a:r>
              <a:rPr lang="es-MX" sz="2000" b="1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stá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forjada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dos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experiencias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comienzo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final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tres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controversias</a:t>
            </a:r>
            <a:r>
              <a:rPr lang="es-MX"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</a:p>
          <a:p>
            <a:pPr marL="12700" marR="95885">
              <a:lnSpc>
                <a:spcPct val="100000"/>
              </a:lnSpc>
              <a:spcBef>
                <a:spcPts val="105"/>
              </a:spcBef>
            </a:pPr>
            <a:endParaRPr sz="2000" b="1" dirty="0">
              <a:latin typeface="Century Gothic"/>
              <a:cs typeface="Century Gothic"/>
            </a:endParaRPr>
          </a:p>
          <a:p>
            <a:pPr marL="755015" marR="375920" indent="-285750">
              <a:lnSpc>
                <a:spcPts val="2150"/>
              </a:lnSpc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comienzo,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experiencia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conversión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hace 	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saber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cómo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actúa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endParaRPr sz="1950" b="1" dirty="0">
              <a:latin typeface="Century Gothic"/>
              <a:cs typeface="Century Gothic"/>
            </a:endParaRPr>
          </a:p>
          <a:p>
            <a:pPr marL="755650" indent="-285750">
              <a:lnSpc>
                <a:spcPct val="100000"/>
              </a:lnSpc>
              <a:spcBef>
                <a:spcPts val="93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5650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Maniqueísmo: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idea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mal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bien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creado</a:t>
            </a:r>
            <a:endParaRPr sz="1950" b="1" dirty="0">
              <a:latin typeface="Century Gothic"/>
              <a:cs typeface="Century Gothic"/>
            </a:endParaRPr>
          </a:p>
          <a:p>
            <a:pPr marL="755650" indent="-285750">
              <a:lnSpc>
                <a:spcPct val="100000"/>
              </a:lnSpc>
              <a:spcBef>
                <a:spcPts val="994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Donatismo:</a:t>
            </a:r>
            <a:r>
              <a:rPr sz="19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idea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Iglesia</a:t>
            </a:r>
            <a:r>
              <a:rPr sz="19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como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garante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fe</a:t>
            </a:r>
            <a:endParaRPr sz="1950" b="1" dirty="0">
              <a:latin typeface="Century Gothic"/>
              <a:cs typeface="Century Gothic"/>
            </a:endParaRPr>
          </a:p>
          <a:p>
            <a:pPr marL="755015" marR="5080" indent="-285750">
              <a:lnSpc>
                <a:spcPct val="99700"/>
              </a:lnSpc>
              <a:spcBef>
                <a:spcPts val="1019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Pelagianismo: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mucha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reflexión</a:t>
            </a:r>
            <a:r>
              <a:rPr sz="195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daño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pecado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	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cura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gracia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(la caridad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rectifica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 	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voluntad)</a:t>
            </a:r>
            <a:endParaRPr sz="1950" b="1" dirty="0">
              <a:latin typeface="Century Gothic"/>
              <a:cs typeface="Century Gothic"/>
            </a:endParaRPr>
          </a:p>
          <a:p>
            <a:pPr marL="755015" marR="340360" indent="-285750">
              <a:lnSpc>
                <a:spcPct val="100000"/>
              </a:lnSpc>
              <a:spcBef>
                <a:spcPts val="100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Y,</a:t>
            </a:r>
            <a:r>
              <a:rPr sz="19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final,</a:t>
            </a:r>
            <a:r>
              <a:rPr sz="195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5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saqueo</a:t>
            </a:r>
            <a:r>
              <a:rPr sz="195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Roma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(410)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hace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pensar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Providencia</a:t>
            </a:r>
            <a:r>
              <a:rPr sz="195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teología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historia,</a:t>
            </a:r>
            <a:r>
              <a:rPr sz="195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hasta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asedio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Hipona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(430).</a:t>
            </a:r>
            <a:endParaRPr sz="195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44" y="1170432"/>
            <a:ext cx="3296411" cy="51572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0" y="2286000"/>
            <a:ext cx="7485787" cy="3089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Agustin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muy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biográfico.</a:t>
            </a:r>
            <a:endParaRPr sz="2000" b="1" dirty="0">
              <a:latin typeface="Century Gothic"/>
              <a:cs typeface="Century Gothic"/>
            </a:endParaRPr>
          </a:p>
          <a:p>
            <a:pPr marL="698500" marR="21082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Nos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itinerario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alma,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Confesiones</a:t>
            </a:r>
            <a:r>
              <a:rPr lang="es-MX"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. </a:t>
            </a:r>
          </a:p>
          <a:p>
            <a:pPr marL="698500" marR="21082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Claridad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ser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orden,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mal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creaci</a:t>
            </a:r>
            <a:r>
              <a:rPr lang="es-MX"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ó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n,</a:t>
            </a:r>
            <a:r>
              <a:rPr sz="2000" b="1" spc="-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20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fue</a:t>
            </a:r>
            <a:r>
              <a:rPr sz="2000" b="1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maniqueo;</a:t>
            </a:r>
            <a:endParaRPr sz="2000" b="1" dirty="0">
              <a:latin typeface="Century Gothic"/>
              <a:cs typeface="Century Gothic"/>
            </a:endParaRPr>
          </a:p>
          <a:p>
            <a:pPr marL="698500" marR="584835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obre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libertad</a:t>
            </a:r>
            <a:r>
              <a:rPr sz="20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gracia,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enfrentó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Pelagio;</a:t>
            </a:r>
            <a:endParaRPr sz="2000" b="1" dirty="0">
              <a:latin typeface="Century Gothic"/>
              <a:cs typeface="Century Gothic"/>
            </a:endParaRPr>
          </a:p>
          <a:p>
            <a:pPr marL="6985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obre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Ciudad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saqueo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Roma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410.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E1BA27-483E-BDCF-EB77-855821D6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0"/>
            <a:ext cx="44102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6816" y="228600"/>
            <a:ext cx="86067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3.</a:t>
            </a:r>
            <a:r>
              <a:rPr sz="4000" b="1" spc="-35" dirty="0"/>
              <a:t> </a:t>
            </a:r>
            <a:r>
              <a:rPr sz="4000" b="1" dirty="0"/>
              <a:t>Su</a:t>
            </a:r>
            <a:r>
              <a:rPr sz="4000" b="1" spc="-30" dirty="0"/>
              <a:t> </a:t>
            </a:r>
            <a:r>
              <a:rPr sz="4000" b="1" dirty="0"/>
              <a:t>inmensa</a:t>
            </a:r>
            <a:r>
              <a:rPr sz="4000" b="1" spc="-30" dirty="0"/>
              <a:t> </a:t>
            </a:r>
            <a:r>
              <a:rPr sz="4000" b="1" dirty="0"/>
              <a:t>influencia</a:t>
            </a:r>
            <a:r>
              <a:rPr sz="4000" b="1" spc="-30" dirty="0"/>
              <a:t> </a:t>
            </a:r>
            <a:r>
              <a:rPr sz="4000" b="1" spc="-10" dirty="0"/>
              <a:t>espiritual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" y="958411"/>
            <a:ext cx="7585709" cy="582338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52095" indent="-239395">
              <a:lnSpc>
                <a:spcPct val="100000"/>
              </a:lnSpc>
              <a:spcBef>
                <a:spcPts val="890"/>
              </a:spcBef>
              <a:buAutoNum type="arabicPeriod"/>
              <a:tabLst>
                <a:tab pos="252095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itinerario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personal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maravillosamente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contado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Confesiones</a:t>
            </a:r>
            <a:endParaRPr sz="1900" b="1" dirty="0">
              <a:latin typeface="Century Gothic"/>
              <a:cs typeface="Century Gothic"/>
            </a:endParaRPr>
          </a:p>
          <a:p>
            <a:pPr marL="251460" indent="-238760">
              <a:lnSpc>
                <a:spcPct val="100000"/>
              </a:lnSpc>
              <a:spcBef>
                <a:spcPts val="790"/>
              </a:spcBef>
              <a:buAutoNum type="arabicPeriod"/>
              <a:tabLst>
                <a:tab pos="25146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Enseñanza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doctrinal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relación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del ser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humano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Dios</a:t>
            </a:r>
            <a:endParaRPr sz="1900" b="1" dirty="0">
              <a:latin typeface="Century Gothic"/>
              <a:cs typeface="Century Gothic"/>
            </a:endParaRPr>
          </a:p>
          <a:p>
            <a:pPr marL="737235" lvl="1" indent="-267335">
              <a:lnSpc>
                <a:spcPct val="100000"/>
              </a:lnSpc>
              <a:spcBef>
                <a:spcPts val="795"/>
              </a:spcBef>
              <a:buAutoNum type="alphaLcPeriod"/>
              <a:tabLst>
                <a:tab pos="737235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creación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amor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amor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endParaRPr sz="1900" b="1" dirty="0">
              <a:latin typeface="Century Gothic"/>
              <a:cs typeface="Century Gothic"/>
            </a:endParaRPr>
          </a:p>
          <a:p>
            <a:pPr marL="12700" marR="453390" lvl="1" indent="725170">
              <a:lnSpc>
                <a:spcPts val="1839"/>
              </a:lnSpc>
              <a:spcBef>
                <a:spcPts val="1035"/>
              </a:spcBef>
              <a:buAutoNum type="alphaLcPeriod"/>
              <a:tabLst>
                <a:tab pos="73787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pecado,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libertad,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gracia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papel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amor,</a:t>
            </a:r>
            <a:r>
              <a:rPr sz="19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virtud (psicología)</a:t>
            </a:r>
            <a:endParaRPr sz="1900" b="1" dirty="0">
              <a:latin typeface="Century Gothic"/>
              <a:cs typeface="Century Gothic"/>
            </a:endParaRPr>
          </a:p>
          <a:p>
            <a:pPr marL="730250" lvl="1" indent="-260350">
              <a:lnSpc>
                <a:spcPct val="100000"/>
              </a:lnSpc>
              <a:spcBef>
                <a:spcPts val="760"/>
              </a:spcBef>
              <a:buAutoNum type="alphaLcPeriod"/>
              <a:tabLst>
                <a:tab pos="73025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Idea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verdades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eternas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(en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Logos)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contemplación</a:t>
            </a:r>
            <a:endParaRPr sz="1900" b="1" dirty="0">
              <a:latin typeface="Century Gothic"/>
              <a:cs typeface="Century Gothic"/>
            </a:endParaRPr>
          </a:p>
          <a:p>
            <a:pPr marL="737870" lvl="1" indent="-267970">
              <a:lnSpc>
                <a:spcPct val="100000"/>
              </a:lnSpc>
              <a:spcBef>
                <a:spcPts val="790"/>
              </a:spcBef>
              <a:buAutoNum type="alphaLcPeriod"/>
              <a:tabLst>
                <a:tab pos="73787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Sentido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profundo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Providencia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historia</a:t>
            </a:r>
            <a:endParaRPr sz="1900" b="1" dirty="0">
              <a:latin typeface="Century Gothic"/>
              <a:cs typeface="Century Gothic"/>
            </a:endParaRPr>
          </a:p>
          <a:p>
            <a:pPr marL="251460" indent="-23876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25146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Experiencia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grande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lectura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orante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Escritura</a:t>
            </a:r>
            <a:endParaRPr sz="1900" b="1" dirty="0">
              <a:latin typeface="Century Gothic"/>
              <a:cs typeface="Century Gothic"/>
            </a:endParaRPr>
          </a:p>
          <a:p>
            <a:pPr marL="738505" lvl="1" indent="-268605">
              <a:lnSpc>
                <a:spcPct val="100000"/>
              </a:lnSpc>
              <a:spcBef>
                <a:spcPts val="795"/>
              </a:spcBef>
              <a:buAutoNum type="alphaLcPeriod"/>
              <a:tabLst>
                <a:tab pos="738505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Evangelio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Juan</a:t>
            </a:r>
            <a:r>
              <a:rPr sz="19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Primera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Carta</a:t>
            </a:r>
            <a:endParaRPr sz="1900" b="1" dirty="0">
              <a:latin typeface="Century Gothic"/>
              <a:cs typeface="Century Gothic"/>
            </a:endParaRPr>
          </a:p>
          <a:p>
            <a:pPr marL="737870" lvl="1" indent="-267970">
              <a:lnSpc>
                <a:spcPct val="100000"/>
              </a:lnSpc>
              <a:spcBef>
                <a:spcPts val="790"/>
              </a:spcBef>
              <a:buAutoNum type="alphaLcPeriod"/>
              <a:tabLst>
                <a:tab pos="73787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Enarrationes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Psalmos</a:t>
            </a:r>
            <a:endParaRPr sz="1900" b="1" dirty="0">
              <a:latin typeface="Century Gothic"/>
              <a:cs typeface="Century Gothic"/>
            </a:endParaRPr>
          </a:p>
          <a:p>
            <a:pPr marL="730250" lvl="1" indent="-260350">
              <a:lnSpc>
                <a:spcPct val="100000"/>
              </a:lnSpc>
              <a:spcBef>
                <a:spcPts val="805"/>
              </a:spcBef>
              <a:buAutoNum type="alphaLcPeriod"/>
              <a:tabLst>
                <a:tab pos="730250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oración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(a Proba)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otros</a:t>
            </a:r>
            <a:endParaRPr sz="1900" b="1" dirty="0">
              <a:latin typeface="Century Gothic"/>
              <a:cs typeface="Century Gothic"/>
            </a:endParaRPr>
          </a:p>
          <a:p>
            <a:pPr marL="252095" indent="-239395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252095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Experiencia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vida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comunitaria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regla</a:t>
            </a:r>
            <a:endParaRPr sz="1900" b="1" dirty="0">
              <a:latin typeface="Century Gothic"/>
              <a:cs typeface="Century Gothic"/>
            </a:endParaRPr>
          </a:p>
          <a:p>
            <a:pPr marL="252095" indent="-239395">
              <a:lnSpc>
                <a:spcPct val="100000"/>
              </a:lnSpc>
              <a:spcBef>
                <a:spcPts val="790"/>
              </a:spcBef>
              <a:buAutoNum type="arabicPeriod"/>
              <a:tabLst>
                <a:tab pos="252095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Muchos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discípulos: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cercanos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 través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sus</a:t>
            </a:r>
            <a:r>
              <a:rPr sz="19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obras, en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historia</a:t>
            </a:r>
            <a:endParaRPr sz="1900" b="1" dirty="0">
              <a:latin typeface="Century Gothic"/>
              <a:cs typeface="Century Gothic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A9B8A3-97AB-B271-1545-B982C648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71606"/>
            <a:ext cx="3768091" cy="56577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781" y="328040"/>
            <a:ext cx="939101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4.</a:t>
            </a:r>
            <a:r>
              <a:rPr sz="4000" b="1" spc="-40" dirty="0"/>
              <a:t> </a:t>
            </a:r>
            <a:r>
              <a:rPr sz="4000" b="1" dirty="0"/>
              <a:t>Su</a:t>
            </a:r>
            <a:r>
              <a:rPr sz="4000" b="1" spc="-35" dirty="0"/>
              <a:t> </a:t>
            </a:r>
            <a:r>
              <a:rPr sz="4000" b="1" dirty="0"/>
              <a:t>obra</a:t>
            </a:r>
            <a:r>
              <a:rPr sz="4000" b="1" spc="-35" dirty="0"/>
              <a:t> </a:t>
            </a:r>
            <a:r>
              <a:rPr sz="4000" b="1" dirty="0"/>
              <a:t>(41</a:t>
            </a:r>
            <a:r>
              <a:rPr sz="4000" b="1" spc="-40" dirty="0"/>
              <a:t> </a:t>
            </a:r>
            <a:r>
              <a:rPr sz="4000" b="1" dirty="0"/>
              <a:t>volúmenes</a:t>
            </a:r>
            <a:r>
              <a:rPr sz="4000" b="1" spc="-40" dirty="0"/>
              <a:t> </a:t>
            </a:r>
            <a:r>
              <a:rPr sz="4000" b="1" dirty="0"/>
              <a:t>en</a:t>
            </a:r>
            <a:r>
              <a:rPr sz="4000" b="1" spc="-35" dirty="0"/>
              <a:t> </a:t>
            </a:r>
            <a:r>
              <a:rPr sz="4000" b="1" dirty="0"/>
              <a:t>la</a:t>
            </a:r>
            <a:r>
              <a:rPr sz="4000" b="1" spc="-35" dirty="0"/>
              <a:t> </a:t>
            </a:r>
            <a:r>
              <a:rPr sz="4000" b="1" spc="-20" dirty="0"/>
              <a:t>BAC)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46968" y="1524000"/>
            <a:ext cx="5509260" cy="481734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Tres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grandes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tratados:</a:t>
            </a:r>
            <a:endParaRPr sz="2000" b="1" dirty="0">
              <a:latin typeface="Century Gothic"/>
              <a:cs typeface="Century Gothic"/>
            </a:endParaRPr>
          </a:p>
          <a:p>
            <a:pPr marL="469900" marR="2377440">
              <a:lnSpc>
                <a:spcPts val="3060"/>
              </a:lnSpc>
              <a:spcBef>
                <a:spcPts val="220"/>
              </a:spcBef>
              <a:tabLst>
                <a:tab pos="939165" algn="l"/>
              </a:tabLst>
            </a:pPr>
            <a:r>
              <a:rPr sz="195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i="1" dirty="0">
                <a:solidFill>
                  <a:srgbClr val="FFFFFF"/>
                </a:solidFill>
                <a:latin typeface="Century Gothic"/>
                <a:cs typeface="Century Gothic"/>
              </a:rPr>
              <a:t>	doctrina</a:t>
            </a:r>
            <a:r>
              <a:rPr sz="1950" b="1" i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christiana </a:t>
            </a:r>
            <a:r>
              <a:rPr sz="195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Trinitate</a:t>
            </a:r>
            <a:endParaRPr sz="1950" b="1" dirty="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540"/>
              </a:spcBef>
              <a:tabLst>
                <a:tab pos="1877695" algn="l"/>
              </a:tabLst>
            </a:pPr>
            <a:r>
              <a:rPr sz="195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5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civitate</a:t>
            </a:r>
            <a:r>
              <a:rPr sz="1950" b="1" i="1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195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Dei</a:t>
            </a:r>
            <a:endParaRPr sz="1950" b="1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Grandes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comentarios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Escritura:</a:t>
            </a:r>
            <a:endParaRPr sz="2000" b="1" dirty="0">
              <a:latin typeface="Century Gothic"/>
              <a:cs typeface="Century Gothic"/>
            </a:endParaRPr>
          </a:p>
          <a:p>
            <a:pPr marL="812800" indent="-342900">
              <a:lnSpc>
                <a:spcPct val="100000"/>
              </a:lnSpc>
              <a:spcBef>
                <a:spcPts val="80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Juan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(Evangelio</a:t>
            </a:r>
            <a:r>
              <a:rPr sz="195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Primera</a:t>
            </a:r>
            <a:r>
              <a:rPr sz="19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Carta)</a:t>
            </a:r>
            <a:endParaRPr sz="1950" b="1" dirty="0">
              <a:latin typeface="Century Gothic"/>
              <a:cs typeface="Century Gothic"/>
            </a:endParaRPr>
          </a:p>
          <a:p>
            <a:pPr marL="812800" indent="-342900">
              <a:lnSpc>
                <a:spcPct val="100000"/>
              </a:lnSpc>
              <a:spcBef>
                <a:spcPts val="80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r>
              <a:rPr sz="195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Génesis</a:t>
            </a:r>
            <a:r>
              <a:rPr sz="195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(3)</a:t>
            </a:r>
            <a:endParaRPr sz="1950" b="1" dirty="0">
              <a:latin typeface="Century Gothic"/>
              <a:cs typeface="Century Gothic"/>
            </a:endParaRPr>
          </a:p>
          <a:p>
            <a:pPr marL="812800" indent="-342900">
              <a:lnSpc>
                <a:spcPct val="100000"/>
              </a:lnSpc>
              <a:spcBef>
                <a:spcPts val="79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756285" algn="l"/>
              </a:tabLst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Enarrationes</a:t>
            </a:r>
            <a:r>
              <a:rPr sz="195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95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Psalmos</a:t>
            </a:r>
            <a:endParaRPr sz="1950" b="1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Sermones</a:t>
            </a:r>
            <a:endParaRPr sz="2000" b="1" dirty="0">
              <a:latin typeface="Century Gothic"/>
              <a:cs typeface="Century Gothic"/>
            </a:endParaRPr>
          </a:p>
          <a:p>
            <a:pPr marL="469900" lvl="1">
              <a:spcBef>
                <a:spcPts val="770"/>
              </a:spcBef>
            </a:pPr>
            <a:r>
              <a:rPr sz="1950" b="1" dirty="0" err="1">
                <a:solidFill>
                  <a:srgbClr val="FFFFFF"/>
                </a:solidFill>
                <a:latin typeface="Century Gothic"/>
                <a:cs typeface="Century Gothic"/>
              </a:rPr>
              <a:t>Controversias</a:t>
            </a:r>
            <a:r>
              <a:rPr sz="195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teológicas</a:t>
            </a:r>
            <a:endParaRPr sz="1950" b="1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Otros</a:t>
            </a:r>
            <a:r>
              <a:rPr sz="20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escritos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endParaRPr lang="es-MX" sz="2000" b="1" spc="-9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469900" lvl="1">
              <a:spcBef>
                <a:spcPts val="765"/>
              </a:spcBef>
            </a:pPr>
            <a:r>
              <a:rPr lang="es-MX" sz="1950" b="1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1950" b="1" dirty="0" err="1">
                <a:solidFill>
                  <a:srgbClr val="FFFFFF"/>
                </a:solidFill>
                <a:latin typeface="Century Gothic"/>
                <a:cs typeface="Century Gothic"/>
              </a:rPr>
              <a:t>eológicos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195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pastorales,</a:t>
            </a:r>
            <a:r>
              <a:rPr sz="19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filosóficos</a:t>
            </a:r>
            <a:endParaRPr sz="1950" b="1" dirty="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381000" y="1905000"/>
            <a:ext cx="5779135" cy="4198620"/>
            <a:chOff x="6257544" y="1894332"/>
            <a:chExt cx="5779135" cy="41986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0779" y="1894332"/>
              <a:ext cx="1985772" cy="41986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7544" y="1894332"/>
              <a:ext cx="4197096" cy="41986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7616" y="482978"/>
            <a:ext cx="443865" cy="654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4200" spc="-25" dirty="0">
                <a:solidFill>
                  <a:srgbClr val="EBEBEB"/>
                </a:solidFill>
                <a:latin typeface="Century Gothic"/>
                <a:cs typeface="Century Gothic"/>
              </a:rPr>
              <a:t>4.</a:t>
            </a:r>
            <a:endParaRPr sz="42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2123" y="170687"/>
            <a:ext cx="3579876" cy="52623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554211" cy="642366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347707" y="5477052"/>
            <a:ext cx="23234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Reliquias</a:t>
            </a:r>
            <a:r>
              <a:rPr sz="20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Pavía</a:t>
            </a:r>
            <a:endParaRPr sz="2000" b="1" dirty="0">
              <a:latin typeface="Century Gothic"/>
              <a:cs typeface="Century Gothic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F00B19-8D82-D399-6A81-8749B5AB31EF}"/>
              </a:ext>
            </a:extLst>
          </p:cNvPr>
          <p:cNvSpPr txBox="1"/>
          <p:nvPr/>
        </p:nvSpPr>
        <p:spPr>
          <a:xfrm>
            <a:off x="2590800" y="642366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FFFFFF"/>
                </a:solidFill>
                <a:cs typeface="Century Gothic"/>
              </a:rPr>
              <a:t>Reliquias</a:t>
            </a:r>
            <a:r>
              <a:rPr lang="es-MX" sz="2000" b="1" spc="-7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2000" b="1" dirty="0">
                <a:solidFill>
                  <a:srgbClr val="FFFFFF"/>
                </a:solidFill>
                <a:cs typeface="Century Gothic"/>
              </a:rPr>
              <a:t>en</a:t>
            </a:r>
            <a:r>
              <a:rPr lang="es-MX" sz="20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2000" b="1" spc="-10" dirty="0">
                <a:solidFill>
                  <a:srgbClr val="FFFFFF"/>
                </a:solidFill>
                <a:cs typeface="Century Gothic"/>
              </a:rPr>
              <a:t>Annaba</a:t>
            </a:r>
            <a:endParaRPr lang="es-MX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014" y="138760"/>
            <a:ext cx="770798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000" b="1" spc="-10" dirty="0">
                <a:latin typeface="Century Gothic" panose="020B0502020202020204" pitchFamily="34" charset="0"/>
              </a:rPr>
              <a:t>I. Su vida</a:t>
            </a:r>
            <a:endParaRPr sz="4000" b="1" spc="-10" dirty="0"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3014" y="1009954"/>
            <a:ext cx="8241386" cy="226664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5600" marR="5080" indent="-342900" algn="just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año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354</a:t>
            </a:r>
            <a:r>
              <a:rPr lang="es-MX" sz="2000" b="1" dirty="0">
                <a:solidFill>
                  <a:srgbClr val="FFFFFF"/>
                </a:solidFill>
                <a:latin typeface="Century Gothic"/>
                <a:cs typeface="Century Gothic"/>
              </a:rPr>
              <a:t> d.C.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Aurelio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Agustín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nació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Tagaste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(provincia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Numidia),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familia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media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mentalidad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muy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romana,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probable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ascendencia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bereber.</a:t>
            </a:r>
            <a:endParaRPr sz="2000" b="1" dirty="0">
              <a:latin typeface="Century Gothic"/>
              <a:cs typeface="Century Gothic"/>
            </a:endParaRPr>
          </a:p>
          <a:p>
            <a:pPr marL="355600" indent="-342900" algn="just">
              <a:lnSpc>
                <a:spcPts val="228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padre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era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militar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romano,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pagano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algunas</a:t>
            </a:r>
            <a:r>
              <a:rPr lang="es-MX"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tierras.</a:t>
            </a:r>
            <a:endParaRPr sz="2000" b="1" dirty="0">
              <a:latin typeface="Century Gothic"/>
              <a:cs typeface="Century Gothic"/>
            </a:endParaRPr>
          </a:p>
          <a:p>
            <a:pPr marL="3556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tabLst>
                <a:tab pos="2484120" algn="l"/>
              </a:tabLst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madre,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Mónica,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	era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cristiana</a:t>
            </a:r>
            <a:endParaRPr sz="2000" b="1" dirty="0">
              <a:latin typeface="Century Gothic"/>
              <a:cs typeface="Century Gothic"/>
            </a:endParaRPr>
          </a:p>
          <a:p>
            <a:pPr marL="3556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provincia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tenía</a:t>
            </a:r>
            <a:r>
              <a:rPr sz="20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raíces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bereberes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0895" y="3651502"/>
            <a:ext cx="4261104" cy="31973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651502"/>
            <a:ext cx="7848599" cy="31973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¿Qué</a:t>
            </a:r>
            <a:r>
              <a:rPr sz="4000" b="1" spc="-55" dirty="0"/>
              <a:t> </a:t>
            </a:r>
            <a:r>
              <a:rPr sz="4000" b="1" dirty="0"/>
              <a:t>enseñan</a:t>
            </a:r>
            <a:r>
              <a:rPr sz="4000" b="1" spc="-35" dirty="0"/>
              <a:t> </a:t>
            </a:r>
            <a:r>
              <a:rPr sz="4000" b="1" dirty="0"/>
              <a:t>las</a:t>
            </a:r>
            <a:r>
              <a:rPr sz="4000" b="1" spc="-50" dirty="0"/>
              <a:t> </a:t>
            </a:r>
            <a:r>
              <a:rPr sz="4000" b="1" spc="-10" dirty="0"/>
              <a:t>Confesiones?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1704949"/>
            <a:ext cx="7440295" cy="429540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sorprendente</a:t>
            </a:r>
            <a:r>
              <a:rPr sz="20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itinerario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interior,</a:t>
            </a:r>
            <a:r>
              <a:rPr lang="es-MX"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a la que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solo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acerca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Apología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Newman</a:t>
            </a:r>
            <a:endParaRPr sz="2000" b="1" dirty="0">
              <a:latin typeface="Century Gothic"/>
              <a:cs typeface="Century Gothic"/>
            </a:endParaRPr>
          </a:p>
          <a:p>
            <a:pPr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gran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intimidad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confianza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tu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 err="1">
                <a:solidFill>
                  <a:srgbClr val="FFFFFF"/>
                </a:solidFill>
                <a:latin typeface="Century Gothic"/>
                <a:cs typeface="Century Gothic"/>
              </a:rPr>
              <a:t>tu</a:t>
            </a:r>
            <a:r>
              <a:rPr lang="es-MX"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base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trato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oracion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contemplación</a:t>
            </a:r>
            <a:endParaRPr sz="2000" b="1" dirty="0">
              <a:latin typeface="Century Gothic"/>
              <a:cs typeface="Century Gothic"/>
            </a:endParaRPr>
          </a:p>
          <a:p>
            <a:pPr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primacía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gracia: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“primerea”</a:t>
            </a:r>
            <a:endParaRPr sz="2000" b="1" dirty="0">
              <a:latin typeface="Century Gothic"/>
              <a:cs typeface="Century Gothic"/>
            </a:endParaRPr>
          </a:p>
          <a:p>
            <a:pPr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agradecimiento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salvación</a:t>
            </a:r>
            <a:endParaRPr sz="2000" b="1" dirty="0">
              <a:latin typeface="Century Gothic"/>
              <a:cs typeface="Century Gothic"/>
            </a:endParaRPr>
          </a:p>
          <a:p>
            <a:pPr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lucha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perseverante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contra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hombre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viejo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sus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pasiones</a:t>
            </a:r>
            <a:endParaRPr sz="2000" b="1" dirty="0">
              <a:latin typeface="Century Gothic"/>
              <a:cs typeface="Century Gothic"/>
            </a:endParaRPr>
          </a:p>
          <a:p>
            <a:pPr marR="66294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primacía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amor,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manifestación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gracia,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que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rectifica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voluntad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motor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vida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cristiana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F6BA46-622D-2432-09BF-378518A9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141306"/>
            <a:ext cx="3572934" cy="57166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000" b="1" dirty="0"/>
              <a:t>Las c</a:t>
            </a:r>
            <a:r>
              <a:rPr sz="4000" b="1" dirty="0"/>
              <a:t>laves</a:t>
            </a:r>
            <a:r>
              <a:rPr sz="4000" b="1" spc="-45" dirty="0"/>
              <a:t> </a:t>
            </a:r>
            <a:r>
              <a:rPr lang="es-MX" sz="4000" b="1" spc="-45" dirty="0"/>
              <a:t>para la</a:t>
            </a:r>
            <a:r>
              <a:rPr sz="4000" b="1" spc="-30" dirty="0"/>
              <a:t> </a:t>
            </a:r>
            <a:r>
              <a:rPr sz="4000" b="1" spc="-10" dirty="0"/>
              <a:t>conversión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05200" y="2057400"/>
            <a:ext cx="8305800" cy="3454792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42900" marR="51562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"Los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hombres no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quieren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hacer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bueno,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les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oculta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bueno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gusto.</a:t>
            </a:r>
            <a:endParaRPr sz="1900" b="1" dirty="0">
              <a:latin typeface="Century Gothic"/>
              <a:cs typeface="Century Gothic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 err="1">
                <a:solidFill>
                  <a:srgbClr val="FFFFFF"/>
                </a:solidFill>
                <a:latin typeface="Century Gothic"/>
                <a:cs typeface="Century Gothic"/>
              </a:rPr>
              <a:t>Queremos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tanta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más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fuerza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cuanto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más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seguros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 err="1">
                <a:solidFill>
                  <a:srgbClr val="FFFFFF"/>
                </a:solidFill>
                <a:latin typeface="Century Gothic"/>
                <a:cs typeface="Century Gothic"/>
              </a:rPr>
              <a:t>estamos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lang="es-MX"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algo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bueno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nos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deleita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más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ardientemente.</a:t>
            </a:r>
            <a:endParaRPr sz="1900" b="1" dirty="0">
              <a:latin typeface="Century Gothic"/>
              <a:cs typeface="Century Gothic"/>
            </a:endParaRPr>
          </a:p>
          <a:p>
            <a:pPr marL="342900" marR="299085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ignorancia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debilidad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son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vicios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impiden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voluntad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mueva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hacer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bien,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abstenga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hacer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el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mal.</a:t>
            </a:r>
            <a:endParaRPr sz="1900" b="1" dirty="0">
              <a:latin typeface="Century Gothic"/>
              <a:cs typeface="Century Gothic"/>
            </a:endParaRPr>
          </a:p>
          <a:p>
            <a:pPr marL="342900" marR="508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gracia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ayuda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voluntad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humana,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está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que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conozca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estaba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oculto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resulte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dulce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antes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gustaba"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pecc.</a:t>
            </a:r>
            <a:r>
              <a:rPr sz="1900"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Century Gothic"/>
                <a:cs typeface="Century Gothic"/>
              </a:rPr>
              <a:t>mer.</a:t>
            </a:r>
            <a:r>
              <a:rPr sz="19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2,17,26);</a:t>
            </a:r>
            <a:endParaRPr sz="190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1447800"/>
            <a:ext cx="3262883" cy="47365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La</a:t>
            </a:r>
            <a:r>
              <a:rPr sz="4000" b="1" spc="-40" dirty="0"/>
              <a:t> </a:t>
            </a:r>
            <a:r>
              <a:rPr sz="4000" b="1" dirty="0"/>
              <a:t>necesidad</a:t>
            </a:r>
            <a:r>
              <a:rPr sz="4000" b="1" spc="-35" dirty="0"/>
              <a:t> </a:t>
            </a:r>
            <a:r>
              <a:rPr sz="4000" b="1" dirty="0"/>
              <a:t>de</a:t>
            </a:r>
            <a:r>
              <a:rPr sz="4000" b="1" spc="-55" dirty="0"/>
              <a:t> </a:t>
            </a:r>
            <a:r>
              <a:rPr sz="4000" b="1" spc="-20" dirty="0"/>
              <a:t>Dios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76200" y="1371600"/>
            <a:ext cx="8153400" cy="5311711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433070">
              <a:lnSpc>
                <a:spcPts val="2280"/>
              </a:lnSpc>
              <a:spcBef>
                <a:spcPts val="10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Pero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¿cómo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invocaré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yo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mi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Dios,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mi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Dios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y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mi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Señor?</a:t>
            </a:r>
            <a:r>
              <a:rPr sz="2000" b="1" spc="-20" dirty="0">
                <a:latin typeface="+mn-lt"/>
              </a:rPr>
              <a:t> </a:t>
            </a:r>
            <a:r>
              <a:rPr sz="2000" b="1" spc="-10" dirty="0">
                <a:latin typeface="+mn-lt"/>
              </a:rPr>
              <a:t>Porque,</a:t>
            </a:r>
            <a:endParaRPr sz="2000" b="1" dirty="0">
              <a:latin typeface="+mn-lt"/>
            </a:endParaRPr>
          </a:p>
          <a:p>
            <a:pPr marL="433070">
              <a:lnSpc>
                <a:spcPts val="2280"/>
              </a:lnSpc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ciertamente,</a:t>
            </a:r>
            <a:r>
              <a:rPr sz="2000" b="1" spc="-6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al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invocarle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le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estoy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llamando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para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venga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30" dirty="0">
                <a:latin typeface="+mn-lt"/>
              </a:rPr>
              <a:t> </a:t>
            </a:r>
            <a:r>
              <a:rPr sz="2000" b="1" spc="-25" dirty="0">
                <a:latin typeface="+mn-lt"/>
              </a:rPr>
              <a:t>mí.</a:t>
            </a:r>
            <a:endParaRPr sz="2000" b="1" dirty="0">
              <a:latin typeface="+mn-lt"/>
            </a:endParaRPr>
          </a:p>
          <a:p>
            <a:pPr marL="433070" marR="54610">
              <a:lnSpc>
                <a:spcPts val="2160"/>
              </a:lnSpc>
              <a:spcBef>
                <a:spcPts val="102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¿Y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qué</a:t>
            </a:r>
            <a:r>
              <a:rPr sz="2000" b="1" spc="-5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lugar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hay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en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mí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donde</a:t>
            </a:r>
            <a:r>
              <a:rPr sz="2000" b="1" spc="-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venga</a:t>
            </a:r>
            <a:r>
              <a:rPr sz="2000" b="1" spc="-5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mi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Dios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mí?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¿Qué</a:t>
            </a:r>
            <a:r>
              <a:rPr sz="2000" b="1" spc="-35" dirty="0">
                <a:latin typeface="+mn-lt"/>
              </a:rPr>
              <a:t> </a:t>
            </a:r>
            <a:r>
              <a:rPr sz="2000" b="1" spc="-10" dirty="0">
                <a:latin typeface="+mn-lt"/>
              </a:rPr>
              <a:t>punto </a:t>
            </a:r>
            <a:r>
              <a:rPr sz="2000" b="1" dirty="0">
                <a:latin typeface="+mn-lt"/>
              </a:rPr>
              <a:t>hay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en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mí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donde</a:t>
            </a:r>
            <a:r>
              <a:rPr sz="2000" b="1" spc="-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Dios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se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me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haga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presente,</a:t>
            </a:r>
            <a:r>
              <a:rPr sz="2000" b="1" spc="-5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el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Dios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10" dirty="0">
                <a:latin typeface="+mn-lt"/>
              </a:rPr>
              <a:t> </a:t>
            </a:r>
            <a:r>
              <a:rPr sz="2000" b="1" i="1" spc="-25" dirty="0">
                <a:latin typeface="+mn-lt"/>
                <a:cs typeface="Century Gothic"/>
              </a:rPr>
              <a:t>ha </a:t>
            </a:r>
            <a:r>
              <a:rPr sz="2000" b="1" i="1" dirty="0">
                <a:latin typeface="+mn-lt"/>
                <a:cs typeface="Century Gothic"/>
              </a:rPr>
              <a:t>creado</a:t>
            </a:r>
            <a:r>
              <a:rPr sz="2000" b="1" i="1" spc="-20" dirty="0">
                <a:latin typeface="+mn-lt"/>
                <a:cs typeface="Century Gothic"/>
              </a:rPr>
              <a:t> </a:t>
            </a:r>
            <a:r>
              <a:rPr sz="2000" b="1" i="1" dirty="0">
                <a:latin typeface="+mn-lt"/>
                <a:cs typeface="Century Gothic"/>
              </a:rPr>
              <a:t>el</a:t>
            </a:r>
            <a:r>
              <a:rPr sz="2000" b="1" i="1" spc="-30" dirty="0">
                <a:latin typeface="+mn-lt"/>
                <a:cs typeface="Century Gothic"/>
              </a:rPr>
              <a:t> </a:t>
            </a:r>
            <a:r>
              <a:rPr sz="2000" b="1" i="1" dirty="0">
                <a:latin typeface="+mn-lt"/>
                <a:cs typeface="Century Gothic"/>
              </a:rPr>
              <a:t>cielo</a:t>
            </a:r>
            <a:r>
              <a:rPr sz="2000" b="1" i="1" spc="-30" dirty="0">
                <a:latin typeface="+mn-lt"/>
                <a:cs typeface="Century Gothic"/>
              </a:rPr>
              <a:t> </a:t>
            </a:r>
            <a:r>
              <a:rPr sz="2000" b="1" i="1" dirty="0">
                <a:latin typeface="+mn-lt"/>
                <a:cs typeface="Century Gothic"/>
              </a:rPr>
              <a:t>y</a:t>
            </a:r>
            <a:r>
              <a:rPr sz="2000" b="1" i="1" spc="-25" dirty="0">
                <a:latin typeface="+mn-lt"/>
                <a:cs typeface="Century Gothic"/>
              </a:rPr>
              <a:t> </a:t>
            </a:r>
            <a:r>
              <a:rPr sz="2000" b="1" i="1" dirty="0">
                <a:latin typeface="+mn-lt"/>
                <a:cs typeface="Century Gothic"/>
              </a:rPr>
              <a:t>la</a:t>
            </a:r>
            <a:r>
              <a:rPr sz="2000" b="1" i="1" spc="-15" dirty="0">
                <a:latin typeface="+mn-lt"/>
                <a:cs typeface="Century Gothic"/>
              </a:rPr>
              <a:t> </a:t>
            </a:r>
            <a:r>
              <a:rPr sz="2000" b="1" i="1" spc="-10" dirty="0">
                <a:latin typeface="+mn-lt"/>
                <a:cs typeface="Century Gothic"/>
              </a:rPr>
              <a:t>tierra?</a:t>
            </a:r>
            <a:endParaRPr sz="2000" b="1" dirty="0">
              <a:latin typeface="+mn-lt"/>
              <a:cs typeface="Century Gothic"/>
            </a:endParaRPr>
          </a:p>
          <a:p>
            <a:pPr marL="433070">
              <a:lnSpc>
                <a:spcPts val="2280"/>
              </a:lnSpc>
              <a:spcBef>
                <a:spcPts val="74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¿Es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verdad,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Señor,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hay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algo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en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mí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pueda</a:t>
            </a:r>
            <a:r>
              <a:rPr sz="2000" b="1" spc="-45" dirty="0">
                <a:latin typeface="+mn-lt"/>
              </a:rPr>
              <a:t> </a:t>
            </a:r>
            <a:r>
              <a:rPr sz="2000" b="1" spc="-10" dirty="0">
                <a:latin typeface="+mn-lt"/>
              </a:rPr>
              <a:t>abarcarte?</a:t>
            </a:r>
            <a:endParaRPr sz="2000" b="1" dirty="0">
              <a:latin typeface="+mn-lt"/>
            </a:endParaRPr>
          </a:p>
          <a:p>
            <a:pPr marL="433070" marR="5080">
              <a:lnSpc>
                <a:spcPts val="2160"/>
              </a:lnSpc>
              <a:spcBef>
                <a:spcPts val="15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¿Acaso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te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abarcan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el</a:t>
            </a:r>
            <a:r>
              <a:rPr sz="2000" b="1" spc="-1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cielo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y</a:t>
            </a:r>
            <a:r>
              <a:rPr sz="2000" b="1" spc="-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la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tierra,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tú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has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creado,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y</a:t>
            </a:r>
            <a:r>
              <a:rPr sz="2000" b="1" spc="-5" dirty="0">
                <a:latin typeface="+mn-lt"/>
              </a:rPr>
              <a:t> </a:t>
            </a:r>
            <a:r>
              <a:rPr sz="2000" b="1" spc="-10" dirty="0">
                <a:latin typeface="+mn-lt"/>
              </a:rPr>
              <a:t>dentro </a:t>
            </a:r>
            <a:r>
              <a:rPr sz="2000" b="1" dirty="0">
                <a:latin typeface="+mn-lt"/>
              </a:rPr>
              <a:t>de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los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cuales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me</a:t>
            </a:r>
            <a:r>
              <a:rPr sz="2000" b="1" spc="-2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creaste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también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15" dirty="0">
                <a:latin typeface="+mn-lt"/>
              </a:rPr>
              <a:t> </a:t>
            </a:r>
            <a:r>
              <a:rPr sz="2000" b="1" spc="-25" dirty="0">
                <a:latin typeface="+mn-lt"/>
              </a:rPr>
              <a:t>mí?</a:t>
            </a:r>
            <a:endParaRPr sz="2000" b="1" dirty="0">
              <a:latin typeface="+mn-lt"/>
            </a:endParaRPr>
          </a:p>
          <a:p>
            <a:pPr marL="433070">
              <a:lnSpc>
                <a:spcPts val="2280"/>
              </a:lnSpc>
              <a:spcBef>
                <a:spcPts val="72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¿O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es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tal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vez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que,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porque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nada</a:t>
            </a:r>
            <a:r>
              <a:rPr sz="2000" b="1" spc="-1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de</a:t>
            </a:r>
            <a:r>
              <a:rPr sz="2000" b="1" spc="-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cuanto</a:t>
            </a:r>
            <a:r>
              <a:rPr sz="2000" b="1" spc="-5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es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puede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ser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sin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ti,</a:t>
            </a:r>
            <a:r>
              <a:rPr sz="2000" b="1" spc="-35" dirty="0">
                <a:latin typeface="+mn-lt"/>
              </a:rPr>
              <a:t> </a:t>
            </a:r>
            <a:r>
              <a:rPr sz="2000" b="1" spc="-25" dirty="0">
                <a:latin typeface="+mn-lt"/>
              </a:rPr>
              <a:t>te</a:t>
            </a:r>
            <a:endParaRPr sz="2000" b="1" dirty="0">
              <a:latin typeface="+mn-lt"/>
            </a:endParaRPr>
          </a:p>
          <a:p>
            <a:pPr marL="433070">
              <a:lnSpc>
                <a:spcPts val="2280"/>
              </a:lnSpc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abarca</a:t>
            </a:r>
            <a:r>
              <a:rPr sz="2000" b="1" spc="-6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todo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lo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45" dirty="0">
                <a:latin typeface="+mn-lt"/>
              </a:rPr>
              <a:t> </a:t>
            </a:r>
            <a:r>
              <a:rPr sz="2000" b="1" spc="-25" dirty="0">
                <a:latin typeface="+mn-lt"/>
              </a:rPr>
              <a:t>es?</a:t>
            </a:r>
            <a:endParaRPr sz="2000" b="1" dirty="0">
              <a:latin typeface="+mn-lt"/>
            </a:endParaRPr>
          </a:p>
          <a:p>
            <a:pPr marL="433070" marR="527050">
              <a:lnSpc>
                <a:spcPts val="2160"/>
              </a:lnSpc>
              <a:spcBef>
                <a:spcPts val="103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sz="2000" b="1" dirty="0">
                <a:latin typeface="+mn-lt"/>
              </a:rPr>
              <a:t>Pues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si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yo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soy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efectivamente,</a:t>
            </a:r>
            <a:r>
              <a:rPr sz="2000" b="1" spc="-6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¿por</a:t>
            </a:r>
            <a:r>
              <a:rPr sz="2000" b="1" spc="-3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qué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pido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que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vengas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a</a:t>
            </a:r>
            <a:r>
              <a:rPr sz="2000" b="1" spc="-25" dirty="0">
                <a:latin typeface="+mn-lt"/>
              </a:rPr>
              <a:t> mí, </a:t>
            </a:r>
            <a:r>
              <a:rPr sz="2000" b="1" dirty="0">
                <a:latin typeface="+mn-lt"/>
              </a:rPr>
              <a:t>cuando</a:t>
            </a:r>
            <a:r>
              <a:rPr sz="2000" b="1" spc="-2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yo</a:t>
            </a:r>
            <a:r>
              <a:rPr sz="2000" b="1" spc="-1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no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sería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si</a:t>
            </a:r>
            <a:r>
              <a:rPr sz="2000" b="1" spc="-3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tú</a:t>
            </a:r>
            <a:r>
              <a:rPr sz="2000" b="1" spc="-4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no</a:t>
            </a:r>
            <a:r>
              <a:rPr sz="2000" b="1" spc="-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fueses</a:t>
            </a:r>
            <a:r>
              <a:rPr sz="2000" b="1" spc="-6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en</a:t>
            </a:r>
            <a:r>
              <a:rPr sz="2000" b="1" spc="-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mí?</a:t>
            </a:r>
            <a:r>
              <a:rPr sz="2000" b="1" spc="-40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(L</a:t>
            </a:r>
            <a:r>
              <a:rPr sz="2000" b="1" spc="15" dirty="0">
                <a:latin typeface="+mn-lt"/>
              </a:rPr>
              <a:t> </a:t>
            </a:r>
            <a:r>
              <a:rPr sz="2000" b="1" dirty="0">
                <a:latin typeface="+mn-lt"/>
              </a:rPr>
              <a:t>I,</a:t>
            </a:r>
            <a:r>
              <a:rPr sz="2000" b="1" spc="-40" dirty="0">
                <a:latin typeface="+mn-lt"/>
              </a:rPr>
              <a:t> </a:t>
            </a:r>
            <a:r>
              <a:rPr sz="2000" b="1" spc="-25" dirty="0">
                <a:latin typeface="+mn-lt"/>
              </a:rPr>
              <a:t>1)</a:t>
            </a:r>
            <a:endParaRPr sz="2000" b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F60BE6-0502-C9DD-F0D9-ABA243E0E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2" t="4445" r="9858" b="3333"/>
          <a:stretch>
            <a:fillRect/>
          </a:stretch>
        </p:blipFill>
        <p:spPr>
          <a:xfrm>
            <a:off x="8382000" y="1113170"/>
            <a:ext cx="3657600" cy="53259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4055" algn="ctr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La</a:t>
            </a:r>
            <a:r>
              <a:rPr sz="4000" b="1" spc="-40" dirty="0"/>
              <a:t> </a:t>
            </a:r>
            <a:r>
              <a:rPr sz="4000" b="1" dirty="0"/>
              <a:t>iniciativa</a:t>
            </a:r>
            <a:r>
              <a:rPr sz="4000" b="1" spc="-40" dirty="0"/>
              <a:t> </a:t>
            </a:r>
            <a:r>
              <a:rPr sz="4000" b="1" dirty="0"/>
              <a:t>de</a:t>
            </a:r>
            <a:r>
              <a:rPr sz="4000" b="1" spc="-40" dirty="0"/>
              <a:t> </a:t>
            </a:r>
            <a:r>
              <a:rPr sz="4000" b="1" spc="-20" dirty="0"/>
              <a:t>Dios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2130" y="2080387"/>
            <a:ext cx="7567930" cy="3706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¡Tarde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amé,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Hermosura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tan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antigua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tan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nueva,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tarde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amé!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tú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estabas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dentro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mí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yo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afuera,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así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fuera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buscaba;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y,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deforme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como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era,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lanzaba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cosas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hermosas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tú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creaste.</a:t>
            </a:r>
            <a:endParaRPr sz="2000" b="1" dirty="0">
              <a:latin typeface="Century Gothic"/>
              <a:cs typeface="Century Gothic"/>
            </a:endParaRPr>
          </a:p>
          <a:p>
            <a:pPr marR="107061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Tú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estabas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conmigo,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pero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yo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estaba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contigo.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Me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apartaban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tí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cosas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que,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sin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existirían.</a:t>
            </a:r>
            <a:endParaRPr sz="2000" b="1" dirty="0">
              <a:latin typeface="Century Gothic"/>
              <a:cs typeface="Century Gothic"/>
            </a:endParaRPr>
          </a:p>
          <a:p>
            <a:pPr marR="16954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llamaste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clamaste,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quebrantaste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mi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sordera;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brillaste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resplandeciste,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curaste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mi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ceguera;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exhalaste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tu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perfume,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aspiré,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ahora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anhelo;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gusté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ti,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ahora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siento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hambre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sed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ti;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tocaste,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deseé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ansia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paz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procede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ti”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(Confesiones,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L.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10,27,35).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726"/>
            <a:ext cx="3553967" cy="67482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533400"/>
            <a:ext cx="6273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En</a:t>
            </a:r>
            <a:r>
              <a:rPr sz="4000" b="1" spc="-30" dirty="0"/>
              <a:t> </a:t>
            </a:r>
            <a:r>
              <a:rPr sz="4000" b="1" dirty="0"/>
              <a:t>la</a:t>
            </a:r>
            <a:r>
              <a:rPr sz="4000" b="1" spc="-25" dirty="0"/>
              <a:t> </a:t>
            </a:r>
            <a:r>
              <a:rPr sz="4000" b="1" dirty="0" err="1"/>
              <a:t>intimidad</a:t>
            </a:r>
            <a:r>
              <a:rPr sz="4000" b="1" spc="-25" dirty="0"/>
              <a:t> </a:t>
            </a:r>
            <a:r>
              <a:rPr sz="4000" b="1" dirty="0"/>
              <a:t>del</a:t>
            </a:r>
            <a:r>
              <a:rPr sz="4000" b="1" spc="-50" dirty="0"/>
              <a:t> </a:t>
            </a:r>
            <a:r>
              <a:rPr sz="4000" b="1" spc="-20" dirty="0"/>
              <a:t>alma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2014169"/>
            <a:ext cx="8458199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¡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“Entré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mi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interior,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conducido</a:t>
            </a:r>
            <a:r>
              <a:rPr sz="2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pude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‘</a:t>
            </a:r>
            <a:r>
              <a:rPr sz="2000" b="1" spc="-20" dirty="0" err="1">
                <a:solidFill>
                  <a:srgbClr val="FFFFFF"/>
                </a:solidFill>
                <a:latin typeface="Century Gothic"/>
                <a:cs typeface="Century Gothic"/>
              </a:rPr>
              <a:t>tú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lang="es-MX"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Señor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eres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mi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ayuda’.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(…).</a:t>
            </a:r>
            <a:r>
              <a:rPr sz="2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¡Eterna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verdad,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verdadera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caridad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amada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eternidad!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Tú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eres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mi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suspiro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día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noche.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Y,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cuando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te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conocí</a:t>
            </a:r>
            <a:r>
              <a:rPr sz="2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primera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vez,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fuiste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tú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quien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elevó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hacia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ti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(…).</a:t>
            </a:r>
            <a:endParaRPr lang="es-MX" sz="2000" b="1" spc="-2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 marR="35560" algn="just">
              <a:lnSpc>
                <a:spcPct val="100000"/>
              </a:lnSpc>
            </a:pPr>
            <a:endParaRPr sz="2000" b="1" dirty="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Buscaba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camino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adquirir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fuerza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hiciera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capaz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gozar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ti,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encontraba,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hasta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abracé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endParaRPr sz="2000" b="1" dirty="0">
              <a:latin typeface="Century Gothic"/>
              <a:cs typeface="Century Gothic"/>
            </a:endParaRPr>
          </a:p>
          <a:p>
            <a:pPr marL="12700" marR="274955" algn="just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mediador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entre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hombres,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Cristo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Jesús,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(…),</a:t>
            </a:r>
            <a:r>
              <a:rPr sz="2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me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llamaba</a:t>
            </a:r>
            <a:r>
              <a:rPr sz="20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me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decía: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Yo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soy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camino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verdad,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vida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(…).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(Confesiones,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L.7,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10,16)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rcRect t="4159"/>
          <a:stretch>
            <a:fillRect/>
          </a:stretch>
        </p:blipFill>
        <p:spPr>
          <a:xfrm>
            <a:off x="9111995" y="838200"/>
            <a:ext cx="3080004" cy="512673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452718"/>
            <a:ext cx="81458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El</a:t>
            </a:r>
            <a:r>
              <a:rPr sz="4000" b="1" spc="-10" dirty="0"/>
              <a:t> </a:t>
            </a:r>
            <a:r>
              <a:rPr sz="4000" b="1" dirty="0"/>
              <a:t>maestro</a:t>
            </a:r>
            <a:r>
              <a:rPr sz="4000" b="1" spc="-25" dirty="0"/>
              <a:t> </a:t>
            </a:r>
            <a:r>
              <a:rPr sz="4000" b="1" dirty="0"/>
              <a:t>es</a:t>
            </a:r>
            <a:r>
              <a:rPr sz="4000" b="1" spc="-10" dirty="0"/>
              <a:t> </a:t>
            </a:r>
            <a:r>
              <a:rPr sz="4000" b="1" dirty="0"/>
              <a:t>el</a:t>
            </a:r>
            <a:r>
              <a:rPr sz="4000" b="1" spc="-10" dirty="0"/>
              <a:t> </a:t>
            </a:r>
            <a:r>
              <a:rPr sz="4000" b="1" dirty="0"/>
              <a:t>Espíritu</a:t>
            </a:r>
            <a:r>
              <a:rPr sz="4000" b="1" spc="-35" dirty="0"/>
              <a:t> </a:t>
            </a:r>
            <a:r>
              <a:rPr sz="4000" b="1" spc="-10" dirty="0"/>
              <a:t>Santo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10050" y="2300477"/>
            <a:ext cx="7524750" cy="3939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53390" algn="just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permitáis</a:t>
            </a:r>
            <a:r>
              <a:rPr sz="2000" b="1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os</a:t>
            </a:r>
            <a:r>
              <a:rPr sz="2000" b="1" i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llamen</a:t>
            </a:r>
            <a:r>
              <a:rPr sz="2000"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maestros</a:t>
            </a:r>
            <a:r>
              <a:rPr sz="2000"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20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tierra;</a:t>
            </a:r>
            <a:r>
              <a:rPr sz="2000"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único</a:t>
            </a:r>
            <a:r>
              <a:rPr sz="2000"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es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vuestro</a:t>
            </a:r>
            <a:r>
              <a:rPr sz="2000"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Century Gothic"/>
                <a:cs typeface="Century Gothic"/>
              </a:rPr>
              <a:t>maestro,</a:t>
            </a:r>
            <a:r>
              <a:rPr sz="2000"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Cristo</a:t>
            </a:r>
            <a:endParaRPr sz="2000" b="1" dirty="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994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Así,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pues,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él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os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hable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interiormente,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cuando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está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presente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ningún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hombre.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Porque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aunque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haya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alguien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tu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lado,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nadie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hay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tu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corazón.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haya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nadie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tu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corazón,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esté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sólo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Cristo;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esté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tu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corazón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Unción,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halle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como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corazón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sediento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desierto</a:t>
            </a:r>
            <a:r>
              <a:rPr sz="20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sin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fuentes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rieguen.</a:t>
            </a:r>
            <a:endParaRPr sz="2000" b="1" dirty="0">
              <a:latin typeface="Century Gothic"/>
              <a:cs typeface="Century Gothic"/>
            </a:endParaRPr>
          </a:p>
          <a:p>
            <a:pPr marL="12700" marR="215265" algn="just">
              <a:lnSpc>
                <a:spcPct val="100000"/>
              </a:lnSpc>
              <a:spcBef>
                <a:spcPts val="1010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Quien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instruye,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pues,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 maestro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interior;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quien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instruye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es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Cristo,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quien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instruye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Inspiración.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Donde</a:t>
            </a: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falta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su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Inspiración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Unción, en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vano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suenan</a:t>
            </a:r>
            <a:r>
              <a:rPr sz="2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exteriormente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las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palabras,</a:t>
            </a:r>
            <a:r>
              <a:rPr sz="20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alto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suenen.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(In</a:t>
            </a:r>
            <a:r>
              <a:rPr sz="20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Ioan,</a:t>
            </a:r>
            <a:r>
              <a:rPr sz="20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III,13.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44A869-158D-F84C-D534-F6D69F918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05000"/>
            <a:ext cx="3886200" cy="48577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La</a:t>
            </a:r>
            <a:r>
              <a:rPr sz="4000" b="1" spc="-25" dirty="0"/>
              <a:t> </a:t>
            </a:r>
            <a:r>
              <a:rPr sz="4000" b="1" dirty="0"/>
              <a:t>clave</a:t>
            </a:r>
            <a:r>
              <a:rPr sz="4000" b="1" spc="-45" dirty="0"/>
              <a:t> </a:t>
            </a:r>
            <a:r>
              <a:rPr sz="4000" b="1" dirty="0"/>
              <a:t>de</a:t>
            </a:r>
            <a:r>
              <a:rPr sz="4000" b="1" spc="-25" dirty="0"/>
              <a:t> </a:t>
            </a:r>
            <a:r>
              <a:rPr sz="4000" b="1" dirty="0"/>
              <a:t>la</a:t>
            </a:r>
            <a:r>
              <a:rPr sz="4000" b="1" spc="-25" dirty="0"/>
              <a:t> </a:t>
            </a:r>
            <a:r>
              <a:rPr sz="4000" b="1" spc="-10" dirty="0"/>
              <a:t>historia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8878" y="1447800"/>
            <a:ext cx="2721863" cy="43952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6A4092-B35C-5CBE-DED2-281EE94A2729}"/>
              </a:ext>
            </a:extLst>
          </p:cNvPr>
          <p:cNvSpPr txBox="1"/>
          <p:nvPr/>
        </p:nvSpPr>
        <p:spPr>
          <a:xfrm>
            <a:off x="121259" y="1625647"/>
            <a:ext cx="9251341" cy="449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50" b="1" dirty="0"/>
              <a:t>"Dos</a:t>
            </a:r>
            <a:r>
              <a:rPr lang="es-ES" sz="1950" b="1" spc="-60" dirty="0"/>
              <a:t> </a:t>
            </a:r>
            <a:r>
              <a:rPr lang="es-ES" sz="1950" b="1" dirty="0"/>
              <a:t>amores</a:t>
            </a:r>
            <a:r>
              <a:rPr lang="es-ES" sz="1950" b="1" spc="-35" dirty="0"/>
              <a:t> </a:t>
            </a:r>
            <a:r>
              <a:rPr lang="es-ES" sz="1950" b="1" dirty="0"/>
              <a:t>construyeron</a:t>
            </a:r>
            <a:r>
              <a:rPr lang="es-ES" sz="1950" b="1" spc="-30" dirty="0"/>
              <a:t> </a:t>
            </a:r>
            <a:r>
              <a:rPr lang="es-ES" sz="1950" b="1" dirty="0"/>
              <a:t>dos</a:t>
            </a:r>
            <a:r>
              <a:rPr lang="es-ES" sz="1950" b="1" spc="-45" dirty="0"/>
              <a:t> </a:t>
            </a:r>
            <a:r>
              <a:rPr lang="es-ES" sz="1950" b="1" dirty="0"/>
              <a:t>ciudades:</a:t>
            </a:r>
            <a:r>
              <a:rPr lang="es-ES" sz="1950" b="1" spc="-80" dirty="0"/>
              <a:t> </a:t>
            </a:r>
            <a:r>
              <a:rPr lang="es-ES" sz="1950" b="1" dirty="0"/>
              <a:t>el</a:t>
            </a:r>
            <a:r>
              <a:rPr lang="es-ES" sz="1950" b="1" spc="-65" dirty="0"/>
              <a:t> </a:t>
            </a:r>
            <a:r>
              <a:rPr lang="es-ES" sz="1950" b="1" dirty="0"/>
              <a:t>amor</a:t>
            </a:r>
            <a:r>
              <a:rPr lang="es-ES" sz="1950" b="1" spc="-40" dirty="0"/>
              <a:t> </a:t>
            </a:r>
            <a:r>
              <a:rPr lang="es-ES" sz="1950" b="1" dirty="0"/>
              <a:t>propio</a:t>
            </a:r>
            <a:r>
              <a:rPr lang="es-ES" sz="1950" b="1" spc="-55" dirty="0"/>
              <a:t> </a:t>
            </a:r>
            <a:r>
              <a:rPr lang="es-ES" sz="1950" b="1" dirty="0"/>
              <a:t>hasta</a:t>
            </a:r>
            <a:r>
              <a:rPr lang="es-ES" sz="1950" b="1" spc="-45" dirty="0"/>
              <a:t> </a:t>
            </a:r>
            <a:r>
              <a:rPr lang="es-ES" sz="1950" b="1" spc="-25" dirty="0"/>
              <a:t>el </a:t>
            </a:r>
            <a:r>
              <a:rPr lang="es-ES" sz="1950" b="1" dirty="0"/>
              <a:t>desprecio</a:t>
            </a:r>
            <a:r>
              <a:rPr lang="es-ES" sz="1950" b="1" spc="-40" dirty="0"/>
              <a:t> </a:t>
            </a:r>
            <a:r>
              <a:rPr lang="es-ES" sz="1950" b="1" dirty="0"/>
              <a:t>a</a:t>
            </a:r>
            <a:r>
              <a:rPr lang="es-ES" sz="1950" b="1" spc="-45" dirty="0"/>
              <a:t> </a:t>
            </a:r>
            <a:r>
              <a:rPr lang="es-ES" sz="1950" b="1" dirty="0"/>
              <a:t>Dios</a:t>
            </a:r>
            <a:r>
              <a:rPr lang="es-ES" sz="1950" b="1" spc="-55" dirty="0"/>
              <a:t> </a:t>
            </a:r>
            <a:r>
              <a:rPr lang="es-ES" sz="1950" b="1" dirty="0"/>
              <a:t>hizo</a:t>
            </a:r>
            <a:r>
              <a:rPr lang="es-ES" sz="1950" b="1" spc="-35" dirty="0"/>
              <a:t> </a:t>
            </a:r>
            <a:r>
              <a:rPr lang="es-ES" sz="1950" b="1" dirty="0"/>
              <a:t>la</a:t>
            </a:r>
            <a:r>
              <a:rPr lang="es-ES" sz="1950" b="1" spc="-45" dirty="0"/>
              <a:t> </a:t>
            </a:r>
            <a:r>
              <a:rPr lang="es-ES" sz="1950" b="1" dirty="0"/>
              <a:t>ciudad</a:t>
            </a:r>
            <a:r>
              <a:rPr lang="es-ES" sz="1950" b="1" spc="-60" dirty="0"/>
              <a:t> </a:t>
            </a:r>
            <a:r>
              <a:rPr lang="es-ES" sz="1950" b="1" dirty="0"/>
              <a:t>terrena;</a:t>
            </a:r>
            <a:r>
              <a:rPr lang="es-ES" sz="1950" b="1" spc="-30" dirty="0"/>
              <a:t> </a:t>
            </a:r>
            <a:r>
              <a:rPr lang="es-ES" sz="1950" b="1" dirty="0"/>
              <a:t>el</a:t>
            </a:r>
            <a:r>
              <a:rPr lang="es-ES" sz="1950" b="1" spc="-45" dirty="0"/>
              <a:t> </a:t>
            </a:r>
            <a:r>
              <a:rPr lang="es-ES" sz="1950" b="1" dirty="0"/>
              <a:t>amor</a:t>
            </a:r>
            <a:r>
              <a:rPr lang="es-ES" sz="1950" b="1" spc="-20" dirty="0"/>
              <a:t> </a:t>
            </a:r>
            <a:r>
              <a:rPr lang="es-ES" sz="1950" b="1" dirty="0"/>
              <a:t>de</a:t>
            </a:r>
            <a:r>
              <a:rPr lang="es-ES" sz="1950" b="1" spc="-45" dirty="0"/>
              <a:t> </a:t>
            </a:r>
            <a:r>
              <a:rPr lang="es-ES" sz="1950" b="1" dirty="0"/>
              <a:t>Dios</a:t>
            </a:r>
            <a:r>
              <a:rPr lang="es-ES" sz="1950" b="1" spc="-45" dirty="0"/>
              <a:t> </a:t>
            </a:r>
            <a:r>
              <a:rPr lang="es-ES" sz="1950" b="1" dirty="0"/>
              <a:t>hasta</a:t>
            </a:r>
            <a:r>
              <a:rPr lang="es-ES" sz="1950" b="1" spc="-20" dirty="0"/>
              <a:t> </a:t>
            </a:r>
            <a:r>
              <a:rPr lang="es-ES" sz="1950" b="1" spc="-25" dirty="0"/>
              <a:t>el </a:t>
            </a:r>
            <a:r>
              <a:rPr lang="es-ES" sz="1950" b="1" dirty="0"/>
              <a:t>desprecio</a:t>
            </a:r>
            <a:r>
              <a:rPr lang="es-ES" sz="1950" b="1" spc="-40" dirty="0"/>
              <a:t> </a:t>
            </a:r>
            <a:r>
              <a:rPr lang="es-ES" sz="1950" b="1" dirty="0"/>
              <a:t>de</a:t>
            </a:r>
            <a:r>
              <a:rPr lang="es-ES" sz="1950" b="1" spc="-40" dirty="0"/>
              <a:t> </a:t>
            </a:r>
            <a:r>
              <a:rPr lang="es-ES" sz="1950" b="1" dirty="0"/>
              <a:t>si</a:t>
            </a:r>
            <a:r>
              <a:rPr lang="es-ES" sz="1950" b="1" spc="-50" dirty="0"/>
              <a:t> </a:t>
            </a:r>
            <a:r>
              <a:rPr lang="es-ES" sz="1950" b="1" dirty="0"/>
              <a:t>mismo,</a:t>
            </a:r>
            <a:r>
              <a:rPr lang="es-ES" sz="1950" b="1" spc="-15" dirty="0"/>
              <a:t> </a:t>
            </a:r>
            <a:r>
              <a:rPr lang="es-ES" sz="1950" b="1" dirty="0"/>
              <a:t>la</a:t>
            </a:r>
            <a:r>
              <a:rPr lang="es-ES" sz="1950" b="1" spc="-45" dirty="0"/>
              <a:t> </a:t>
            </a:r>
            <a:r>
              <a:rPr lang="es-ES" sz="1950" b="1" dirty="0"/>
              <a:t>ciudad</a:t>
            </a:r>
            <a:r>
              <a:rPr lang="es-ES" sz="1950" b="1" spc="-55" dirty="0"/>
              <a:t> </a:t>
            </a:r>
            <a:r>
              <a:rPr lang="es-ES" sz="1950" b="1" dirty="0"/>
              <a:t>del</a:t>
            </a:r>
            <a:r>
              <a:rPr lang="es-ES" sz="1950" b="1" spc="-45" dirty="0"/>
              <a:t> </a:t>
            </a:r>
            <a:r>
              <a:rPr lang="es-ES" sz="1950" b="1" spc="-10" dirty="0"/>
              <a:t>cielo.</a:t>
            </a:r>
          </a:p>
          <a:p>
            <a:pPr marL="342900" marR="113030" indent="-342900" algn="just">
              <a:lnSpc>
                <a:spcPct val="80000"/>
              </a:lnSpc>
              <a:spcBef>
                <a:spcPts val="1019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50" b="1" dirty="0"/>
              <a:t>Una</a:t>
            </a:r>
            <a:r>
              <a:rPr lang="es-ES" sz="1950" b="1" spc="-15" dirty="0"/>
              <a:t> </a:t>
            </a:r>
            <a:r>
              <a:rPr lang="es-ES" sz="1950" b="1" dirty="0"/>
              <a:t>se</a:t>
            </a:r>
            <a:r>
              <a:rPr lang="es-ES" sz="1950" b="1" spc="-40" dirty="0"/>
              <a:t> </a:t>
            </a:r>
            <a:r>
              <a:rPr lang="es-ES" sz="1950" b="1" dirty="0"/>
              <a:t>da</a:t>
            </a:r>
            <a:r>
              <a:rPr lang="es-ES" sz="1950" b="1" spc="-30" dirty="0"/>
              <a:t> </a:t>
            </a:r>
            <a:r>
              <a:rPr lang="es-ES" sz="1950" b="1" dirty="0"/>
              <a:t>gloria</a:t>
            </a:r>
            <a:r>
              <a:rPr lang="es-ES" sz="1950" b="1" spc="-45" dirty="0"/>
              <a:t> </a:t>
            </a:r>
            <a:r>
              <a:rPr lang="es-ES" sz="1950" b="1" dirty="0"/>
              <a:t>a</a:t>
            </a:r>
            <a:r>
              <a:rPr lang="es-ES" sz="1950" b="1" spc="-35" dirty="0"/>
              <a:t> </a:t>
            </a:r>
            <a:r>
              <a:rPr lang="es-ES" sz="1950" b="1" dirty="0"/>
              <a:t>sí</a:t>
            </a:r>
            <a:r>
              <a:rPr lang="es-ES" sz="1950" b="1" spc="-55" dirty="0"/>
              <a:t> </a:t>
            </a:r>
            <a:r>
              <a:rPr lang="es-ES" sz="1950" b="1" dirty="0"/>
              <a:t>misma,</a:t>
            </a:r>
            <a:r>
              <a:rPr lang="es-ES" sz="1950" b="1" spc="-25" dirty="0"/>
              <a:t> </a:t>
            </a:r>
            <a:r>
              <a:rPr lang="es-ES" sz="1950" b="1" dirty="0"/>
              <a:t>la</a:t>
            </a:r>
            <a:r>
              <a:rPr lang="es-ES" sz="1950" b="1" spc="-45" dirty="0"/>
              <a:t> </a:t>
            </a:r>
            <a:r>
              <a:rPr lang="es-ES" sz="1950" b="1" dirty="0"/>
              <a:t>otra</a:t>
            </a:r>
            <a:r>
              <a:rPr lang="es-ES" sz="1950" b="1" spc="-25" dirty="0"/>
              <a:t> </a:t>
            </a:r>
            <a:r>
              <a:rPr lang="es-ES" sz="1950" b="1" dirty="0"/>
              <a:t>en</a:t>
            </a:r>
            <a:r>
              <a:rPr lang="es-ES" sz="1950" b="1" spc="-30" dirty="0"/>
              <a:t> </a:t>
            </a:r>
            <a:r>
              <a:rPr lang="es-ES" sz="1950" b="1" dirty="0"/>
              <a:t>el</a:t>
            </a:r>
            <a:r>
              <a:rPr lang="es-ES" sz="1950" b="1" spc="-45" dirty="0"/>
              <a:t> </a:t>
            </a:r>
            <a:r>
              <a:rPr lang="es-ES" sz="1950" b="1" dirty="0"/>
              <a:t>Señor.</a:t>
            </a:r>
            <a:r>
              <a:rPr lang="es-ES" sz="1950" b="1" spc="-10" dirty="0"/>
              <a:t> </a:t>
            </a:r>
            <a:r>
              <a:rPr lang="es-ES" sz="1950" b="1" dirty="0"/>
              <a:t>Una</a:t>
            </a:r>
            <a:r>
              <a:rPr lang="es-ES" sz="1950" b="1" spc="-10" dirty="0"/>
              <a:t> </a:t>
            </a:r>
            <a:r>
              <a:rPr lang="es-ES" sz="1950" b="1" dirty="0"/>
              <a:t>busca</a:t>
            </a:r>
            <a:r>
              <a:rPr lang="es-ES" sz="1950" b="1" spc="-35" dirty="0"/>
              <a:t> </a:t>
            </a:r>
            <a:r>
              <a:rPr lang="es-ES" sz="1950" b="1" dirty="0"/>
              <a:t>la</a:t>
            </a:r>
            <a:r>
              <a:rPr lang="es-ES" sz="1950" b="1" spc="-45" dirty="0"/>
              <a:t> </a:t>
            </a:r>
            <a:r>
              <a:rPr lang="es-ES" sz="1950" b="1" dirty="0"/>
              <a:t>gloria</a:t>
            </a:r>
            <a:r>
              <a:rPr lang="es-ES" sz="1950" b="1" spc="-40" dirty="0"/>
              <a:t> </a:t>
            </a:r>
            <a:r>
              <a:rPr lang="es-ES" sz="1950" b="1" spc="-25" dirty="0"/>
              <a:t>que </a:t>
            </a:r>
            <a:r>
              <a:rPr lang="es-ES" sz="1950" b="1" dirty="0"/>
              <a:t>viene</a:t>
            </a:r>
            <a:r>
              <a:rPr lang="es-ES" sz="1950" b="1" spc="-55" dirty="0"/>
              <a:t> </a:t>
            </a:r>
            <a:r>
              <a:rPr lang="es-ES" sz="1950" b="1" dirty="0"/>
              <a:t>de</a:t>
            </a:r>
            <a:r>
              <a:rPr lang="es-ES" sz="1950" b="1" spc="-40" dirty="0"/>
              <a:t> </a:t>
            </a:r>
            <a:r>
              <a:rPr lang="es-ES" sz="1950" b="1" dirty="0"/>
              <a:t>los</a:t>
            </a:r>
            <a:r>
              <a:rPr lang="es-ES" sz="1950" b="1" spc="-30" dirty="0"/>
              <a:t> </a:t>
            </a:r>
            <a:r>
              <a:rPr lang="es-ES" sz="1950" b="1" dirty="0"/>
              <a:t>hombres</a:t>
            </a:r>
            <a:r>
              <a:rPr lang="es-ES" sz="1950" b="1" spc="10" dirty="0"/>
              <a:t> </a:t>
            </a:r>
            <a:r>
              <a:rPr lang="es-ES" sz="1950" b="1" dirty="0"/>
              <a:t>(</a:t>
            </a:r>
            <a:r>
              <a:rPr lang="es-ES" sz="1950" b="1" dirty="0" err="1"/>
              <a:t>Jn</a:t>
            </a:r>
            <a:r>
              <a:rPr lang="es-ES" sz="1950" b="1" spc="-5" dirty="0"/>
              <a:t> </a:t>
            </a:r>
            <a:r>
              <a:rPr lang="es-ES" sz="1950" b="1" dirty="0"/>
              <a:t>5,44),</a:t>
            </a:r>
            <a:r>
              <a:rPr lang="es-ES" sz="1950" b="1" spc="-25" dirty="0"/>
              <a:t> </a:t>
            </a:r>
            <a:r>
              <a:rPr lang="es-ES" sz="1950" b="1" dirty="0"/>
              <a:t>la</a:t>
            </a:r>
            <a:r>
              <a:rPr lang="es-ES" sz="1950" b="1" spc="-35" dirty="0"/>
              <a:t> </a:t>
            </a:r>
            <a:r>
              <a:rPr lang="es-ES" sz="1950" b="1" dirty="0"/>
              <a:t>otra</a:t>
            </a:r>
            <a:r>
              <a:rPr lang="es-ES" sz="1950" b="1" spc="-10" dirty="0"/>
              <a:t> </a:t>
            </a:r>
            <a:r>
              <a:rPr lang="es-ES" sz="1950" b="1" dirty="0"/>
              <a:t>tiene</a:t>
            </a:r>
            <a:r>
              <a:rPr lang="es-ES" sz="1950" b="1" spc="-40" dirty="0"/>
              <a:t> </a:t>
            </a:r>
            <a:r>
              <a:rPr lang="es-ES" sz="1950" b="1" dirty="0"/>
              <a:t>su</a:t>
            </a:r>
            <a:r>
              <a:rPr lang="es-ES" sz="1950" b="1" spc="-40" dirty="0"/>
              <a:t> </a:t>
            </a:r>
            <a:r>
              <a:rPr lang="es-ES" sz="1950" b="1" dirty="0"/>
              <a:t>gloria</a:t>
            </a:r>
            <a:r>
              <a:rPr lang="es-ES" sz="1950" b="1" spc="-35" dirty="0"/>
              <a:t> </a:t>
            </a:r>
            <a:r>
              <a:rPr lang="es-ES" sz="1950" b="1" dirty="0"/>
              <a:t>en</a:t>
            </a:r>
            <a:r>
              <a:rPr lang="es-ES" sz="1950" b="1" spc="-25" dirty="0"/>
              <a:t> </a:t>
            </a:r>
            <a:r>
              <a:rPr lang="es-ES" sz="1950" b="1" dirty="0"/>
              <a:t>Dios,</a:t>
            </a:r>
            <a:r>
              <a:rPr lang="es-ES" sz="1950" b="1" spc="-45" dirty="0"/>
              <a:t> </a:t>
            </a:r>
            <a:r>
              <a:rPr lang="es-ES" sz="1950" b="1" dirty="0"/>
              <a:t>testigo</a:t>
            </a:r>
            <a:r>
              <a:rPr lang="es-ES" sz="1950" b="1" spc="-40" dirty="0"/>
              <a:t> </a:t>
            </a:r>
            <a:r>
              <a:rPr lang="es-ES" sz="1950" b="1" dirty="0"/>
              <a:t>de</a:t>
            </a:r>
            <a:r>
              <a:rPr lang="es-ES" sz="1950" b="1" spc="-35" dirty="0"/>
              <a:t> </a:t>
            </a:r>
            <a:r>
              <a:rPr lang="es-ES" sz="1950" b="1" spc="-25" dirty="0"/>
              <a:t>su </a:t>
            </a:r>
            <a:r>
              <a:rPr lang="es-ES" sz="1950" b="1" dirty="0"/>
              <a:t>conciencia.</a:t>
            </a:r>
            <a:r>
              <a:rPr lang="es-ES" sz="1950" b="1" spc="-114" dirty="0"/>
              <a:t> </a:t>
            </a:r>
            <a:r>
              <a:rPr lang="es-ES" sz="1950" b="1" spc="-25" dirty="0"/>
              <a:t>(…)</a:t>
            </a:r>
          </a:p>
          <a:p>
            <a:pPr marL="342900" marR="264160" indent="-342900" algn="just">
              <a:lnSpc>
                <a:spcPct val="80100"/>
              </a:lnSpc>
              <a:spcBef>
                <a:spcPts val="100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50" b="1" dirty="0"/>
              <a:t>En</a:t>
            </a:r>
            <a:r>
              <a:rPr lang="es-ES" sz="1950" b="1" spc="-60" dirty="0"/>
              <a:t> </a:t>
            </a:r>
            <a:r>
              <a:rPr lang="es-ES" sz="1950" b="1" dirty="0"/>
              <a:t>una,</a:t>
            </a:r>
            <a:r>
              <a:rPr lang="es-ES" sz="1950" b="1" spc="-45" dirty="0"/>
              <a:t> </a:t>
            </a:r>
            <a:r>
              <a:rPr lang="es-ES" sz="1950" b="1" dirty="0"/>
              <a:t>los</a:t>
            </a:r>
            <a:r>
              <a:rPr lang="es-ES" sz="1950" b="1" spc="-45" dirty="0"/>
              <a:t> </a:t>
            </a:r>
            <a:r>
              <a:rPr lang="es-ES" sz="1950" b="1" dirty="0"/>
              <a:t>príncipes</a:t>
            </a:r>
            <a:r>
              <a:rPr lang="es-ES" sz="1950" b="1" spc="-45" dirty="0"/>
              <a:t> </a:t>
            </a:r>
            <a:r>
              <a:rPr lang="es-ES" sz="1950" b="1" dirty="0"/>
              <a:t>son</a:t>
            </a:r>
            <a:r>
              <a:rPr lang="es-ES" sz="1950" b="1" spc="-40" dirty="0"/>
              <a:t> </a:t>
            </a:r>
            <a:r>
              <a:rPr lang="es-ES" sz="1950" b="1" dirty="0"/>
              <a:t>dominados</a:t>
            </a:r>
            <a:r>
              <a:rPr lang="es-ES" sz="1950" b="1" spc="-25" dirty="0"/>
              <a:t> </a:t>
            </a:r>
            <a:r>
              <a:rPr lang="es-ES" sz="1950" b="1" dirty="0"/>
              <a:t>por</a:t>
            </a:r>
            <a:r>
              <a:rPr lang="es-ES" sz="1950" b="1" spc="-30" dirty="0"/>
              <a:t> </a:t>
            </a:r>
            <a:r>
              <a:rPr lang="es-ES" sz="1950" b="1" dirty="0"/>
              <a:t>la</a:t>
            </a:r>
            <a:r>
              <a:rPr lang="es-ES" sz="1950" b="1" spc="-60" dirty="0"/>
              <a:t> </a:t>
            </a:r>
            <a:r>
              <a:rPr lang="es-ES" sz="1950" b="1" dirty="0"/>
              <a:t>pasión</a:t>
            </a:r>
            <a:r>
              <a:rPr lang="es-ES" sz="1950" b="1" spc="-45" dirty="0"/>
              <a:t> </a:t>
            </a:r>
            <a:r>
              <a:rPr lang="es-ES" sz="1950" b="1" dirty="0"/>
              <a:t>de</a:t>
            </a:r>
            <a:r>
              <a:rPr lang="es-ES" sz="1950" b="1" spc="-55" dirty="0"/>
              <a:t> </a:t>
            </a:r>
            <a:r>
              <a:rPr lang="es-ES" sz="1950" b="1" dirty="0"/>
              <a:t>dominar</a:t>
            </a:r>
            <a:r>
              <a:rPr lang="es-ES" sz="1950" b="1" spc="-30" dirty="0"/>
              <a:t> </a:t>
            </a:r>
            <a:r>
              <a:rPr lang="es-ES" sz="1950" b="1" dirty="0"/>
              <a:t>a</a:t>
            </a:r>
            <a:r>
              <a:rPr lang="es-ES" sz="1950" b="1" spc="-60" dirty="0"/>
              <a:t> </a:t>
            </a:r>
            <a:r>
              <a:rPr lang="es-ES" sz="1950" b="1" spc="-25" dirty="0"/>
              <a:t>los </a:t>
            </a:r>
            <a:r>
              <a:rPr lang="es-ES" sz="1950" b="1" dirty="0"/>
              <a:t>hombres</a:t>
            </a:r>
            <a:r>
              <a:rPr lang="es-ES" sz="1950" b="1" spc="-20" dirty="0"/>
              <a:t> </a:t>
            </a:r>
            <a:r>
              <a:rPr lang="es-ES" sz="1950" b="1" dirty="0"/>
              <a:t>y</a:t>
            </a:r>
            <a:r>
              <a:rPr lang="es-ES" sz="1950" b="1" spc="-65" dirty="0"/>
              <a:t> </a:t>
            </a:r>
            <a:r>
              <a:rPr lang="es-ES" sz="1950" b="1" dirty="0"/>
              <a:t>las</a:t>
            </a:r>
            <a:r>
              <a:rPr lang="es-ES" sz="1950" b="1" spc="-60" dirty="0"/>
              <a:t> </a:t>
            </a:r>
            <a:r>
              <a:rPr lang="es-ES" sz="1950" b="1" dirty="0"/>
              <a:t>naciones</a:t>
            </a:r>
            <a:r>
              <a:rPr lang="es-ES" sz="1950" b="1" spc="-50" dirty="0"/>
              <a:t> </a:t>
            </a:r>
            <a:r>
              <a:rPr lang="es-ES" sz="1950" b="1" dirty="0"/>
              <a:t>conquistadas,</a:t>
            </a:r>
            <a:r>
              <a:rPr lang="es-ES" sz="1950" b="1" spc="-25" dirty="0"/>
              <a:t> </a:t>
            </a:r>
            <a:r>
              <a:rPr lang="es-ES" sz="1950" b="1" dirty="0"/>
              <a:t>en</a:t>
            </a:r>
            <a:r>
              <a:rPr lang="es-ES" sz="1950" b="1" spc="-65" dirty="0"/>
              <a:t> </a:t>
            </a:r>
            <a:r>
              <a:rPr lang="es-ES" sz="1950" b="1" dirty="0"/>
              <a:t>la</a:t>
            </a:r>
            <a:r>
              <a:rPr lang="es-ES" sz="1950" b="1" spc="-50" dirty="0"/>
              <a:t> </a:t>
            </a:r>
            <a:r>
              <a:rPr lang="es-ES" sz="1950" b="1" dirty="0"/>
              <a:t>otra</a:t>
            </a:r>
            <a:r>
              <a:rPr lang="es-ES" sz="1950" b="1" spc="-50" dirty="0"/>
              <a:t> </a:t>
            </a:r>
            <a:r>
              <a:rPr lang="es-ES" sz="1950" b="1" dirty="0"/>
              <a:t>todos</a:t>
            </a:r>
            <a:r>
              <a:rPr lang="es-ES" sz="1950" b="1" spc="-30" dirty="0"/>
              <a:t> </a:t>
            </a:r>
            <a:r>
              <a:rPr lang="es-ES" sz="1950" b="1" dirty="0"/>
              <a:t>son</a:t>
            </a:r>
            <a:r>
              <a:rPr lang="es-ES" sz="1950" b="1" spc="-40" dirty="0"/>
              <a:t> </a:t>
            </a:r>
            <a:r>
              <a:rPr lang="es-ES" sz="1950" b="1" dirty="0"/>
              <a:t>servidores</a:t>
            </a:r>
            <a:r>
              <a:rPr lang="es-ES" sz="1950" b="1" spc="-70" dirty="0"/>
              <a:t> </a:t>
            </a:r>
            <a:r>
              <a:rPr lang="es-ES" sz="1950" b="1" spc="-25" dirty="0"/>
              <a:t>del </a:t>
            </a:r>
            <a:r>
              <a:rPr lang="es-ES" sz="1950" b="1" dirty="0"/>
              <a:t>prójimo</a:t>
            </a:r>
            <a:r>
              <a:rPr lang="es-ES" sz="1950" b="1" spc="-35" dirty="0"/>
              <a:t> </a:t>
            </a:r>
            <a:r>
              <a:rPr lang="es-ES" sz="1950" b="1" dirty="0"/>
              <a:t>en</a:t>
            </a:r>
            <a:r>
              <a:rPr lang="es-ES" sz="1950" b="1" spc="-30" dirty="0"/>
              <a:t> </a:t>
            </a:r>
            <a:r>
              <a:rPr lang="es-ES" sz="1950" b="1" dirty="0"/>
              <a:t>la</a:t>
            </a:r>
            <a:r>
              <a:rPr lang="es-ES" sz="1950" b="1" spc="-40" dirty="0"/>
              <a:t> </a:t>
            </a:r>
            <a:r>
              <a:rPr lang="es-ES" sz="1950" b="1" dirty="0"/>
              <a:t>caridad.</a:t>
            </a:r>
            <a:r>
              <a:rPr lang="es-ES" sz="1950" b="1" spc="-45" dirty="0"/>
              <a:t> </a:t>
            </a:r>
            <a:r>
              <a:rPr lang="es-ES" sz="1950" b="1" spc="-25" dirty="0"/>
              <a:t>(…)</a:t>
            </a:r>
          </a:p>
          <a:p>
            <a:pPr marL="342900" marR="5080" indent="-342900" algn="just">
              <a:lnSpc>
                <a:spcPct val="80000"/>
              </a:lnSpc>
              <a:spcBef>
                <a:spcPts val="994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50" b="1" dirty="0"/>
              <a:t>En</a:t>
            </a:r>
            <a:r>
              <a:rPr lang="es-ES" sz="1950" b="1" spc="-45" dirty="0"/>
              <a:t> </a:t>
            </a:r>
            <a:r>
              <a:rPr lang="es-ES" sz="1950" b="1" dirty="0"/>
              <a:t>la</a:t>
            </a:r>
            <a:r>
              <a:rPr lang="es-ES" sz="1950" b="1" spc="-50" dirty="0"/>
              <a:t> </a:t>
            </a:r>
            <a:r>
              <a:rPr lang="es-ES" sz="1950" b="1" dirty="0"/>
              <a:t>primera,</a:t>
            </a:r>
            <a:r>
              <a:rPr lang="es-ES" sz="1950" b="1" spc="-35" dirty="0"/>
              <a:t> </a:t>
            </a:r>
            <a:r>
              <a:rPr lang="es-ES" sz="1950" b="1" dirty="0"/>
              <a:t>los</a:t>
            </a:r>
            <a:r>
              <a:rPr lang="es-ES" sz="1950" b="1" spc="-40" dirty="0"/>
              <a:t> </a:t>
            </a:r>
            <a:r>
              <a:rPr lang="es-ES" sz="1950" b="1" dirty="0"/>
              <a:t>sabios</a:t>
            </a:r>
            <a:r>
              <a:rPr lang="es-ES" sz="1950" b="1" spc="-40" dirty="0"/>
              <a:t> </a:t>
            </a:r>
            <a:r>
              <a:rPr lang="es-ES" sz="1950" b="1" dirty="0"/>
              <a:t>llevan</a:t>
            </a:r>
            <a:r>
              <a:rPr lang="es-ES" sz="1950" b="1" spc="-45" dirty="0"/>
              <a:t> </a:t>
            </a:r>
            <a:r>
              <a:rPr lang="es-ES" sz="1950" b="1" dirty="0"/>
              <a:t>una</a:t>
            </a:r>
            <a:r>
              <a:rPr lang="es-ES" sz="1950" b="1" spc="-35" dirty="0"/>
              <a:t> </a:t>
            </a:r>
            <a:r>
              <a:rPr lang="es-ES" sz="1950" b="1" dirty="0"/>
              <a:t>vida</a:t>
            </a:r>
            <a:r>
              <a:rPr lang="es-ES" sz="1950" b="1" spc="-80" dirty="0"/>
              <a:t> </a:t>
            </a:r>
            <a:r>
              <a:rPr lang="es-ES" sz="1950" b="1" dirty="0"/>
              <a:t>mundana</a:t>
            </a:r>
            <a:r>
              <a:rPr lang="es-ES" sz="1950" b="1" spc="-10" dirty="0"/>
              <a:t> </a:t>
            </a:r>
            <a:r>
              <a:rPr lang="es-ES" sz="1950" b="1" dirty="0"/>
              <a:t>y</a:t>
            </a:r>
            <a:r>
              <a:rPr lang="es-ES" sz="1950" b="1" spc="-45" dirty="0"/>
              <a:t> </a:t>
            </a:r>
            <a:r>
              <a:rPr lang="es-ES" sz="1950" b="1" dirty="0"/>
              <a:t>no</a:t>
            </a:r>
            <a:r>
              <a:rPr lang="es-ES" sz="1950" b="1" spc="-40" dirty="0"/>
              <a:t> </a:t>
            </a:r>
            <a:r>
              <a:rPr lang="es-ES" sz="1950" b="1" dirty="0"/>
              <a:t>buscan</a:t>
            </a:r>
            <a:r>
              <a:rPr lang="es-ES" sz="1950" b="1" spc="-30" dirty="0"/>
              <a:t> </a:t>
            </a:r>
            <a:r>
              <a:rPr lang="es-ES" sz="1950" b="1" dirty="0"/>
              <a:t>más</a:t>
            </a:r>
            <a:r>
              <a:rPr lang="es-ES" sz="1950" b="1" spc="-40" dirty="0"/>
              <a:t> </a:t>
            </a:r>
            <a:r>
              <a:rPr lang="es-ES" sz="1950" b="1" spc="-25" dirty="0"/>
              <a:t>que</a:t>
            </a:r>
            <a:r>
              <a:rPr lang="es-ES" sz="1950" b="1" spc="500" dirty="0"/>
              <a:t> </a:t>
            </a:r>
            <a:r>
              <a:rPr lang="es-ES" sz="1950" b="1" dirty="0"/>
              <a:t>las</a:t>
            </a:r>
            <a:r>
              <a:rPr lang="es-ES" sz="1950" b="1" spc="-30" dirty="0"/>
              <a:t> </a:t>
            </a:r>
            <a:r>
              <a:rPr lang="es-ES" sz="1950" b="1" spc="-10" dirty="0"/>
              <a:t>satisfacciones</a:t>
            </a:r>
            <a:r>
              <a:rPr lang="es-ES" sz="1950" b="1" spc="-30" dirty="0"/>
              <a:t> </a:t>
            </a:r>
            <a:r>
              <a:rPr lang="es-ES" sz="1950" b="1" dirty="0"/>
              <a:t>del</a:t>
            </a:r>
            <a:r>
              <a:rPr lang="es-ES" sz="1950" b="1" spc="-45" dirty="0"/>
              <a:t> </a:t>
            </a:r>
            <a:r>
              <a:rPr lang="es-ES" sz="1950" b="1" dirty="0"/>
              <a:t>cuerpo</a:t>
            </a:r>
            <a:r>
              <a:rPr lang="es-ES" sz="1950" b="1" spc="-30" dirty="0"/>
              <a:t> </a:t>
            </a:r>
            <a:r>
              <a:rPr lang="es-ES" sz="1950" b="1" dirty="0"/>
              <a:t>o</a:t>
            </a:r>
            <a:r>
              <a:rPr lang="es-ES" sz="1950" b="1" spc="-30" dirty="0"/>
              <a:t> </a:t>
            </a:r>
            <a:r>
              <a:rPr lang="es-ES" sz="1950" b="1" dirty="0"/>
              <a:t>del</a:t>
            </a:r>
            <a:r>
              <a:rPr lang="es-ES" sz="1950" b="1" spc="-30" dirty="0"/>
              <a:t> </a:t>
            </a:r>
            <a:r>
              <a:rPr lang="es-ES" sz="1950" b="1" dirty="0"/>
              <a:t>espíritu</a:t>
            </a:r>
            <a:r>
              <a:rPr lang="es-ES" sz="1950" b="1" spc="-40" dirty="0"/>
              <a:t> </a:t>
            </a:r>
            <a:r>
              <a:rPr lang="es-ES" sz="1950" b="1" dirty="0"/>
              <a:t>o</a:t>
            </a:r>
            <a:r>
              <a:rPr lang="es-ES" sz="1950" b="1" spc="-30" dirty="0"/>
              <a:t> </a:t>
            </a:r>
            <a:r>
              <a:rPr lang="es-ES" sz="1950" b="1" dirty="0"/>
              <a:t>las</a:t>
            </a:r>
            <a:r>
              <a:rPr lang="es-ES" sz="1950" b="1" spc="-40" dirty="0"/>
              <a:t> </a:t>
            </a:r>
            <a:r>
              <a:rPr lang="es-ES" sz="1950" b="1" dirty="0"/>
              <a:t>dos</a:t>
            </a:r>
            <a:r>
              <a:rPr lang="es-ES" sz="1950" b="1" spc="-20" dirty="0"/>
              <a:t> </a:t>
            </a:r>
            <a:r>
              <a:rPr lang="es-ES" sz="1950" b="1" dirty="0"/>
              <a:t>a</a:t>
            </a:r>
            <a:r>
              <a:rPr lang="es-ES" sz="1950" b="1" spc="-40" dirty="0"/>
              <a:t> </a:t>
            </a:r>
            <a:r>
              <a:rPr lang="es-ES" sz="1950" b="1" dirty="0"/>
              <a:t>la</a:t>
            </a:r>
            <a:r>
              <a:rPr lang="es-ES" sz="1950" b="1" spc="-25" dirty="0"/>
              <a:t> </a:t>
            </a:r>
            <a:r>
              <a:rPr lang="es-ES" sz="1950" b="1" dirty="0"/>
              <a:t>vez.</a:t>
            </a:r>
            <a:r>
              <a:rPr lang="es-ES" sz="1950" b="1" spc="-55" dirty="0"/>
              <a:t> </a:t>
            </a:r>
            <a:r>
              <a:rPr lang="es-ES" sz="1950" b="1" dirty="0"/>
              <a:t>(…)</a:t>
            </a:r>
            <a:r>
              <a:rPr lang="es-ES" sz="1950" b="1" spc="-5" dirty="0"/>
              <a:t> </a:t>
            </a:r>
            <a:r>
              <a:rPr lang="es-ES" sz="1950" b="1" dirty="0"/>
              <a:t>En</a:t>
            </a:r>
            <a:r>
              <a:rPr lang="es-ES" sz="1950" b="1" spc="-40" dirty="0"/>
              <a:t> </a:t>
            </a:r>
            <a:r>
              <a:rPr lang="es-ES" sz="1950" b="1" spc="-25" dirty="0"/>
              <a:t>la </a:t>
            </a:r>
            <a:r>
              <a:rPr lang="es-ES" sz="1950" b="1" dirty="0"/>
              <a:t>ciudad</a:t>
            </a:r>
            <a:r>
              <a:rPr lang="es-ES" sz="1950" b="1" spc="-70" dirty="0"/>
              <a:t> </a:t>
            </a:r>
            <a:r>
              <a:rPr lang="es-ES" sz="1950" b="1" dirty="0"/>
              <a:t>de</a:t>
            </a:r>
            <a:r>
              <a:rPr lang="es-ES" sz="1950" b="1" spc="-50" dirty="0"/>
              <a:t> </a:t>
            </a:r>
            <a:r>
              <a:rPr lang="es-ES" sz="1950" b="1" dirty="0"/>
              <a:t>Dios,</a:t>
            </a:r>
            <a:r>
              <a:rPr lang="es-ES" sz="1950" b="1" spc="-65" dirty="0"/>
              <a:t> </a:t>
            </a:r>
            <a:r>
              <a:rPr lang="es-ES" sz="1950" b="1" dirty="0"/>
              <a:t>en</a:t>
            </a:r>
            <a:r>
              <a:rPr lang="es-ES" sz="1950" b="1" spc="-45" dirty="0"/>
              <a:t> </a:t>
            </a:r>
            <a:r>
              <a:rPr lang="es-ES" sz="1950" b="1" dirty="0"/>
              <a:t>cambio,</a:t>
            </a:r>
            <a:r>
              <a:rPr lang="es-ES" sz="1950" b="1" spc="-35" dirty="0"/>
              <a:t> </a:t>
            </a:r>
            <a:r>
              <a:rPr lang="es-ES" sz="1950" b="1" dirty="0"/>
              <a:t>toda</a:t>
            </a:r>
            <a:r>
              <a:rPr lang="es-ES" sz="1950" b="1" spc="-45" dirty="0"/>
              <a:t> </a:t>
            </a:r>
            <a:r>
              <a:rPr lang="es-ES" sz="1950" b="1" dirty="0"/>
              <a:t>la</a:t>
            </a:r>
            <a:r>
              <a:rPr lang="es-ES" sz="1950" b="1" spc="-40" dirty="0"/>
              <a:t> </a:t>
            </a:r>
            <a:r>
              <a:rPr lang="es-ES" sz="1950" b="1" dirty="0"/>
              <a:t>sabiduría</a:t>
            </a:r>
            <a:r>
              <a:rPr lang="es-ES" sz="1950" b="1" spc="-60" dirty="0"/>
              <a:t> </a:t>
            </a:r>
            <a:r>
              <a:rPr lang="es-ES" sz="1950" b="1" dirty="0"/>
              <a:t>del</a:t>
            </a:r>
            <a:r>
              <a:rPr lang="es-ES" sz="1950" b="1" spc="-50" dirty="0"/>
              <a:t> </a:t>
            </a:r>
            <a:r>
              <a:rPr lang="es-ES" sz="1950" b="1" dirty="0"/>
              <a:t>hombre</a:t>
            </a:r>
            <a:r>
              <a:rPr lang="es-ES" sz="1950" b="1" spc="-20" dirty="0"/>
              <a:t> </a:t>
            </a:r>
            <a:r>
              <a:rPr lang="es-ES" sz="1950" b="1" dirty="0"/>
              <a:t>se</a:t>
            </a:r>
            <a:r>
              <a:rPr lang="es-ES" sz="1950" b="1" spc="-45" dirty="0"/>
              <a:t> </a:t>
            </a:r>
            <a:r>
              <a:rPr lang="es-ES" sz="1950" b="1" dirty="0"/>
              <a:t>concentra</a:t>
            </a:r>
            <a:r>
              <a:rPr lang="es-ES" sz="1950" b="1" spc="-10" dirty="0"/>
              <a:t> </a:t>
            </a:r>
            <a:r>
              <a:rPr lang="es-ES" sz="1950" b="1" spc="-25" dirty="0"/>
              <a:t>en </a:t>
            </a:r>
            <a:r>
              <a:rPr lang="es-ES" sz="1950" b="1" dirty="0"/>
              <a:t>la</a:t>
            </a:r>
            <a:r>
              <a:rPr lang="es-ES" sz="1950" b="1" spc="-45" dirty="0"/>
              <a:t> </a:t>
            </a:r>
            <a:r>
              <a:rPr lang="es-ES" sz="1950" b="1" dirty="0"/>
              <a:t>piedad</a:t>
            </a:r>
            <a:r>
              <a:rPr lang="es-ES" sz="1950" b="1" spc="-40" dirty="0"/>
              <a:t> </a:t>
            </a:r>
            <a:r>
              <a:rPr lang="es-ES" sz="1950" b="1" dirty="0"/>
              <a:t>para</a:t>
            </a:r>
            <a:r>
              <a:rPr lang="es-ES" sz="1950" b="1" spc="-35" dirty="0"/>
              <a:t> </a:t>
            </a:r>
            <a:r>
              <a:rPr lang="es-ES" sz="1950" b="1" dirty="0"/>
              <a:t>dar</a:t>
            </a:r>
            <a:r>
              <a:rPr lang="es-ES" sz="1950" b="1" spc="-20" dirty="0"/>
              <a:t> </a:t>
            </a:r>
            <a:r>
              <a:rPr lang="es-ES" sz="1950" b="1" dirty="0"/>
              <a:t>culto</a:t>
            </a:r>
            <a:r>
              <a:rPr lang="es-ES" sz="1950" b="1" spc="-30" dirty="0"/>
              <a:t> </a:t>
            </a:r>
            <a:r>
              <a:rPr lang="es-ES" sz="1950" b="1" dirty="0"/>
              <a:t>al</a:t>
            </a:r>
            <a:r>
              <a:rPr lang="es-ES" sz="1950" b="1" spc="-45" dirty="0"/>
              <a:t> </a:t>
            </a:r>
            <a:r>
              <a:rPr lang="es-ES" sz="1950" b="1" dirty="0"/>
              <a:t>verdadero</a:t>
            </a:r>
            <a:r>
              <a:rPr lang="es-ES" sz="1950" b="1" spc="-25" dirty="0"/>
              <a:t> </a:t>
            </a:r>
            <a:r>
              <a:rPr lang="es-ES" sz="1950" b="1" dirty="0"/>
              <a:t>Dios,</a:t>
            </a:r>
            <a:r>
              <a:rPr lang="es-ES" sz="1950" b="1" spc="-50" dirty="0"/>
              <a:t> </a:t>
            </a:r>
            <a:r>
              <a:rPr lang="es-ES" sz="1950" b="1" dirty="0"/>
              <a:t>un</a:t>
            </a:r>
            <a:r>
              <a:rPr lang="es-ES" sz="1950" b="1" spc="-40" dirty="0"/>
              <a:t> </a:t>
            </a:r>
            <a:r>
              <a:rPr lang="es-ES" sz="1950" b="1" dirty="0"/>
              <a:t>culto</a:t>
            </a:r>
            <a:r>
              <a:rPr lang="es-ES" sz="1950" b="1" spc="-20" dirty="0"/>
              <a:t> </a:t>
            </a:r>
            <a:r>
              <a:rPr lang="es-ES" sz="1950" b="1" dirty="0"/>
              <a:t>legítimo</a:t>
            </a:r>
            <a:r>
              <a:rPr lang="es-ES" sz="1950" b="1" spc="-30" dirty="0"/>
              <a:t> </a:t>
            </a:r>
            <a:r>
              <a:rPr lang="es-ES" sz="1950" b="1" dirty="0"/>
              <a:t>y</a:t>
            </a:r>
            <a:r>
              <a:rPr lang="es-ES" sz="1950" b="1" spc="-45" dirty="0"/>
              <a:t> </a:t>
            </a:r>
            <a:r>
              <a:rPr lang="es-ES" sz="1950" b="1" spc="-10" dirty="0"/>
              <a:t>espera </a:t>
            </a:r>
            <a:r>
              <a:rPr lang="es-ES" sz="1950" b="1" dirty="0"/>
              <a:t>como</a:t>
            </a:r>
            <a:r>
              <a:rPr lang="es-ES" sz="1950" b="1" spc="-30" dirty="0"/>
              <a:t> </a:t>
            </a:r>
            <a:r>
              <a:rPr lang="es-ES" sz="1950" b="1" dirty="0"/>
              <a:t>recompensa,</a:t>
            </a:r>
            <a:r>
              <a:rPr lang="es-ES" sz="1950" b="1" spc="-10" dirty="0"/>
              <a:t> </a:t>
            </a:r>
            <a:r>
              <a:rPr lang="es-ES" sz="1950" b="1" dirty="0"/>
              <a:t>la</a:t>
            </a:r>
            <a:r>
              <a:rPr lang="es-ES" sz="1950" b="1" spc="-55" dirty="0"/>
              <a:t> </a:t>
            </a:r>
            <a:r>
              <a:rPr lang="es-ES" sz="1950" b="1" dirty="0"/>
              <a:t>comunión</a:t>
            </a:r>
            <a:r>
              <a:rPr lang="es-ES" sz="1950" b="1" spc="-25" dirty="0"/>
              <a:t> </a:t>
            </a:r>
            <a:r>
              <a:rPr lang="es-ES" sz="1950" b="1" dirty="0"/>
              <a:t>de</a:t>
            </a:r>
            <a:r>
              <a:rPr lang="es-ES" sz="1950" b="1" spc="-40" dirty="0"/>
              <a:t> </a:t>
            </a:r>
            <a:r>
              <a:rPr lang="es-ES" sz="1950" b="1" dirty="0"/>
              <a:t>los</a:t>
            </a:r>
            <a:r>
              <a:rPr lang="es-ES" sz="1950" b="1" spc="-45" dirty="0"/>
              <a:t> </a:t>
            </a:r>
            <a:r>
              <a:rPr lang="es-ES" sz="1950" b="1" dirty="0"/>
              <a:t>santos,</a:t>
            </a:r>
            <a:r>
              <a:rPr lang="es-ES" sz="1950" b="1" spc="-20" dirty="0"/>
              <a:t> </a:t>
            </a:r>
            <a:r>
              <a:rPr lang="es-ES" sz="1950" b="1" dirty="0"/>
              <a:t>no</a:t>
            </a:r>
            <a:r>
              <a:rPr lang="es-ES" sz="1950" b="1" spc="-40" dirty="0"/>
              <a:t> </a:t>
            </a:r>
            <a:r>
              <a:rPr lang="es-ES" sz="1950" b="1" dirty="0"/>
              <a:t>solo</a:t>
            </a:r>
            <a:r>
              <a:rPr lang="es-ES" sz="1950" b="1" spc="-25" dirty="0"/>
              <a:t> </a:t>
            </a:r>
            <a:r>
              <a:rPr lang="es-ES" sz="1950" b="1" dirty="0"/>
              <a:t>de</a:t>
            </a:r>
            <a:r>
              <a:rPr lang="es-ES" sz="1950" b="1" spc="-55" dirty="0"/>
              <a:t> </a:t>
            </a:r>
            <a:r>
              <a:rPr lang="es-ES" sz="1950" b="1" dirty="0"/>
              <a:t>los</a:t>
            </a:r>
            <a:r>
              <a:rPr lang="es-ES" sz="1950" b="1" spc="-40" dirty="0"/>
              <a:t> </a:t>
            </a:r>
            <a:r>
              <a:rPr lang="es-ES" sz="1950" b="1" spc="-10" dirty="0"/>
              <a:t>hombres </a:t>
            </a:r>
            <a:r>
              <a:rPr lang="es-ES" sz="1950" b="1" dirty="0"/>
              <a:t>también</a:t>
            </a:r>
            <a:r>
              <a:rPr lang="es-ES" sz="1950" b="1" spc="-40" dirty="0"/>
              <a:t> </a:t>
            </a:r>
            <a:r>
              <a:rPr lang="es-ES" sz="1950" b="1" dirty="0"/>
              <a:t>de</a:t>
            </a:r>
            <a:r>
              <a:rPr lang="es-ES" sz="1950" b="1" spc="-55" dirty="0"/>
              <a:t> </a:t>
            </a:r>
            <a:r>
              <a:rPr lang="es-ES" sz="1950" b="1" dirty="0"/>
              <a:t>los</a:t>
            </a:r>
            <a:r>
              <a:rPr lang="es-ES" sz="1950" b="1" spc="-35" dirty="0"/>
              <a:t> </a:t>
            </a:r>
            <a:r>
              <a:rPr lang="es-ES" sz="1950" b="1" dirty="0"/>
              <a:t>ángeles,</a:t>
            </a:r>
            <a:r>
              <a:rPr lang="es-ES" sz="1950" b="1" spc="-30" dirty="0"/>
              <a:t> </a:t>
            </a:r>
            <a:r>
              <a:rPr lang="es-ES" sz="1950" b="1" dirty="0"/>
              <a:t>para</a:t>
            </a:r>
            <a:r>
              <a:rPr lang="es-ES" sz="1950" b="1" spc="-50" dirty="0"/>
              <a:t> </a:t>
            </a:r>
            <a:r>
              <a:rPr lang="es-ES" sz="1950" b="1" dirty="0"/>
              <a:t>«que</a:t>
            </a:r>
            <a:r>
              <a:rPr lang="es-ES" sz="1950" b="1" spc="-25" dirty="0"/>
              <a:t> </a:t>
            </a:r>
            <a:r>
              <a:rPr lang="es-ES" sz="1950" b="1" dirty="0"/>
              <a:t>Dios</a:t>
            </a:r>
            <a:r>
              <a:rPr lang="es-ES" sz="1950" b="1" spc="-60" dirty="0"/>
              <a:t> </a:t>
            </a:r>
            <a:r>
              <a:rPr lang="es-ES" sz="1950" b="1" dirty="0"/>
              <a:t>sea</a:t>
            </a:r>
            <a:r>
              <a:rPr lang="es-ES" sz="1950" b="1" spc="-40" dirty="0"/>
              <a:t> </a:t>
            </a:r>
            <a:r>
              <a:rPr lang="es-ES" sz="1950" b="1" dirty="0"/>
              <a:t>todo</a:t>
            </a:r>
            <a:r>
              <a:rPr lang="es-ES" sz="1950" b="1" spc="-25" dirty="0"/>
              <a:t> </a:t>
            </a:r>
            <a:r>
              <a:rPr lang="es-ES" sz="1950" b="1" dirty="0"/>
              <a:t>en</a:t>
            </a:r>
            <a:r>
              <a:rPr lang="es-ES" sz="1950" b="1" spc="-55" dirty="0"/>
              <a:t> </a:t>
            </a:r>
            <a:r>
              <a:rPr lang="es-ES" sz="1950" b="1" dirty="0"/>
              <a:t>todos.»</a:t>
            </a:r>
            <a:r>
              <a:rPr lang="es-ES" sz="1950" b="1" spc="-5" dirty="0"/>
              <a:t> </a:t>
            </a:r>
            <a:r>
              <a:rPr lang="es-ES" sz="1950" b="1" spc="-10" dirty="0"/>
              <a:t>(1Corintios </a:t>
            </a:r>
            <a:r>
              <a:rPr lang="es-ES" sz="1950" b="1" dirty="0"/>
              <a:t>15,28)"</a:t>
            </a:r>
            <a:r>
              <a:rPr lang="es-ES" sz="1950" b="1" spc="-20" dirty="0"/>
              <a:t> </a:t>
            </a:r>
            <a:r>
              <a:rPr lang="es-ES" sz="1950" b="1" dirty="0"/>
              <a:t>(De</a:t>
            </a:r>
            <a:r>
              <a:rPr lang="es-ES" sz="1950" b="1" spc="-5" dirty="0"/>
              <a:t> </a:t>
            </a:r>
            <a:r>
              <a:rPr lang="es-ES" sz="1950" b="1" dirty="0" err="1"/>
              <a:t>Civ</a:t>
            </a:r>
            <a:r>
              <a:rPr lang="es-ES" sz="1950" b="1" dirty="0"/>
              <a:t>.</a:t>
            </a:r>
            <a:r>
              <a:rPr lang="es-ES" sz="1950" b="1" spc="-65" dirty="0"/>
              <a:t> </a:t>
            </a:r>
            <a:r>
              <a:rPr lang="es-ES" sz="1950" b="1" dirty="0"/>
              <a:t>Dei,</a:t>
            </a:r>
            <a:r>
              <a:rPr lang="es-ES" sz="1950" b="1" spc="-55" dirty="0"/>
              <a:t> </a:t>
            </a:r>
            <a:r>
              <a:rPr lang="es-ES" sz="1950" b="1" spc="-10" dirty="0"/>
              <a:t>14,28).</a:t>
            </a:r>
            <a:endParaRPr lang="es-MX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-31877"/>
            <a:ext cx="441706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 err="1"/>
              <a:t>Algunos</a:t>
            </a:r>
            <a:r>
              <a:rPr sz="4000" b="1" spc="-30" dirty="0"/>
              <a:t> </a:t>
            </a:r>
            <a:r>
              <a:rPr sz="4000" b="1" spc="-10" dirty="0" err="1"/>
              <a:t>libros</a:t>
            </a:r>
            <a:r>
              <a:rPr lang="es-MX" sz="4000" b="1" spc="-10" dirty="0"/>
              <a:t>:</a:t>
            </a:r>
            <a:endParaRPr sz="4000" b="1"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2608" y="702563"/>
            <a:ext cx="2753867" cy="47396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02563"/>
            <a:ext cx="3009899" cy="47625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183" y="702563"/>
            <a:ext cx="3140964" cy="47777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8739" y="5618784"/>
            <a:ext cx="28136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Confesiones,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trad.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Pedro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Antonio</a:t>
            </a:r>
            <a:r>
              <a:rPr sz="1800" b="1" spc="4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Urbina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(Palabra),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selecciona</a:t>
            </a:r>
            <a:r>
              <a:rPr sz="18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lo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biográfico.</a:t>
            </a:r>
            <a:endParaRPr sz="1800" b="1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4892" y="5618784"/>
            <a:ext cx="41529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604010" algn="l"/>
              </a:tabLst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Henri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Chadwick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resume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muy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bien</a:t>
            </a:r>
            <a:r>
              <a:rPr sz="1800" b="1" spc="3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el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pensamiento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	de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Agustín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este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pequeño libro</a:t>
            </a:r>
            <a:r>
              <a:rPr sz="1800" b="1" spc="4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(Cristiandad)</a:t>
            </a:r>
            <a:endParaRPr sz="1800" b="1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68233" y="5618784"/>
            <a:ext cx="32137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lang="es-MX" sz="18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selección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textos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temas,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muy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útil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(BAC).</a:t>
            </a:r>
            <a:endParaRPr sz="1800" b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1" y="3276600"/>
            <a:ext cx="922019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MX" sz="2000" b="1" dirty="0">
                <a:solidFill>
                  <a:srgbClr val="EBEBEB"/>
                </a:solidFill>
                <a:latin typeface="Century Gothic"/>
                <a:cs typeface="Century Gothic"/>
              </a:rPr>
              <a:t>Selección de i</a:t>
            </a:r>
            <a:r>
              <a:rPr sz="2000" b="1" dirty="0" err="1">
                <a:solidFill>
                  <a:srgbClr val="EBEBEB"/>
                </a:solidFill>
                <a:latin typeface="Century Gothic"/>
                <a:cs typeface="Century Gothic"/>
              </a:rPr>
              <a:t>mágenes</a:t>
            </a:r>
            <a:r>
              <a:rPr sz="2000" b="1" spc="-55" dirty="0">
                <a:solidFill>
                  <a:srgbClr val="EBEBEB"/>
                </a:solidFill>
                <a:latin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EBEBEB"/>
                </a:solidFill>
                <a:latin typeface="Century Gothic"/>
                <a:cs typeface="Century Gothic"/>
              </a:rPr>
              <a:t>antiguas</a:t>
            </a:r>
            <a:r>
              <a:rPr sz="2000" b="1" spc="-35" dirty="0">
                <a:solidFill>
                  <a:srgbClr val="EBEBEB"/>
                </a:solidFill>
                <a:latin typeface="Century Gothic"/>
                <a:cs typeface="Century Gothic"/>
              </a:rPr>
              <a:t> </a:t>
            </a:r>
            <a:r>
              <a:rPr sz="2000" b="1" spc="-50" dirty="0">
                <a:solidFill>
                  <a:srgbClr val="EBEBEB"/>
                </a:solidFill>
                <a:latin typeface="Century Gothic"/>
                <a:cs typeface="Century Gothic"/>
              </a:rPr>
              <a:t>y</a:t>
            </a:r>
            <a:r>
              <a:rPr lang="es-MX" sz="2000" b="1" spc="-50" dirty="0">
                <a:solidFill>
                  <a:srgbClr val="EBEBEB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 err="1">
                <a:solidFill>
                  <a:srgbClr val="EBEBEB"/>
                </a:solidFill>
                <a:latin typeface="Century Gothic"/>
                <a:cs typeface="Century Gothic"/>
              </a:rPr>
              <a:t>modernas</a:t>
            </a:r>
            <a:r>
              <a:rPr sz="2000" b="1" spc="-10" dirty="0">
                <a:solidFill>
                  <a:srgbClr val="EBEBEB"/>
                </a:solidFill>
                <a:latin typeface="Century Gothic"/>
                <a:cs typeface="Century Gothic"/>
              </a:rPr>
              <a:t>.</a:t>
            </a:r>
            <a:endParaRPr sz="2000" b="1" dirty="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33197" y="14223"/>
            <a:ext cx="3438144" cy="3096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" y="39623"/>
            <a:ext cx="2177795" cy="33436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6447" y="48770"/>
            <a:ext cx="1851660" cy="31988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92" y="3713987"/>
            <a:ext cx="2360675" cy="31440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51813" y="3564860"/>
            <a:ext cx="2319528" cy="32354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66488" y="3728943"/>
            <a:ext cx="1429512" cy="325983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4E23F81-C1A5-C000-EF1D-F0F3A128857C}"/>
              </a:ext>
            </a:extLst>
          </p:cNvPr>
          <p:cNvSpPr txBox="1"/>
          <p:nvPr/>
        </p:nvSpPr>
        <p:spPr>
          <a:xfrm>
            <a:off x="381000" y="45422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Referencias: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31ED92-9695-A82C-10ED-B4E9C9A5AB7B}"/>
              </a:ext>
            </a:extLst>
          </p:cNvPr>
          <p:cNvSpPr txBox="1"/>
          <p:nvPr/>
        </p:nvSpPr>
        <p:spPr>
          <a:xfrm>
            <a:off x="381000" y="1417796"/>
            <a:ext cx="11506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Agustín, San, </a:t>
            </a:r>
            <a:r>
              <a:rPr lang="es-ES" sz="2000" b="1" i="1" dirty="0"/>
              <a:t>Obras completas, 41 vol., </a:t>
            </a:r>
            <a:r>
              <a:rPr lang="es-ES" sz="2000" b="1" dirty="0"/>
              <a:t>BAC, Madrid, 1946. En especial Contra académicos, De libero arbitrio, Confesiones, De </a:t>
            </a:r>
            <a:r>
              <a:rPr lang="es-ES" sz="2000" b="1" dirty="0" err="1"/>
              <a:t>Trinitate</a:t>
            </a:r>
            <a:r>
              <a:rPr lang="es-ES" sz="2000" b="1" dirty="0"/>
              <a:t>, De </a:t>
            </a:r>
            <a:r>
              <a:rPr lang="es-ES" sz="2000" b="1" dirty="0" err="1"/>
              <a:t>civitate</a:t>
            </a:r>
            <a:r>
              <a:rPr lang="es-ES" sz="2000" b="1" dirty="0"/>
              <a:t> Dei.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Alesanco</a:t>
            </a:r>
            <a:r>
              <a:rPr lang="es-ES" sz="2000" b="1" dirty="0"/>
              <a:t> Reinares, T., </a:t>
            </a:r>
            <a:r>
              <a:rPr lang="es-ES" sz="2000" b="1" i="1" dirty="0"/>
              <a:t>Filosofía de San Agustín</a:t>
            </a:r>
            <a:r>
              <a:rPr lang="es-ES" sz="2000" b="1" dirty="0"/>
              <a:t>, </a:t>
            </a:r>
            <a:r>
              <a:rPr lang="es-ES" sz="2000" b="1" dirty="0" err="1"/>
              <a:t>Augustinus</a:t>
            </a:r>
            <a:r>
              <a:rPr lang="es-ES" sz="2000" b="1" dirty="0"/>
              <a:t>, Madrid, 2004.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Alvarez</a:t>
            </a:r>
            <a:r>
              <a:rPr lang="es-ES" sz="2000" b="1" dirty="0"/>
              <a:t> </a:t>
            </a:r>
            <a:r>
              <a:rPr lang="es-ES" sz="2000" b="1" dirty="0" err="1"/>
              <a:t>Turienzo</a:t>
            </a:r>
            <a:r>
              <a:rPr lang="es-ES" sz="2000" b="1" dirty="0"/>
              <a:t>, S., Regio media </a:t>
            </a:r>
            <a:r>
              <a:rPr lang="es-ES" sz="2000" b="1" dirty="0" err="1"/>
              <a:t>salutis</a:t>
            </a:r>
            <a:r>
              <a:rPr lang="es-ES" sz="2000" b="1" dirty="0"/>
              <a:t>: Imagen del hombre y su puesto en la Creación, Universidad Pontificia de Salamanca, 1988.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Arendt, H., </a:t>
            </a:r>
            <a:r>
              <a:rPr lang="es-ES" sz="2000" b="1" i="1" dirty="0"/>
              <a:t>El concepto de amor en San Agustín</a:t>
            </a:r>
            <a:r>
              <a:rPr lang="es-ES" sz="2000" b="1" dirty="0"/>
              <a:t>, Encuentro, Madrid, 2001.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Collantes, R. D. (2023). Enseñanzas de San Agustín de Hipona para la labor docente: Virtud, ciencia y caridad. </a:t>
            </a:r>
            <a:r>
              <a:rPr lang="es-ES" sz="2000" b="1" i="1" dirty="0"/>
              <a:t>Revista Contacto</a:t>
            </a:r>
            <a:r>
              <a:rPr lang="es-ES" sz="2000" b="1" dirty="0"/>
              <a:t>, </a:t>
            </a:r>
            <a:r>
              <a:rPr lang="es-ES" sz="2000" b="1" i="1" dirty="0"/>
              <a:t>3</a:t>
            </a:r>
            <a:r>
              <a:rPr lang="es-ES" sz="2000" b="1" dirty="0"/>
              <a:t>(2), 167-175. en: </a:t>
            </a:r>
            <a:r>
              <a:rPr lang="es-ES" sz="1600" dirty="0">
                <a:hlinkClick r:id="rId2"/>
              </a:rPr>
              <a:t>https://revistas.up.ac.pa/index.php/contacto/article/view/4488</a:t>
            </a:r>
            <a:endParaRPr lang="es-ES" sz="16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Durán, A. D. J. G., &amp; Sarmiento, D. F. M. Pedagogía de la intimidad: una respuesta agustiniana a los desafíos de la educación en el mundo actual. </a:t>
            </a:r>
            <a:r>
              <a:rPr lang="es-ES" sz="2000" b="1" i="1" dirty="0"/>
              <a:t>EL SENTIDO DE LA VIDA HUMANA</a:t>
            </a:r>
            <a:r>
              <a:rPr lang="es-ES" sz="2000" b="1" dirty="0"/>
              <a:t>, 104. en: </a:t>
            </a:r>
            <a:r>
              <a:rPr lang="es-ES" sz="1600" dirty="0">
                <a:hlinkClick r:id="rId3"/>
              </a:rPr>
              <a:t>https://d1wqtxts1xzle7.cloudfront.net/123221643/Sentido_de_la_vida._Entre_teologia_y_antropologia_Barragan_Moreno_Romero-libre.pdf?1749574851=&amp;response-content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05652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73906"/>
            <a:ext cx="5954267" cy="378408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444234" y="3563873"/>
            <a:ext cx="567055" cy="609600"/>
          </a:xfrm>
          <a:custGeom>
            <a:avLst/>
            <a:gdLst/>
            <a:ahLst/>
            <a:cxnLst/>
            <a:rect l="l" t="t" r="r" b="b"/>
            <a:pathLst>
              <a:path w="567054" h="609600">
                <a:moveTo>
                  <a:pt x="0" y="304800"/>
                </a:moveTo>
                <a:lnTo>
                  <a:pt x="3709" y="255374"/>
                </a:lnTo>
                <a:lnTo>
                  <a:pt x="14447" y="208483"/>
                </a:lnTo>
                <a:lnTo>
                  <a:pt x="31632" y="164753"/>
                </a:lnTo>
                <a:lnTo>
                  <a:pt x="54681" y="124815"/>
                </a:lnTo>
                <a:lnTo>
                  <a:pt x="83010" y="89296"/>
                </a:lnTo>
                <a:lnTo>
                  <a:pt x="116037" y="58826"/>
                </a:lnTo>
                <a:lnTo>
                  <a:pt x="153179" y="34032"/>
                </a:lnTo>
                <a:lnTo>
                  <a:pt x="193852" y="15544"/>
                </a:lnTo>
                <a:lnTo>
                  <a:pt x="237475" y="3990"/>
                </a:lnTo>
                <a:lnTo>
                  <a:pt x="283463" y="0"/>
                </a:lnTo>
                <a:lnTo>
                  <a:pt x="329452" y="3990"/>
                </a:lnTo>
                <a:lnTo>
                  <a:pt x="373075" y="15544"/>
                </a:lnTo>
                <a:lnTo>
                  <a:pt x="413748" y="34032"/>
                </a:lnTo>
                <a:lnTo>
                  <a:pt x="450890" y="58826"/>
                </a:lnTo>
                <a:lnTo>
                  <a:pt x="483917" y="89296"/>
                </a:lnTo>
                <a:lnTo>
                  <a:pt x="512246" y="124815"/>
                </a:lnTo>
                <a:lnTo>
                  <a:pt x="535295" y="164753"/>
                </a:lnTo>
                <a:lnTo>
                  <a:pt x="552480" y="208483"/>
                </a:lnTo>
                <a:lnTo>
                  <a:pt x="563218" y="255374"/>
                </a:lnTo>
                <a:lnTo>
                  <a:pt x="566927" y="304800"/>
                </a:lnTo>
                <a:lnTo>
                  <a:pt x="563218" y="354225"/>
                </a:lnTo>
                <a:lnTo>
                  <a:pt x="552480" y="401116"/>
                </a:lnTo>
                <a:lnTo>
                  <a:pt x="535295" y="444846"/>
                </a:lnTo>
                <a:lnTo>
                  <a:pt x="512246" y="484784"/>
                </a:lnTo>
                <a:lnTo>
                  <a:pt x="483917" y="520303"/>
                </a:lnTo>
                <a:lnTo>
                  <a:pt x="450890" y="550773"/>
                </a:lnTo>
                <a:lnTo>
                  <a:pt x="413748" y="575567"/>
                </a:lnTo>
                <a:lnTo>
                  <a:pt x="373075" y="594055"/>
                </a:lnTo>
                <a:lnTo>
                  <a:pt x="329452" y="605609"/>
                </a:lnTo>
                <a:lnTo>
                  <a:pt x="283463" y="609600"/>
                </a:lnTo>
                <a:lnTo>
                  <a:pt x="237475" y="605609"/>
                </a:lnTo>
                <a:lnTo>
                  <a:pt x="193852" y="594055"/>
                </a:lnTo>
                <a:lnTo>
                  <a:pt x="153179" y="575567"/>
                </a:lnTo>
                <a:lnTo>
                  <a:pt x="116037" y="550773"/>
                </a:lnTo>
                <a:lnTo>
                  <a:pt x="83010" y="520303"/>
                </a:lnTo>
                <a:lnTo>
                  <a:pt x="54681" y="484784"/>
                </a:lnTo>
                <a:lnTo>
                  <a:pt x="31632" y="444846"/>
                </a:lnTo>
                <a:lnTo>
                  <a:pt x="14447" y="401116"/>
                </a:lnTo>
                <a:lnTo>
                  <a:pt x="3709" y="354225"/>
                </a:lnTo>
                <a:lnTo>
                  <a:pt x="0" y="304800"/>
                </a:lnTo>
                <a:close/>
              </a:path>
            </a:pathLst>
          </a:custGeom>
          <a:ln w="19050">
            <a:solidFill>
              <a:srgbClr val="B477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13070" y="4007358"/>
            <a:ext cx="441959" cy="609600"/>
          </a:xfrm>
          <a:custGeom>
            <a:avLst/>
            <a:gdLst/>
            <a:ahLst/>
            <a:cxnLst/>
            <a:rect l="l" t="t" r="r" b="b"/>
            <a:pathLst>
              <a:path w="441960" h="609600">
                <a:moveTo>
                  <a:pt x="0" y="304800"/>
                </a:moveTo>
                <a:lnTo>
                  <a:pt x="3560" y="250027"/>
                </a:lnTo>
                <a:lnTo>
                  <a:pt x="13824" y="198470"/>
                </a:lnTo>
                <a:lnTo>
                  <a:pt x="30169" y="150988"/>
                </a:lnTo>
                <a:lnTo>
                  <a:pt x="51970" y="108446"/>
                </a:lnTo>
                <a:lnTo>
                  <a:pt x="78604" y="71705"/>
                </a:lnTo>
                <a:lnTo>
                  <a:pt x="109445" y="41627"/>
                </a:lnTo>
                <a:lnTo>
                  <a:pt x="143871" y="19076"/>
                </a:lnTo>
                <a:lnTo>
                  <a:pt x="181257" y="4912"/>
                </a:lnTo>
                <a:lnTo>
                  <a:pt x="220979" y="0"/>
                </a:lnTo>
                <a:lnTo>
                  <a:pt x="260702" y="4912"/>
                </a:lnTo>
                <a:lnTo>
                  <a:pt x="298088" y="19076"/>
                </a:lnTo>
                <a:lnTo>
                  <a:pt x="332514" y="41627"/>
                </a:lnTo>
                <a:lnTo>
                  <a:pt x="363355" y="71705"/>
                </a:lnTo>
                <a:lnTo>
                  <a:pt x="389989" y="108446"/>
                </a:lnTo>
                <a:lnTo>
                  <a:pt x="411790" y="150988"/>
                </a:lnTo>
                <a:lnTo>
                  <a:pt x="428135" y="198470"/>
                </a:lnTo>
                <a:lnTo>
                  <a:pt x="438399" y="250027"/>
                </a:lnTo>
                <a:lnTo>
                  <a:pt x="441959" y="304800"/>
                </a:lnTo>
                <a:lnTo>
                  <a:pt x="438399" y="359572"/>
                </a:lnTo>
                <a:lnTo>
                  <a:pt x="428135" y="411129"/>
                </a:lnTo>
                <a:lnTo>
                  <a:pt x="411790" y="458611"/>
                </a:lnTo>
                <a:lnTo>
                  <a:pt x="389989" y="501153"/>
                </a:lnTo>
                <a:lnTo>
                  <a:pt x="363355" y="537894"/>
                </a:lnTo>
                <a:lnTo>
                  <a:pt x="332514" y="567972"/>
                </a:lnTo>
                <a:lnTo>
                  <a:pt x="298088" y="590523"/>
                </a:lnTo>
                <a:lnTo>
                  <a:pt x="260702" y="604687"/>
                </a:lnTo>
                <a:lnTo>
                  <a:pt x="220979" y="609600"/>
                </a:lnTo>
                <a:lnTo>
                  <a:pt x="181257" y="604687"/>
                </a:lnTo>
                <a:lnTo>
                  <a:pt x="143871" y="590523"/>
                </a:lnTo>
                <a:lnTo>
                  <a:pt x="109445" y="567972"/>
                </a:lnTo>
                <a:lnTo>
                  <a:pt x="78604" y="537894"/>
                </a:lnTo>
                <a:lnTo>
                  <a:pt x="51970" y="501153"/>
                </a:lnTo>
                <a:lnTo>
                  <a:pt x="30169" y="458611"/>
                </a:lnTo>
                <a:lnTo>
                  <a:pt x="13824" y="411129"/>
                </a:lnTo>
                <a:lnTo>
                  <a:pt x="3560" y="359572"/>
                </a:lnTo>
                <a:lnTo>
                  <a:pt x="0" y="304800"/>
                </a:lnTo>
                <a:close/>
              </a:path>
            </a:pathLst>
          </a:custGeom>
          <a:ln w="19050">
            <a:solidFill>
              <a:srgbClr val="B477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98014" y="3712591"/>
            <a:ext cx="821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entury Gothic"/>
                <a:cs typeface="Century Gothic"/>
              </a:rPr>
              <a:t>Hipona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4208" y="5169153"/>
            <a:ext cx="889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entury Gothic"/>
                <a:cs typeface="Century Gothic"/>
              </a:rPr>
              <a:t>Tagaste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2894" y="4035932"/>
            <a:ext cx="9442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entury Gothic"/>
                <a:cs typeface="Century Gothic"/>
              </a:rPr>
              <a:t>Cartago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1135" y="3072383"/>
            <a:ext cx="6150864" cy="378561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8AF3920-553F-B7C5-C56A-99B7F6D26AB8}"/>
              </a:ext>
            </a:extLst>
          </p:cNvPr>
          <p:cNvSpPr txBox="1"/>
          <p:nvPr/>
        </p:nvSpPr>
        <p:spPr>
          <a:xfrm>
            <a:off x="457200" y="533400"/>
            <a:ext cx="998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</a:rPr>
              <a:t>Ubicación de su lugar de nacimiento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13366A-1183-B462-698A-DE6A7CC061DD}"/>
              </a:ext>
            </a:extLst>
          </p:cNvPr>
          <p:cNvSpPr txBox="1"/>
          <p:nvPr/>
        </p:nvSpPr>
        <p:spPr>
          <a:xfrm>
            <a:off x="685800" y="533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Referencias: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2EF2D5-0BDA-8AEA-0558-51EE1819365D}"/>
              </a:ext>
            </a:extLst>
          </p:cNvPr>
          <p:cNvSpPr txBox="1"/>
          <p:nvPr/>
        </p:nvSpPr>
        <p:spPr>
          <a:xfrm>
            <a:off x="609600" y="1981200"/>
            <a:ext cx="10439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Ferrer Santos, U., </a:t>
            </a:r>
            <a:r>
              <a:rPr lang="es-ES" sz="2000" b="1" i="1" dirty="0"/>
              <a:t>Filosofía Moral</a:t>
            </a:r>
            <a:r>
              <a:rPr lang="es-ES" sz="2000" b="1" dirty="0"/>
              <a:t>, Publicaciones Universidad de Murcia, 1997.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Forment, E., </a:t>
            </a:r>
            <a:r>
              <a:rPr lang="es-ES" sz="2000" b="1" i="1" dirty="0"/>
              <a:t>El problema del "cogito" en san Agustín</a:t>
            </a:r>
            <a:r>
              <a:rPr lang="es-ES" sz="2000" b="1" dirty="0"/>
              <a:t>, «AUGUSTINUS», 133-134 (1989), pp. 7-30. </a:t>
            </a:r>
            <a:r>
              <a:rPr lang="es-ES" sz="2000" b="1" dirty="0" err="1"/>
              <a:t>Pegueroles</a:t>
            </a:r>
            <a:r>
              <a:rPr lang="es-ES" sz="2000" b="1" dirty="0"/>
              <a:t>, J., </a:t>
            </a:r>
            <a:r>
              <a:rPr lang="es-ES" sz="2000" b="1" i="1" dirty="0"/>
              <a:t>San Agustín, un platonismo cristiano</a:t>
            </a:r>
            <a:r>
              <a:rPr lang="es-ES" sz="2000" b="1" dirty="0"/>
              <a:t>, PPU, Barcelona, 1985.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Ricoeur, P., </a:t>
            </a:r>
            <a:r>
              <a:rPr lang="es-ES" sz="2000" b="1" i="1" dirty="0"/>
              <a:t>Tiempo y narración</a:t>
            </a:r>
            <a:r>
              <a:rPr lang="es-ES" sz="2000" b="1" dirty="0"/>
              <a:t>, t. I, Madrid, Cristiandad, 1987.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Scheler, M., </a:t>
            </a:r>
            <a:r>
              <a:rPr lang="es-ES" sz="2000" b="1" i="1" dirty="0"/>
              <a:t>Amor y conocimiento</a:t>
            </a:r>
            <a:r>
              <a:rPr lang="es-ES" sz="2000" b="1" dirty="0"/>
              <a:t>, Editorial Sur, Buenos Aires, 1960.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Sciacca</a:t>
            </a:r>
            <a:r>
              <a:rPr lang="es-ES" sz="2000" b="1" dirty="0"/>
              <a:t>, M. F., </a:t>
            </a:r>
            <a:r>
              <a:rPr lang="es-ES" sz="2000" b="1" i="1" dirty="0"/>
              <a:t>San Agustín</a:t>
            </a:r>
            <a:r>
              <a:rPr lang="es-ES" sz="2000" b="1" dirty="0"/>
              <a:t>, Barcelona, Luis </a:t>
            </a:r>
            <a:r>
              <a:rPr lang="es-ES" sz="2000" b="1" dirty="0" err="1"/>
              <a:t>Miracle</a:t>
            </a:r>
            <a:r>
              <a:rPr lang="es-ES" sz="2000" b="1" dirty="0"/>
              <a:t>, 1955.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Villalobos, J., </a:t>
            </a:r>
            <a:r>
              <a:rPr lang="es-ES" sz="2000" b="1" i="1" dirty="0"/>
              <a:t>Ser y verdad en San Agustín de Hipona</a:t>
            </a:r>
            <a:r>
              <a:rPr lang="es-ES" sz="2000" b="1" dirty="0"/>
              <a:t>, Publicaciones Universidad de Sevilla, 1987</a:t>
            </a:r>
            <a:r>
              <a:rPr lang="es-ES" b="1" dirty="0"/>
              <a:t>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96581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209823"/>
            <a:ext cx="8839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dirty="0" err="1"/>
              <a:t>Etapas</a:t>
            </a:r>
            <a:r>
              <a:rPr sz="4000" b="1" spc="-10" dirty="0"/>
              <a:t> vitales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2040" y="2072574"/>
            <a:ext cx="8502167" cy="2591094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8450" lvl="3" indent="-285750">
              <a:spcBef>
                <a:spcPts val="985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FFFFFF"/>
                </a:solidFill>
                <a:latin typeface="Century Gothic"/>
                <a:cs typeface="Century Gothic"/>
              </a:rPr>
              <a:t>Nace en Tagaste el 13 de Enero del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354</a:t>
            </a:r>
            <a:r>
              <a:rPr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d.C.</a:t>
            </a:r>
            <a:endParaRPr b="1" dirty="0">
              <a:latin typeface="Century Gothic"/>
              <a:cs typeface="Century Gothic"/>
            </a:endParaRPr>
          </a:p>
          <a:p>
            <a:pPr marL="298450" lvl="3" indent="-285750">
              <a:spcBef>
                <a:spcPts val="101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FFFFFF"/>
                </a:solidFill>
                <a:latin typeface="Century Gothic"/>
                <a:cs typeface="Century Gothic"/>
              </a:rPr>
              <a:t>Su e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ducación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básica</a:t>
            </a:r>
            <a:r>
              <a:rPr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b="1" spc="-45" dirty="0">
                <a:solidFill>
                  <a:srgbClr val="FFFFFF"/>
                </a:solidFill>
                <a:latin typeface="Century Gothic"/>
                <a:cs typeface="Century Gothic"/>
              </a:rPr>
              <a:t>la cursó 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Madaura</a:t>
            </a:r>
            <a:r>
              <a:rPr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(Artes</a:t>
            </a:r>
            <a:r>
              <a:rPr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liberales,</a:t>
            </a:r>
            <a:r>
              <a:rPr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Cicerón</a:t>
            </a:r>
            <a:r>
              <a:rPr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Virgilio)</a:t>
            </a:r>
            <a:endParaRPr b="1" dirty="0">
              <a:latin typeface="Century Gothic"/>
              <a:cs typeface="Century Gothic"/>
            </a:endParaRPr>
          </a:p>
          <a:p>
            <a:pPr marL="298450" marR="546100" lvl="3" indent="-285750">
              <a:spcBef>
                <a:spcPts val="994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FFFFFF"/>
                </a:solidFill>
                <a:latin typeface="Century Gothic"/>
                <a:cs typeface="Century Gothic"/>
              </a:rPr>
              <a:t>En Cartago, a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17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MX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años 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estudia</a:t>
            </a:r>
            <a:r>
              <a:rPr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retórica</a:t>
            </a:r>
            <a:r>
              <a:rPr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contacta</a:t>
            </a:r>
            <a:r>
              <a:rPr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los 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maniqueos</a:t>
            </a:r>
            <a:r>
              <a:rPr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 err="1">
                <a:solidFill>
                  <a:srgbClr val="FFFFFF"/>
                </a:solidFill>
                <a:latin typeface="Century Gothic"/>
                <a:cs typeface="Century Gothic"/>
              </a:rPr>
              <a:t>conoc</a:t>
            </a:r>
            <a:r>
              <a:rPr lang="es-MX" b="1" dirty="0" err="1">
                <a:solidFill>
                  <a:srgbClr val="FFFFFF"/>
                </a:solidFill>
                <a:latin typeface="Century Gothic"/>
                <a:cs typeface="Century Gothic"/>
              </a:rPr>
              <a:t>iendo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persona</a:t>
            </a:r>
            <a:r>
              <a:rPr lang="es-MX" b="1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importantes</a:t>
            </a:r>
            <a:r>
              <a:rPr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ayudarán.</a:t>
            </a:r>
            <a:endParaRPr b="1" dirty="0">
              <a:latin typeface="Century Gothic"/>
              <a:cs typeface="Century Gothic"/>
            </a:endParaRPr>
          </a:p>
          <a:p>
            <a:pPr marL="298450" lvl="3" indent="-285750">
              <a:spcBef>
                <a:spcPts val="100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Lleva</a:t>
            </a:r>
            <a:r>
              <a:rPr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vida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estudiante</a:t>
            </a:r>
            <a:r>
              <a:rPr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tiene</a:t>
            </a:r>
            <a:r>
              <a:rPr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hijo, Adeodato</a:t>
            </a:r>
            <a:r>
              <a:rPr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(372</a:t>
            </a:r>
            <a:r>
              <a:rPr lang="es-MX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d.C.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388</a:t>
            </a:r>
            <a:r>
              <a:rPr lang="es-MX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d.C.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)</a:t>
            </a:r>
            <a:endParaRPr lang="es-MX" b="1" spc="-2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98450" lvl="3" indent="-285750">
              <a:spcBef>
                <a:spcPts val="100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Lee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Hortensio</a:t>
            </a:r>
            <a:r>
              <a:rPr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Cicerón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acerca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“vida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filosófica”</a:t>
            </a:r>
            <a:endParaRPr b="1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741" y="4739574"/>
            <a:ext cx="2179320" cy="0"/>
          </a:xfrm>
          <a:custGeom>
            <a:avLst/>
            <a:gdLst/>
            <a:ahLst/>
            <a:cxnLst/>
            <a:rect l="l" t="t" r="r" b="b"/>
            <a:pathLst>
              <a:path w="2179320">
                <a:moveTo>
                  <a:pt x="0" y="0"/>
                </a:moveTo>
                <a:lnTo>
                  <a:pt x="2179313" y="0"/>
                </a:lnTo>
              </a:path>
            </a:pathLst>
          </a:custGeom>
          <a:ln w="15270">
            <a:solidFill>
              <a:srgbClr val="FEFEF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2041" y="4874741"/>
            <a:ext cx="7922895" cy="1526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“Nació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Agustín</a:t>
            </a:r>
            <a:r>
              <a:rPr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provincia</a:t>
            </a:r>
            <a:r>
              <a:rPr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africana,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ciudad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Tagaste,</a:t>
            </a:r>
            <a:r>
              <a:rPr b="1" i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padres</a:t>
            </a:r>
            <a:r>
              <a:rPr b="1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cristianos</a:t>
            </a:r>
            <a:r>
              <a:rPr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nobles,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pertenecientes</a:t>
            </a:r>
            <a:r>
              <a:rPr b="1" i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spc="-10" dirty="0">
                <a:solidFill>
                  <a:srgbClr val="FFFFFF"/>
                </a:solidFill>
                <a:latin typeface="Century Gothic"/>
                <a:cs typeface="Century Gothic"/>
              </a:rPr>
              <a:t>curia municipal.</a:t>
            </a:r>
            <a:endParaRPr b="1" i="1" dirty="0">
              <a:latin typeface="Century Gothic"/>
              <a:cs typeface="Century Gothic"/>
            </a:endParaRPr>
          </a:p>
          <a:p>
            <a:pPr marL="12700" marR="46990" algn="just">
              <a:lnSpc>
                <a:spcPct val="100000"/>
              </a:lnSpc>
              <a:spcBef>
                <a:spcPts val="1010"/>
              </a:spcBef>
            </a:pP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esmero,</a:t>
            </a:r>
            <a:r>
              <a:rPr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diligencia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cuenta</a:t>
            </a:r>
            <a:r>
              <a:rPr b="1" i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corrió</a:t>
            </a:r>
            <a:r>
              <a:rPr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formación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hijo,</a:t>
            </a:r>
            <a:r>
              <a:rPr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el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cual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fue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muy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bien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instruido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i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todas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letras</a:t>
            </a:r>
            <a:r>
              <a:rPr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humanas,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esto</a:t>
            </a:r>
            <a:r>
              <a:rPr b="1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es,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llaman</a:t>
            </a:r>
            <a:r>
              <a:rPr b="1" i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artes</a:t>
            </a:r>
            <a:r>
              <a:rPr b="1" i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liberales”</a:t>
            </a:r>
            <a:r>
              <a:rPr b="1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(Posidio,</a:t>
            </a:r>
            <a:r>
              <a:rPr b="1" i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dirty="0">
                <a:solidFill>
                  <a:srgbClr val="FFFFFF"/>
                </a:solidFill>
                <a:latin typeface="Century Gothic"/>
                <a:cs typeface="Century Gothic"/>
              </a:rPr>
              <a:t>cap.</a:t>
            </a:r>
            <a:r>
              <a:rPr b="1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i="1" spc="-25" dirty="0">
                <a:solidFill>
                  <a:srgbClr val="FFFFFF"/>
                </a:solidFill>
                <a:latin typeface="Century Gothic"/>
                <a:cs typeface="Century Gothic"/>
              </a:rPr>
              <a:t>I).</a:t>
            </a:r>
            <a:endParaRPr b="1" i="1" dirty="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862071" y="1201889"/>
            <a:ext cx="3099817" cy="2113116"/>
            <a:chOff x="8939783" y="2538983"/>
            <a:chExt cx="3099817" cy="1735836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4200" y="2538983"/>
              <a:ext cx="1295400" cy="1735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9783" y="2538983"/>
              <a:ext cx="1499617" cy="17358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125200" y="3408516"/>
            <a:ext cx="7181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Cicerón</a:t>
            </a:r>
            <a:endParaRPr sz="1400" b="1" dirty="0">
              <a:latin typeface="Century Gothic"/>
              <a:cs typeface="Century Gothic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631966-CE38-6C00-C452-896977C2A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915" y="3408516"/>
            <a:ext cx="3255546" cy="31458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88F8AB4-C965-D605-BE89-F43E4F5642E4}"/>
              </a:ext>
            </a:extLst>
          </p:cNvPr>
          <p:cNvSpPr txBox="1"/>
          <p:nvPr/>
        </p:nvSpPr>
        <p:spPr>
          <a:xfrm>
            <a:off x="233034" y="1218445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>
                <a:solidFill>
                  <a:srgbClr val="FFFFFF"/>
                </a:solidFill>
                <a:cs typeface="Century Gothic"/>
              </a:rPr>
              <a:t>1.</a:t>
            </a:r>
            <a:r>
              <a:rPr lang="es-ES" sz="3200" b="1" u="sng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200" b="1" u="sng" dirty="0">
                <a:solidFill>
                  <a:srgbClr val="FFFFFF"/>
                </a:solidFill>
                <a:cs typeface="Century Gothic"/>
              </a:rPr>
              <a:t>Infancia</a:t>
            </a:r>
            <a:r>
              <a:rPr lang="es-ES" sz="3200" b="1" u="sng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200" b="1" u="sng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ES" sz="3200" b="1" u="sng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200" b="1" u="sng" dirty="0">
                <a:solidFill>
                  <a:srgbClr val="FFFFFF"/>
                </a:solidFill>
                <a:cs typeface="Century Gothic"/>
              </a:rPr>
              <a:t>formación</a:t>
            </a:r>
            <a:r>
              <a:rPr lang="es-ES" sz="3200" b="1" u="sng" spc="-6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3200" b="1" u="sng" spc="-10" dirty="0">
                <a:solidFill>
                  <a:srgbClr val="FFFFFF"/>
                </a:solidFill>
                <a:cs typeface="Century Gothic"/>
              </a:rPr>
              <a:t>(354-</a:t>
            </a:r>
            <a:r>
              <a:rPr lang="es-ES" sz="3200" b="1" u="sng" spc="-20" dirty="0">
                <a:solidFill>
                  <a:srgbClr val="FFFFFF"/>
                </a:solidFill>
                <a:cs typeface="Century Gothic"/>
              </a:rPr>
              <a:t>373)</a:t>
            </a:r>
            <a:endParaRPr lang="es-MX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0" y="289697"/>
            <a:ext cx="75027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MX" sz="3200" b="1" dirty="0">
                <a:cs typeface="Verdana"/>
              </a:rPr>
              <a:t>Su v</a:t>
            </a:r>
            <a:r>
              <a:rPr sz="3200" b="1" dirty="0" err="1">
                <a:cs typeface="Verdana"/>
              </a:rPr>
              <a:t>ida</a:t>
            </a:r>
            <a:r>
              <a:rPr sz="3200" b="1" spc="-25" dirty="0">
                <a:cs typeface="Verdana"/>
              </a:rPr>
              <a:t> </a:t>
            </a:r>
            <a:r>
              <a:rPr sz="3200" b="1" dirty="0">
                <a:cs typeface="Verdana"/>
              </a:rPr>
              <a:t>en</a:t>
            </a:r>
            <a:r>
              <a:rPr sz="3200" b="1" spc="-25" dirty="0">
                <a:cs typeface="Verdana"/>
              </a:rPr>
              <a:t> </a:t>
            </a:r>
            <a:r>
              <a:rPr sz="3200" b="1" spc="-10" dirty="0">
                <a:cs typeface="Verdana"/>
              </a:rPr>
              <a:t>Cartago</a:t>
            </a:r>
            <a:endParaRPr sz="3200" b="1" dirty="0"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2519" y="1564004"/>
            <a:ext cx="7634605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55880" algn="just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“Desde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diecinueve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hasta</a:t>
            </a:r>
            <a:r>
              <a:rPr b="1" spc="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veintiocho</a:t>
            </a:r>
            <a:r>
              <a:rPr b="1" spc="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fuimos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seducidos</a:t>
            </a:r>
            <a:r>
              <a:rPr b="1" spc="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seductores,</a:t>
            </a:r>
            <a:r>
              <a:rPr b="1" spc="3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engañados</a:t>
            </a:r>
            <a:r>
              <a:rPr b="1" spc="3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3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engañadores</a:t>
            </a:r>
            <a:r>
              <a:rPr b="1" u="sng" baseline="26455" dirty="0">
                <a:solidFill>
                  <a:srgbClr val="F9C86A"/>
                </a:solidFill>
                <a:uFill>
                  <a:solidFill>
                    <a:srgbClr val="F9C86A"/>
                  </a:solidFill>
                </a:uFill>
                <a:latin typeface="Century Gothic"/>
                <a:cs typeface="Century Gothic"/>
                <a:hlinkClick r:id="rId2"/>
              </a:rPr>
              <a:t>1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b="1" spc="3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según</a:t>
            </a:r>
            <a:r>
              <a:rPr b="1" spc="3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nuestros</a:t>
            </a:r>
            <a:r>
              <a:rPr b="1" spc="3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diversos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impulsos,</a:t>
            </a:r>
            <a:r>
              <a:rPr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público,</a:t>
            </a:r>
            <a:r>
              <a:rPr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saberes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llamados</a:t>
            </a:r>
            <a:r>
              <a:rPr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liberales;</a:t>
            </a:r>
            <a:r>
              <a:rPr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privado,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falsa</a:t>
            </a:r>
            <a:r>
              <a:rPr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religión.</a:t>
            </a:r>
            <a:r>
              <a:rPr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primero</a:t>
            </a:r>
            <a:r>
              <a:rPr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nos</a:t>
            </a:r>
            <a:r>
              <a:rPr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sentíamos</a:t>
            </a:r>
            <a:r>
              <a:rPr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orgullosos,</a:t>
            </a:r>
            <a:r>
              <a:rPr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por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otro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supersticiosos,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siempre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vacíos.</a:t>
            </a:r>
            <a:endParaRPr b="1" dirty="0">
              <a:latin typeface="Century Gothic"/>
              <a:cs typeface="Century Gothic"/>
            </a:endParaRPr>
          </a:p>
          <a:p>
            <a:pPr marL="63500" marR="55244" algn="just">
              <a:lnSpc>
                <a:spcPct val="100000"/>
              </a:lnSpc>
              <a:spcBef>
                <a:spcPts val="2160"/>
              </a:spcBef>
            </a:pP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40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b="1" spc="4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lado,</a:t>
            </a:r>
            <a:r>
              <a:rPr b="1" spc="40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buscando</a:t>
            </a:r>
            <a:r>
              <a:rPr b="1" spc="4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b="1" spc="4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brillo</a:t>
            </a:r>
            <a:r>
              <a:rPr b="1" spc="4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4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b="1" spc="3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gloria</a:t>
            </a:r>
            <a:r>
              <a:rPr b="1" spc="40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b="1" spc="4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4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aplausos</a:t>
            </a:r>
            <a:r>
              <a:rPr b="1" spc="40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del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teatro,</a:t>
            </a:r>
            <a:r>
              <a:rPr b="1" spc="3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3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certámenes</a:t>
            </a:r>
            <a:r>
              <a:rPr b="1" spc="3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3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poesía,</a:t>
            </a:r>
            <a:r>
              <a:rPr b="1" spc="3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b="1" spc="3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contiendas</a:t>
            </a:r>
            <a:r>
              <a:rPr b="1" spc="3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3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coronas</a:t>
            </a:r>
            <a:r>
              <a:rPr b="1" spc="3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heno,</a:t>
            </a:r>
            <a:r>
              <a:rPr b="1" spc="1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13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juegos</a:t>
            </a:r>
            <a:r>
              <a:rPr b="1" spc="13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13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espectáculos</a:t>
            </a:r>
            <a:r>
              <a:rPr b="1" spc="14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1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b="1" spc="1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intemperancia</a:t>
            </a:r>
            <a:r>
              <a:rPr b="1" spc="1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1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las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pasiones.</a:t>
            </a:r>
            <a:r>
              <a:rPr b="1" spc="3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3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otro,</a:t>
            </a:r>
            <a:r>
              <a:rPr b="1" spc="3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deseando</a:t>
            </a:r>
            <a:r>
              <a:rPr b="1" spc="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mucho</a:t>
            </a:r>
            <a:r>
              <a:rPr b="1" spc="4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purificarnos</a:t>
            </a:r>
            <a:r>
              <a:rPr b="1" spc="3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3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semejantes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torpezas</a:t>
            </a:r>
            <a:r>
              <a:rPr b="1" spc="3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(…).</a:t>
            </a:r>
            <a:r>
              <a:rPr b="1" spc="3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Tales</a:t>
            </a:r>
            <a:r>
              <a:rPr b="1" spc="3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desvaríos</a:t>
            </a:r>
            <a:r>
              <a:rPr b="1" spc="3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seguía</a:t>
            </a:r>
            <a:r>
              <a:rPr b="1" spc="3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yo</a:t>
            </a:r>
            <a:r>
              <a:rPr b="1" spc="3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3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b="1" spc="3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practicaba</a:t>
            </a:r>
            <a:r>
              <a:rPr b="1" spc="3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b="1" spc="2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mis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amigos,</a:t>
            </a:r>
            <a:r>
              <a:rPr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engañados</a:t>
            </a:r>
            <a:r>
              <a:rPr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conmigo</a:t>
            </a:r>
            <a:r>
              <a:rPr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mí.</a:t>
            </a:r>
            <a:endParaRPr b="1" dirty="0">
              <a:latin typeface="Century Gothic"/>
              <a:cs typeface="Century Gothic"/>
            </a:endParaRPr>
          </a:p>
          <a:p>
            <a:pPr marL="63500" marR="57150" algn="just">
              <a:lnSpc>
                <a:spcPct val="100000"/>
              </a:lnSpc>
              <a:spcBef>
                <a:spcPts val="2165"/>
              </a:spcBef>
            </a:pP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b="1" spc="1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b="1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rían</a:t>
            </a:r>
            <a:r>
              <a:rPr b="1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mí</a:t>
            </a:r>
            <a:r>
              <a:rPr b="1" spc="1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b="1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pagados</a:t>
            </a:r>
            <a:r>
              <a:rPr b="1" spc="1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b="1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sí</a:t>
            </a:r>
            <a:r>
              <a:rPr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mismos,</a:t>
            </a:r>
            <a:r>
              <a:rPr b="1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b="1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aún</a:t>
            </a:r>
            <a:r>
              <a:rPr b="1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b="1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han</a:t>
            </a:r>
            <a:r>
              <a:rPr b="1" spc="1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sido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derrotados</a:t>
            </a:r>
            <a:r>
              <a:rPr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abatidos</a:t>
            </a:r>
            <a:r>
              <a:rPr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saludablemente</a:t>
            </a:r>
            <a:r>
              <a:rPr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ti,</a:t>
            </a:r>
            <a:r>
              <a:rPr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mío,</a:t>
            </a:r>
            <a:r>
              <a:rPr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yo,</a:t>
            </a:r>
            <a:r>
              <a:rPr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entury Gothic"/>
                <a:cs typeface="Century Gothic"/>
              </a:rPr>
              <a:t>en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cambio,</a:t>
            </a:r>
            <a:r>
              <a:rPr b="1" spc="4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confiese</a:t>
            </a:r>
            <a:r>
              <a:rPr b="1" spc="4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ante</a:t>
            </a:r>
            <a:r>
              <a:rPr b="1" spc="434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ti</a:t>
            </a:r>
            <a:r>
              <a:rPr b="1" spc="44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mis</a:t>
            </a:r>
            <a:r>
              <a:rPr b="1" spc="4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bajezas</a:t>
            </a:r>
            <a:r>
              <a:rPr b="1" spc="4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b="1" spc="4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tu</a:t>
            </a:r>
            <a:r>
              <a:rPr b="1" spc="4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b="1" spc="-10" dirty="0">
                <a:solidFill>
                  <a:srgbClr val="FFFFFF"/>
                </a:solidFill>
                <a:latin typeface="Century Gothic"/>
                <a:cs typeface="Century Gothic"/>
              </a:rPr>
              <a:t>alabanza</a:t>
            </a:r>
            <a:r>
              <a:rPr b="1" i="1" spc="-15" baseline="26455" dirty="0">
                <a:solidFill>
                  <a:srgbClr val="FFFFFF"/>
                </a:solidFill>
                <a:latin typeface="Century Gothic"/>
                <a:cs typeface="Century Gothic"/>
              </a:rPr>
              <a:t>”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(Confesiones,</a:t>
            </a:r>
            <a:r>
              <a:rPr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IV,</a:t>
            </a:r>
            <a:r>
              <a:rPr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srgbClr val="FFFFFF"/>
                </a:solidFill>
                <a:latin typeface="Century Gothic"/>
                <a:cs typeface="Century Gothic"/>
              </a:rPr>
              <a:t>c.</a:t>
            </a:r>
            <a:r>
              <a:rPr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b="1" spc="-20" dirty="0">
                <a:solidFill>
                  <a:srgbClr val="FFFFFF"/>
                </a:solidFill>
                <a:latin typeface="Century Gothic"/>
                <a:cs typeface="Century Gothic"/>
              </a:rPr>
              <a:t>I,1).</a:t>
            </a:r>
            <a:endParaRPr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4359" y="2880359"/>
            <a:ext cx="3977640" cy="39776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0600" y="1676400"/>
            <a:ext cx="6945681" cy="43601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indent="227329" algn="just">
              <a:lnSpc>
                <a:spcPct val="99900"/>
              </a:lnSpc>
              <a:spcBef>
                <a:spcPts val="100"/>
              </a:spcBef>
              <a:buClr>
                <a:srgbClr val="FFFFFF"/>
              </a:buClr>
              <a:buFont typeface="Verdana"/>
              <a:buAutoNum type="arabicPeriod" startAt="7"/>
              <a:tabLst>
                <a:tab pos="240029" algn="l"/>
              </a:tabLst>
            </a:pPr>
            <a:r>
              <a:rPr b="1" dirty="0">
                <a:solidFill>
                  <a:srgbClr val="FFFFFF"/>
                </a:solidFill>
                <a:cs typeface="Verdana"/>
              </a:rPr>
              <a:t>En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aquellos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años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cuando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abrí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por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primera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vez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una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escuela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en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mi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ciudad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tuve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un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amigo,</a:t>
            </a:r>
            <a:r>
              <a:rPr b="1" spc="6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quien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10" dirty="0">
                <a:solidFill>
                  <a:srgbClr val="FFFFFF"/>
                </a:solidFill>
                <a:cs typeface="Verdana"/>
              </a:rPr>
              <a:t>quise </a:t>
            </a:r>
            <a:r>
              <a:rPr b="1" dirty="0">
                <a:solidFill>
                  <a:srgbClr val="FFFFFF"/>
                </a:solidFill>
                <a:cs typeface="Verdana"/>
              </a:rPr>
              <a:t>muchísimo</a:t>
            </a:r>
            <a:r>
              <a:rPr b="1" spc="4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por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ser</a:t>
            </a:r>
            <a:r>
              <a:rPr b="1" spc="5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condiscípulo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mío,</a:t>
            </a:r>
            <a:r>
              <a:rPr b="1" spc="3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de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mi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misma</a:t>
            </a:r>
            <a:r>
              <a:rPr b="1" spc="4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edad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(…).</a:t>
            </a:r>
            <a:r>
              <a:rPr b="1" spc="5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Juntos</a:t>
            </a:r>
            <a:r>
              <a:rPr b="1" spc="5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nos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habíamos</a:t>
            </a:r>
            <a:r>
              <a:rPr b="1" spc="5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criado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de</a:t>
            </a:r>
            <a:r>
              <a:rPr b="1" spc="4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niños,</a:t>
            </a:r>
            <a:r>
              <a:rPr b="1" spc="40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10" dirty="0">
                <a:solidFill>
                  <a:srgbClr val="FFFFFF"/>
                </a:solidFill>
                <a:cs typeface="Verdana"/>
              </a:rPr>
              <a:t>juntos </a:t>
            </a:r>
            <a:r>
              <a:rPr b="1" dirty="0">
                <a:solidFill>
                  <a:srgbClr val="FFFFFF"/>
                </a:solidFill>
                <a:cs typeface="Verdana"/>
              </a:rPr>
              <a:t>habíamos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ido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</a:t>
            </a:r>
            <a:r>
              <a:rPr b="1" spc="9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la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escuela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y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juntos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habíamos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jugado.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Para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mí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aquella</a:t>
            </a:r>
            <a:r>
              <a:rPr b="1" spc="9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amistad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–forjada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compartiendo</a:t>
            </a:r>
            <a:r>
              <a:rPr b="1" spc="95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25" dirty="0">
                <a:solidFill>
                  <a:srgbClr val="FFFFFF"/>
                </a:solidFill>
                <a:cs typeface="Verdana"/>
              </a:rPr>
              <a:t>los </a:t>
            </a:r>
            <a:r>
              <a:rPr b="1" dirty="0">
                <a:solidFill>
                  <a:srgbClr val="FFFFFF"/>
                </a:solidFill>
                <a:cs typeface="Verdana"/>
              </a:rPr>
              <a:t>mismos</a:t>
            </a:r>
            <a:r>
              <a:rPr b="1" spc="10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estudios—</a:t>
            </a:r>
            <a:r>
              <a:rPr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era</a:t>
            </a:r>
            <a:r>
              <a:rPr b="1" spc="11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maravillosa.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Incluso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logré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apartarle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de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la</a:t>
            </a:r>
            <a:r>
              <a:rPr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verdadera</a:t>
            </a:r>
            <a:r>
              <a:rPr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fe</a:t>
            </a:r>
            <a:r>
              <a:rPr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no</a:t>
            </a:r>
            <a:r>
              <a:rPr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tenía</a:t>
            </a:r>
            <a:r>
              <a:rPr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todavía</a:t>
            </a:r>
            <a:r>
              <a:rPr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25" dirty="0">
                <a:solidFill>
                  <a:srgbClr val="FFFFFF"/>
                </a:solidFill>
                <a:cs typeface="Verdana"/>
              </a:rPr>
              <a:t>muy </a:t>
            </a:r>
            <a:r>
              <a:rPr b="1" dirty="0">
                <a:solidFill>
                  <a:srgbClr val="FFFFFF"/>
                </a:solidFill>
                <a:cs typeface="Verdana"/>
              </a:rPr>
              <a:t>firme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en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su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adolescencia,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y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le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acerqué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</a:t>
            </a:r>
            <a:r>
              <a:rPr b="1" spc="6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esas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fábulas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supersticiosas</a:t>
            </a:r>
            <a:r>
              <a:rPr b="1" spc="9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y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dañinas,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7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lamentaba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mi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10" dirty="0">
                <a:solidFill>
                  <a:srgbClr val="FFFFFF"/>
                </a:solidFill>
                <a:cs typeface="Verdana"/>
              </a:rPr>
              <a:t>madre </a:t>
            </a:r>
            <a:r>
              <a:rPr b="1" spc="-20" dirty="0">
                <a:solidFill>
                  <a:srgbClr val="FFFFFF"/>
                </a:solidFill>
                <a:cs typeface="Verdana"/>
              </a:rPr>
              <a:t>(…).</a:t>
            </a:r>
            <a:endParaRPr b="1" dirty="0">
              <a:cs typeface="Verdana"/>
            </a:endParaRPr>
          </a:p>
          <a:p>
            <a:pPr marL="12700" marR="8255" indent="230504" algn="just">
              <a:lnSpc>
                <a:spcPct val="100000"/>
              </a:lnSpc>
              <a:spcBef>
                <a:spcPts val="1450"/>
              </a:spcBef>
              <a:buFont typeface="Verdana"/>
              <a:buAutoNum type="arabicPeriod" startAt="7"/>
              <a:tabLst>
                <a:tab pos="243204" algn="l"/>
              </a:tabLst>
            </a:pPr>
            <a:r>
              <a:rPr b="1" dirty="0">
                <a:solidFill>
                  <a:srgbClr val="FFFFFF"/>
                </a:solidFill>
                <a:cs typeface="Verdana"/>
              </a:rPr>
              <a:t>(…)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Por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entonces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le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atacaron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unas</a:t>
            </a:r>
            <a:r>
              <a:rPr b="1" spc="10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fiebres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y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quedó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mucho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tiempo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sin</a:t>
            </a:r>
            <a:r>
              <a:rPr b="1" spc="8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sentido,</a:t>
            </a:r>
            <a:r>
              <a:rPr b="1" spc="7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bañado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en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un</a:t>
            </a:r>
            <a:r>
              <a:rPr b="1" spc="10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sudor</a:t>
            </a:r>
            <a:r>
              <a:rPr b="1" spc="85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25" dirty="0">
                <a:solidFill>
                  <a:srgbClr val="FFFFFF"/>
                </a:solidFill>
                <a:cs typeface="Verdana"/>
              </a:rPr>
              <a:t>de </a:t>
            </a:r>
            <a:r>
              <a:rPr b="1" dirty="0">
                <a:solidFill>
                  <a:srgbClr val="FFFFFF"/>
                </a:solidFill>
                <a:cs typeface="Verdana"/>
              </a:rPr>
              <a:t>muerte.</a:t>
            </a:r>
            <a:r>
              <a:rPr b="1" spc="30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Y</a:t>
            </a:r>
            <a:r>
              <a:rPr b="1" spc="31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como</a:t>
            </a:r>
            <a:r>
              <a:rPr b="1" spc="30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se</a:t>
            </a:r>
            <a:r>
              <a:rPr b="1" spc="30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desesperara</a:t>
            </a:r>
            <a:r>
              <a:rPr b="1" spc="31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de</a:t>
            </a:r>
            <a:r>
              <a:rPr b="1" spc="32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su</a:t>
            </a:r>
            <a:r>
              <a:rPr b="1" spc="31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vida,</a:t>
            </a:r>
            <a:r>
              <a:rPr b="1" spc="31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se</a:t>
            </a:r>
            <a:r>
              <a:rPr b="1" spc="32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le</a:t>
            </a:r>
            <a:r>
              <a:rPr b="1" spc="31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bautizó</a:t>
            </a:r>
            <a:r>
              <a:rPr b="1" spc="31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sin</a:t>
            </a:r>
            <a:r>
              <a:rPr b="1" spc="31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31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se</a:t>
            </a:r>
            <a:r>
              <a:rPr b="1" spc="3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diera</a:t>
            </a:r>
            <a:r>
              <a:rPr b="1" spc="30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cuenta.</a:t>
            </a:r>
            <a:r>
              <a:rPr b="1" spc="31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No</a:t>
            </a:r>
            <a:r>
              <a:rPr b="1" spc="30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me</a:t>
            </a:r>
            <a:r>
              <a:rPr b="1" spc="330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10" dirty="0">
                <a:solidFill>
                  <a:srgbClr val="FFFFFF"/>
                </a:solidFill>
                <a:cs typeface="Verdana"/>
              </a:rPr>
              <a:t>importó, </a:t>
            </a:r>
            <a:r>
              <a:rPr b="1" dirty="0">
                <a:solidFill>
                  <a:srgbClr val="FFFFFF"/>
                </a:solidFill>
                <a:cs typeface="Verdana"/>
              </a:rPr>
              <a:t>pensando</a:t>
            </a:r>
            <a:r>
              <a:rPr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3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conservaría</a:t>
            </a:r>
            <a:r>
              <a:rPr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mejor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su</a:t>
            </a:r>
            <a:r>
              <a:rPr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alma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lo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3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había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recibido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de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mí,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su</a:t>
            </a:r>
            <a:r>
              <a:rPr b="1" spc="30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cuerpo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lo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que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dirty="0">
                <a:solidFill>
                  <a:srgbClr val="FFFFFF"/>
                </a:solidFill>
                <a:cs typeface="Verdana"/>
              </a:rPr>
              <a:t>había</a:t>
            </a:r>
            <a:r>
              <a:rPr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10" dirty="0">
                <a:solidFill>
                  <a:srgbClr val="FFFFFF"/>
                </a:solidFill>
                <a:cs typeface="Verdana"/>
              </a:rPr>
              <a:t>recibido </a:t>
            </a:r>
            <a:r>
              <a:rPr b="1" dirty="0">
                <a:solidFill>
                  <a:srgbClr val="FFFFFF"/>
                </a:solidFill>
                <a:cs typeface="Verdana"/>
              </a:rPr>
              <a:t>sin</a:t>
            </a:r>
            <a:r>
              <a:rPr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b="1" spc="-10" dirty="0" err="1">
                <a:solidFill>
                  <a:srgbClr val="FFFFFF"/>
                </a:solidFill>
                <a:cs typeface="Verdana"/>
              </a:rPr>
              <a:t>saberlo</a:t>
            </a:r>
            <a:r>
              <a:rPr b="1" spc="-10" dirty="0">
                <a:solidFill>
                  <a:srgbClr val="FFFFFF"/>
                </a:solidFill>
                <a:cs typeface="Verdana"/>
              </a:rPr>
              <a:t>.</a:t>
            </a:r>
            <a:endParaRPr b="1" dirty="0"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3000" y="219851"/>
            <a:ext cx="835342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4291965" algn="l"/>
              </a:tabLst>
            </a:pPr>
            <a:r>
              <a:rPr sz="3200" b="1" dirty="0">
                <a:cs typeface="Verdana"/>
              </a:rPr>
              <a:t>El</a:t>
            </a:r>
            <a:r>
              <a:rPr sz="3200" b="1" spc="-70" dirty="0">
                <a:cs typeface="Verdana"/>
              </a:rPr>
              <a:t> </a:t>
            </a:r>
            <a:r>
              <a:rPr sz="3200" b="1" dirty="0">
                <a:cs typeface="Verdana"/>
              </a:rPr>
              <a:t>gran</a:t>
            </a:r>
            <a:r>
              <a:rPr sz="3200" b="1" spc="-80" dirty="0">
                <a:cs typeface="Verdana"/>
              </a:rPr>
              <a:t> </a:t>
            </a:r>
            <a:r>
              <a:rPr sz="3200" b="1" spc="-10" dirty="0">
                <a:cs typeface="Verdana"/>
              </a:rPr>
              <a:t>amigo</a:t>
            </a:r>
            <a:r>
              <a:rPr lang="es-MX" sz="3200" b="1" spc="-10" dirty="0">
                <a:cs typeface="Verdana"/>
              </a:rPr>
              <a:t> </a:t>
            </a:r>
            <a:r>
              <a:rPr sz="3200" b="1" dirty="0">
                <a:cs typeface="Verdana"/>
              </a:rPr>
              <a:t>de</a:t>
            </a:r>
            <a:r>
              <a:rPr sz="3200" b="1" spc="-20" dirty="0">
                <a:cs typeface="Verdana"/>
              </a:rPr>
              <a:t> </a:t>
            </a:r>
            <a:r>
              <a:rPr lang="es-MX" sz="3200" b="1" spc="-20" dirty="0">
                <a:cs typeface="Verdana"/>
              </a:rPr>
              <a:t>su</a:t>
            </a:r>
            <a:r>
              <a:rPr sz="3200" b="1" spc="5" dirty="0">
                <a:cs typeface="Verdana"/>
              </a:rPr>
              <a:t> </a:t>
            </a:r>
            <a:r>
              <a:rPr sz="3200" b="1" spc="-10" dirty="0" err="1">
                <a:cs typeface="Verdana"/>
              </a:rPr>
              <a:t>juventud</a:t>
            </a:r>
            <a:endParaRPr sz="3200" b="1" dirty="0"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3999281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F01B4E-6229-9733-85EF-7D0690445456}"/>
              </a:ext>
            </a:extLst>
          </p:cNvPr>
          <p:cNvSpPr txBox="1"/>
          <p:nvPr/>
        </p:nvSpPr>
        <p:spPr>
          <a:xfrm>
            <a:off x="0" y="0"/>
            <a:ext cx="7772400" cy="7196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445"/>
              </a:spcBef>
            </a:pPr>
            <a:r>
              <a:rPr lang="es-ES" b="1" dirty="0">
                <a:solidFill>
                  <a:srgbClr val="FFFFFF"/>
                </a:solidFill>
                <a:cs typeface="Verdana"/>
              </a:rPr>
              <a:t>Cuando</a:t>
            </a:r>
            <a:r>
              <a:rPr lang="es-ES" b="1" spc="19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mejoró</a:t>
            </a:r>
            <a:r>
              <a:rPr lang="es-ES" b="1" spc="204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19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estaba</a:t>
            </a:r>
            <a:r>
              <a:rPr lang="es-ES" b="1" spc="204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</a:t>
            </a:r>
            <a:r>
              <a:rPr lang="es-ES" b="1" spc="19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salvo,</a:t>
            </a:r>
            <a:r>
              <a:rPr lang="es-ES" b="1" spc="18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en</a:t>
            </a:r>
            <a:r>
              <a:rPr lang="es-ES" b="1" spc="19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cuanto</a:t>
            </a:r>
            <a:r>
              <a:rPr lang="es-ES" b="1" spc="19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pude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hablar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—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204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fue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en</a:t>
            </a:r>
            <a:r>
              <a:rPr lang="es-ES" b="1" spc="19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cuando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pudo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él,</a:t>
            </a:r>
            <a:r>
              <a:rPr lang="es-ES" b="1" spc="18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porque</a:t>
            </a:r>
            <a:r>
              <a:rPr lang="es-ES" b="1" spc="2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no</a:t>
            </a:r>
            <a:r>
              <a:rPr lang="es-ES" b="1" spc="20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me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separaba</a:t>
            </a:r>
            <a:r>
              <a:rPr lang="es-ES"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su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lado-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,</a:t>
            </a:r>
            <a:r>
              <a:rPr lang="es-ES" b="1" spc="114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empecé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</a:t>
            </a:r>
            <a:r>
              <a:rPr lang="es-ES"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reírme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su</a:t>
            </a:r>
            <a:r>
              <a:rPr lang="es-ES"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bautismo,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pensando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también</a:t>
            </a:r>
            <a:r>
              <a:rPr lang="es-ES"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él</a:t>
            </a:r>
            <a:r>
              <a:rPr lang="es-ES"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reiría,</a:t>
            </a:r>
            <a:r>
              <a:rPr lang="es-ES" b="1" spc="1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recibido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sin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conocimiento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ni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sentido,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pero</a:t>
            </a:r>
            <a:r>
              <a:rPr lang="es-ES"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 err="1">
                <a:solidFill>
                  <a:srgbClr val="FFFFFF"/>
                </a:solidFill>
                <a:cs typeface="Verdana"/>
              </a:rPr>
              <a:t>sabíendo</a:t>
            </a:r>
            <a:r>
              <a:rPr lang="es-ES" b="1" spc="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lo</a:t>
            </a:r>
            <a:r>
              <a:rPr lang="es-ES"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había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recibido.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Él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miró</a:t>
            </a:r>
            <a:r>
              <a:rPr lang="es-ES"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indignado</a:t>
            </a:r>
            <a:r>
              <a:rPr lang="es-ES"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como</a:t>
            </a:r>
            <a:r>
              <a:rPr lang="es-ES"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</a:t>
            </a:r>
            <a:r>
              <a:rPr lang="es-ES"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un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enemigo,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50" dirty="0">
                <a:solidFill>
                  <a:srgbClr val="FFFFFF"/>
                </a:solidFill>
                <a:cs typeface="Verdana"/>
              </a:rPr>
              <a:t>y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2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advirtió</a:t>
            </a:r>
            <a:r>
              <a:rPr lang="es-ES" b="1" spc="2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con</a:t>
            </a:r>
            <a:r>
              <a:rPr lang="es-ES" b="1" spc="229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absoluta</a:t>
            </a:r>
            <a:r>
              <a:rPr lang="es-ES" b="1" spc="2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franqueza</a:t>
            </a:r>
            <a:r>
              <a:rPr lang="es-ES" b="1" spc="229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que,</a:t>
            </a:r>
            <a:r>
              <a:rPr lang="es-ES" b="1" spc="2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si</a:t>
            </a:r>
            <a:r>
              <a:rPr lang="es-ES" b="1" spc="229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quería</a:t>
            </a:r>
            <a:r>
              <a:rPr lang="es-ES" b="1" spc="2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seguir</a:t>
            </a:r>
            <a:r>
              <a:rPr lang="es-ES" b="1" spc="2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siendo</a:t>
            </a:r>
            <a:r>
              <a:rPr lang="es-ES" b="1" spc="229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su</a:t>
            </a:r>
            <a:r>
              <a:rPr lang="es-ES" b="1" spc="2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amigo,</a:t>
            </a:r>
            <a:r>
              <a:rPr lang="es-ES" b="1" spc="2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dejara</a:t>
            </a:r>
            <a:r>
              <a:rPr lang="es-ES" b="1" spc="2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</a:t>
            </a:r>
            <a:r>
              <a:rPr lang="es-ES" b="1" spc="2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hablarle</a:t>
            </a:r>
            <a:r>
              <a:rPr lang="es-ES" b="1" spc="2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así.</a:t>
            </a:r>
            <a:r>
              <a:rPr lang="es-ES" b="1" spc="2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Yo,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asombrado,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contuve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pensando</a:t>
            </a:r>
            <a:r>
              <a:rPr lang="es-ES" b="1" spc="15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cuando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mejorara</a:t>
            </a:r>
            <a:r>
              <a:rPr lang="es-ES" b="1" spc="14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recuperara</a:t>
            </a:r>
            <a:r>
              <a:rPr lang="es-ES" b="1" spc="14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las</a:t>
            </a:r>
            <a:r>
              <a:rPr lang="es-ES" b="1" spc="14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fuerzas,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podríamos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discutir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lo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yo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quería.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Pero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tú,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Señor,</a:t>
            </a:r>
            <a:r>
              <a:rPr lang="es-ES" b="1" spc="1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libraste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locura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14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lo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reservaste</a:t>
            </a:r>
            <a:r>
              <a:rPr lang="es-ES" b="1" spc="1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para</a:t>
            </a:r>
            <a:r>
              <a:rPr lang="es-ES" b="1" spc="15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ti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para</a:t>
            </a:r>
            <a:r>
              <a:rPr lang="es-ES" b="1" spc="1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</a:t>
            </a:r>
            <a:r>
              <a:rPr lang="es-ES" b="1" spc="13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consuelo,</a:t>
            </a:r>
            <a:r>
              <a:rPr lang="es-ES" b="1" spc="1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pues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pocos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días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después,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cuando yo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no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estaba,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repitieron</a:t>
            </a:r>
            <a:r>
              <a:rPr lang="es-ES" b="1" spc="-4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las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fiebres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murió.</a:t>
            </a:r>
            <a:endParaRPr lang="es-ES" b="1" dirty="0">
              <a:cs typeface="Verdana"/>
            </a:endParaRPr>
          </a:p>
          <a:p>
            <a:pPr marL="12700" marR="5080" indent="255904" algn="just">
              <a:lnSpc>
                <a:spcPct val="99900"/>
              </a:lnSpc>
              <a:spcBef>
                <a:spcPts val="1440"/>
              </a:spcBef>
              <a:buFont typeface="Verdana"/>
              <a:buAutoNum type="arabicPeriod" startAt="9"/>
              <a:tabLst>
                <a:tab pos="268605" algn="l"/>
              </a:tabLst>
            </a:pPr>
            <a:r>
              <a:rPr lang="es-ES" b="1" dirty="0">
                <a:solidFill>
                  <a:srgbClr val="FFFFFF"/>
                </a:solidFill>
                <a:cs typeface="Verdana"/>
              </a:rPr>
              <a:t>¡Con</a:t>
            </a:r>
            <a:r>
              <a:rPr lang="es-ES" b="1" spc="28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qué</a:t>
            </a:r>
            <a:r>
              <a:rPr lang="es-ES" b="1" spc="28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dolor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</a:t>
            </a:r>
            <a:r>
              <a:rPr lang="es-ES" b="1" spc="28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oscureció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corazón!</a:t>
            </a:r>
            <a:r>
              <a:rPr lang="es-ES" b="1" spc="27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Todo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lo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veía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era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muerte</a:t>
            </a:r>
            <a:r>
              <a:rPr lang="es-ES" b="1" spc="29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para</a:t>
            </a:r>
            <a:r>
              <a:rPr lang="es-ES" b="1" spc="28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mí.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La</a:t>
            </a:r>
            <a:r>
              <a:rPr lang="es-ES" b="1" spc="28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patria</a:t>
            </a:r>
            <a:r>
              <a:rPr lang="es-ES" b="1" spc="28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era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insoportable,</a:t>
            </a:r>
            <a:r>
              <a:rPr lang="es-ES" b="1" spc="26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la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casa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paterna</a:t>
            </a:r>
            <a:r>
              <a:rPr lang="es-ES" b="1" spc="28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un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tormento,</a:t>
            </a:r>
            <a:r>
              <a:rPr lang="es-ES" b="1" spc="254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todo</a:t>
            </a:r>
            <a:r>
              <a:rPr lang="es-ES" b="1" spc="26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lo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27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había</a:t>
            </a:r>
            <a:r>
              <a:rPr lang="es-ES" b="1" spc="26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compartido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con</a:t>
            </a:r>
            <a:r>
              <a:rPr lang="es-ES" b="1" spc="26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él</a:t>
            </a:r>
            <a:r>
              <a:rPr lang="es-ES" b="1" spc="254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se</a:t>
            </a:r>
            <a:r>
              <a:rPr lang="es-ES" b="1" spc="26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27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hacía</a:t>
            </a:r>
            <a:r>
              <a:rPr lang="es-ES" b="1" spc="27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un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suplicio.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Mis ojos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buscaban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por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todas</a:t>
            </a:r>
            <a:r>
              <a:rPr lang="es-ES" b="1" spc="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partes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sin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encontrarlo. Y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llegué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 odiar</a:t>
            </a:r>
            <a:r>
              <a:rPr lang="es-ES" b="1" spc="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todas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las cosas,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porque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no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tenían ni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podían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decirme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como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antes,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cuando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volvía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una ausencia: «Mira,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ya vuelve».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hice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un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lío.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Preguntaba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alma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por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qué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estaba tan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triste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tan agobiada,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no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sabía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responder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si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decía: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«Confía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en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Dios»,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no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hacía caso,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con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razón;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porque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era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más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real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mejor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aquel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amigo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perdido</a:t>
            </a:r>
            <a:r>
              <a:rPr lang="es-ES" b="1" spc="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tan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querido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que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ese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fantasma en</a:t>
            </a:r>
            <a:r>
              <a:rPr lang="es-ES" b="1" spc="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que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le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pedía que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esperase.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Sólo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el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llanto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me</a:t>
            </a:r>
            <a:r>
              <a:rPr lang="es-ES" b="1" spc="-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era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dulce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y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ocupaba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el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lugar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de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 amigo</a:t>
            </a:r>
            <a:r>
              <a:rPr lang="es-ES" b="1" spc="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en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mi</a:t>
            </a:r>
            <a:r>
              <a:rPr lang="es-ES" b="1" spc="-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corazón.</a:t>
            </a:r>
            <a:r>
              <a:rPr lang="es-ES" b="1" spc="-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(Confesiones,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L</a:t>
            </a:r>
            <a:r>
              <a:rPr lang="es-ES" b="1" spc="-2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40" dirty="0">
                <a:solidFill>
                  <a:srgbClr val="FFFFFF"/>
                </a:solidFill>
                <a:cs typeface="Verdana"/>
              </a:rPr>
              <a:t>IV,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c.</a:t>
            </a:r>
            <a:r>
              <a:rPr lang="es-ES" b="1" spc="-15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dirty="0">
                <a:solidFill>
                  <a:srgbClr val="FFFFFF"/>
                </a:solidFill>
                <a:cs typeface="Verdana"/>
              </a:rPr>
              <a:t>4,</a:t>
            </a:r>
            <a:r>
              <a:rPr lang="es-ES" b="1" spc="-30" dirty="0">
                <a:solidFill>
                  <a:srgbClr val="FFFFFF"/>
                </a:solidFill>
                <a:cs typeface="Verdana"/>
              </a:rPr>
              <a:t> </a:t>
            </a:r>
            <a:r>
              <a:rPr lang="es-ES" b="1" spc="-10" dirty="0">
                <a:solidFill>
                  <a:srgbClr val="FFFFFF"/>
                </a:solidFill>
                <a:cs typeface="Verdana"/>
              </a:rPr>
              <a:t>7-</a:t>
            </a:r>
            <a:r>
              <a:rPr lang="es-ES" b="1" spc="-25" dirty="0">
                <a:solidFill>
                  <a:srgbClr val="FFFFFF"/>
                </a:solidFill>
                <a:cs typeface="Verdana"/>
              </a:rPr>
              <a:t>9)</a:t>
            </a:r>
            <a:endParaRPr lang="es-ES" b="1" dirty="0">
              <a:cs typeface="Verdana"/>
            </a:endParaRPr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72C6E2-AC4B-9EAB-1DB6-CD961E3EC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73" r="9976"/>
          <a:stretch>
            <a:fillRect/>
          </a:stretch>
        </p:blipFill>
        <p:spPr>
          <a:xfrm>
            <a:off x="7924799" y="685800"/>
            <a:ext cx="426720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4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284DD-99FA-EBF3-524C-4093BFC1120F}"/>
              </a:ext>
            </a:extLst>
          </p:cNvPr>
          <p:cNvSpPr txBox="1"/>
          <p:nvPr/>
        </p:nvSpPr>
        <p:spPr>
          <a:xfrm>
            <a:off x="228600" y="304800"/>
            <a:ext cx="11506200" cy="109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2ª</a:t>
            </a:r>
            <a:r>
              <a:rPr lang="es-ES" sz="3200" b="1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Etapa 373 d.C.-388 d.C.):</a:t>
            </a:r>
            <a:endParaRPr lang="es-ES" sz="3200" b="1" u="sng" spc="-3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Profesor</a:t>
            </a:r>
            <a:r>
              <a:rPr lang="es-ES" sz="3200" b="1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de</a:t>
            </a:r>
            <a:r>
              <a:rPr lang="es-ES" sz="3200" b="1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gramática</a:t>
            </a:r>
            <a:r>
              <a:rPr lang="es-ES" sz="3200" b="1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, de </a:t>
            </a: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retórica</a:t>
            </a:r>
            <a:r>
              <a:rPr lang="es-ES" sz="3200" b="1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lang="es-ES" sz="3200" b="1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y</a:t>
            </a:r>
            <a:r>
              <a:rPr lang="es-ES"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lang="es-ES" sz="32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conversión</a:t>
            </a:r>
            <a:endParaRPr lang="es-ES" sz="3200" dirty="0">
              <a:cs typeface="Century Gothic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12FF25-4967-DF95-84C6-13509B47A4B4}"/>
              </a:ext>
            </a:extLst>
          </p:cNvPr>
          <p:cNvSpPr txBox="1"/>
          <p:nvPr/>
        </p:nvSpPr>
        <p:spPr>
          <a:xfrm>
            <a:off x="5791200" y="1557039"/>
            <a:ext cx="6248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MX" sz="1900" b="1" dirty="0">
                <a:solidFill>
                  <a:srgbClr val="FFFFFF"/>
                </a:solidFill>
                <a:cs typeface="Century Gothic"/>
              </a:rPr>
              <a:t>Enseña</a:t>
            </a:r>
            <a:r>
              <a:rPr lang="es-MX" sz="1900" b="1" spc="-4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gramática</a:t>
            </a:r>
            <a:r>
              <a:rPr lang="es-MX" sz="19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en Tagaste </a:t>
            </a:r>
            <a:r>
              <a:rPr lang="es-MX" sz="1900" b="1" spc="-10" dirty="0">
                <a:solidFill>
                  <a:srgbClr val="FFFFFF"/>
                </a:solidFill>
                <a:cs typeface="Century Gothic"/>
              </a:rPr>
              <a:t>(373 d.C.) 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MX" sz="1900" b="1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retórica</a:t>
            </a:r>
            <a:r>
              <a:rPr lang="es-MX" sz="1900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en Cartago</a:t>
            </a:r>
            <a:r>
              <a:rPr lang="es-MX" sz="19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1900" b="1" spc="-20" dirty="0">
                <a:solidFill>
                  <a:srgbClr val="FFFFFF"/>
                </a:solidFill>
                <a:cs typeface="Century Gothic"/>
              </a:rPr>
              <a:t>(374 d.C.-</a:t>
            </a:r>
            <a:r>
              <a:rPr lang="es-MX" sz="1900" b="1" spc="-10" dirty="0">
                <a:solidFill>
                  <a:srgbClr val="FFFFFF"/>
                </a:solidFill>
                <a:cs typeface="Century Gothic"/>
              </a:rPr>
              <a:t>383 d.C.).</a:t>
            </a:r>
            <a:endParaRPr lang="es-MX" sz="1900" b="1" dirty="0">
              <a:cs typeface="Century Gothic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00" b="1" dirty="0">
                <a:solidFill>
                  <a:srgbClr val="FFFFFF"/>
                </a:solidFill>
                <a:cs typeface="Century Gothic"/>
              </a:rPr>
              <a:t>Va</a:t>
            </a:r>
            <a:r>
              <a:rPr lang="es-ES" sz="1900" b="1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1900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Roma</a:t>
            </a:r>
            <a:r>
              <a:rPr lang="es-ES" sz="1900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(383 d.C.),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 y</a:t>
            </a:r>
            <a:r>
              <a:rPr lang="es-ES" sz="1900" b="1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gracias a sus</a:t>
            </a:r>
            <a:r>
              <a:rPr lang="es-ES" sz="1900" b="1" spc="-7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relaciones consigue ser </a:t>
            </a:r>
            <a:r>
              <a:rPr lang="es-ES" sz="1900" b="1" spc="-10" dirty="0" err="1">
                <a:solidFill>
                  <a:srgbClr val="FFFFFF"/>
                </a:solidFill>
                <a:cs typeface="Century Gothic"/>
              </a:rPr>
              <a:t>retor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 en Milán (384 d.C.-388 d.C.)</a:t>
            </a:r>
            <a:endParaRPr lang="es-ES" sz="1900" b="1" dirty="0">
              <a:cs typeface="Century Gothic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00" b="1" dirty="0">
                <a:solidFill>
                  <a:srgbClr val="FFFFFF"/>
                </a:solidFill>
                <a:cs typeface="Century Gothic"/>
              </a:rPr>
              <a:t>Le</a:t>
            </a:r>
            <a:r>
              <a:rPr lang="es-ES" sz="1900" b="1" spc="-2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acompañan</a:t>
            </a:r>
            <a:r>
              <a:rPr lang="es-ES" sz="19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su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madre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y su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hijo,</a:t>
            </a:r>
            <a:r>
              <a:rPr lang="es-ES" sz="19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10" dirty="0" err="1">
                <a:solidFill>
                  <a:srgbClr val="FFFFFF"/>
                </a:solidFill>
                <a:cs typeface="Century Gothic"/>
              </a:rPr>
              <a:t>Adeodato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00" b="1" dirty="0">
                <a:solidFill>
                  <a:srgbClr val="FFFFFF"/>
                </a:solidFill>
                <a:cs typeface="Century Gothic"/>
              </a:rPr>
              <a:t>En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Milán</a:t>
            </a:r>
            <a:r>
              <a:rPr lang="es-ES" sz="1900" b="1" spc="-1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encuentra</a:t>
            </a:r>
            <a:r>
              <a:rPr lang="es-ES" sz="19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San </a:t>
            </a:r>
            <a:r>
              <a:rPr lang="es-MX" sz="1900" b="1" spc="-10" dirty="0">
                <a:solidFill>
                  <a:srgbClr val="FFFFFF"/>
                </a:solidFill>
                <a:cs typeface="Century Gothic"/>
              </a:rPr>
              <a:t>Ambrosio. S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e</a:t>
            </a:r>
            <a:r>
              <a:rPr lang="es-MX" sz="1900" b="1" spc="-4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MX" sz="1900" b="1" dirty="0">
                <a:solidFill>
                  <a:srgbClr val="FFFFFF"/>
                </a:solidFill>
                <a:cs typeface="Century Gothic"/>
              </a:rPr>
              <a:t>decepciona de los maniqueos.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00" b="1" dirty="0">
                <a:solidFill>
                  <a:srgbClr val="FFFFFF"/>
                </a:solidFill>
                <a:cs typeface="Century Gothic"/>
              </a:rPr>
              <a:t>Se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convierte</a:t>
            </a:r>
            <a:r>
              <a:rPr lang="es-ES" sz="1900" b="1" spc="-5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en</a:t>
            </a:r>
            <a:r>
              <a:rPr lang="es-ES" sz="1900" b="1" spc="-4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el</a:t>
            </a:r>
            <a:r>
              <a:rPr lang="es-ES" sz="1900" b="1" spc="-1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386 </a:t>
            </a:r>
            <a:r>
              <a:rPr lang="es-ES" sz="1900" b="1" spc="-25" dirty="0" err="1">
                <a:solidFill>
                  <a:srgbClr val="FFFFFF"/>
                </a:solidFill>
                <a:cs typeface="Century Gothic"/>
              </a:rPr>
              <a:t>d.C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y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Ambrosio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les</a:t>
            </a:r>
            <a:r>
              <a:rPr lang="es-ES" sz="19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bautiza</a:t>
            </a:r>
            <a:r>
              <a:rPr lang="es-ES" sz="1900" b="1" spc="-7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1900" b="1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él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ES" sz="1900" b="1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su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hijo</a:t>
            </a:r>
            <a:r>
              <a:rPr lang="es-ES" sz="1900" b="1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(387).</a:t>
            </a:r>
            <a:endParaRPr lang="es-ES" sz="1900" b="1" dirty="0">
              <a:cs typeface="Century Gothic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s-ES" sz="1900" b="1" dirty="0">
                <a:solidFill>
                  <a:srgbClr val="FFFFFF"/>
                </a:solidFill>
                <a:cs typeface="Century Gothic"/>
              </a:rPr>
              <a:t>Se</a:t>
            </a:r>
            <a:r>
              <a:rPr lang="es-ES" sz="19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retira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 err="1">
                <a:solidFill>
                  <a:srgbClr val="FFFFFF"/>
                </a:solidFill>
                <a:cs typeface="Century Gothic"/>
              </a:rPr>
              <a:t>Casicíaco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para</a:t>
            </a:r>
            <a:r>
              <a:rPr lang="es-ES" sz="1900" b="1" spc="-45" dirty="0">
                <a:solidFill>
                  <a:srgbClr val="FFFFFF"/>
                </a:solidFill>
                <a:cs typeface="Century Gothic"/>
              </a:rPr>
              <a:t> llevar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una</a:t>
            </a:r>
            <a:r>
              <a:rPr lang="es-ES" sz="1900" b="1" spc="-6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vida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“filosófica”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cristiana.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Deciden</a:t>
            </a:r>
            <a:r>
              <a:rPr lang="es-ES" sz="19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volver</a:t>
            </a:r>
            <a:r>
              <a:rPr lang="es-ES" sz="1900" b="1" spc="-7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a</a:t>
            </a:r>
            <a:r>
              <a:rPr lang="es-ES" sz="1900" b="1" spc="-3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Tagaste. Esperan un barco en Ostia, puerto de Roma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,</a:t>
            </a:r>
            <a:r>
              <a:rPr lang="es-ES" sz="1900" b="1" spc="-2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y</a:t>
            </a:r>
            <a:r>
              <a:rPr lang="es-ES" sz="1900" b="1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muere</a:t>
            </a:r>
            <a:r>
              <a:rPr lang="es-ES" sz="1900" b="1" spc="-3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dirty="0">
                <a:solidFill>
                  <a:srgbClr val="FFFFFF"/>
                </a:solidFill>
                <a:cs typeface="Century Gothic"/>
              </a:rPr>
              <a:t>Santa</a:t>
            </a:r>
            <a:r>
              <a:rPr lang="es-ES" sz="1900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s-ES" sz="1900" b="1" spc="-10" dirty="0">
                <a:solidFill>
                  <a:srgbClr val="FFFFFF"/>
                </a:solidFill>
                <a:cs typeface="Century Gothic"/>
              </a:rPr>
              <a:t>Mónica. </a:t>
            </a:r>
            <a:endParaRPr lang="es-MX" sz="19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64EF98-FE1D-2EB8-F8AD-74B3A25D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5770442" cy="38399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428" y="217170"/>
            <a:ext cx="796737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Posidio</a:t>
            </a:r>
            <a:r>
              <a:rPr sz="4000" b="1" spc="-35" dirty="0"/>
              <a:t> </a:t>
            </a:r>
            <a:r>
              <a:rPr sz="4000" b="1" dirty="0"/>
              <a:t>cuenta</a:t>
            </a:r>
            <a:r>
              <a:rPr sz="4000" b="1" spc="-15" dirty="0"/>
              <a:t> </a:t>
            </a:r>
            <a:r>
              <a:rPr sz="4000" b="1" dirty="0"/>
              <a:t>la</a:t>
            </a:r>
            <a:r>
              <a:rPr sz="4000" b="1" spc="-20" dirty="0"/>
              <a:t> </a:t>
            </a:r>
            <a:r>
              <a:rPr sz="4000" b="1" spc="-10" dirty="0"/>
              <a:t>conversión</a:t>
            </a:r>
            <a:endParaRPr sz="40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318516" y="914400"/>
            <a:ext cx="7758684" cy="5796074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606425" algn="just">
              <a:lnSpc>
                <a:spcPct val="80000"/>
              </a:lnSpc>
              <a:spcBef>
                <a:spcPts val="585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Primero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enseñó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gramática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ciudad,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después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retórica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en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Cartago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(capital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África),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más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tarde,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ultramar,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Roma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Milán,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donde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entonces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estaba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corte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Valentiniano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Menor.</a:t>
            </a:r>
            <a:endParaRPr sz="1900" b="1" dirty="0">
              <a:latin typeface="Century Gothic"/>
              <a:cs typeface="Century Gothic"/>
            </a:endParaRPr>
          </a:p>
          <a:p>
            <a:pPr marL="12700" algn="just">
              <a:lnSpc>
                <a:spcPts val="2160"/>
              </a:lnSpc>
              <a:spcBef>
                <a:spcPts val="515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ciudad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era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obispo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Ambrosio,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sacerdote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muy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 err="1">
                <a:solidFill>
                  <a:srgbClr val="FFFFFF"/>
                </a:solidFill>
                <a:latin typeface="Century Gothic"/>
                <a:cs typeface="Century Gothic"/>
              </a:rPr>
              <a:t>favorecido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lang="es-MX"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destacaba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entre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personajes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más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ilustres.</a:t>
            </a:r>
            <a:endParaRPr sz="1900" b="1" dirty="0">
              <a:latin typeface="Century Gothic"/>
              <a:cs typeface="Century Gothic"/>
            </a:endParaRPr>
          </a:p>
          <a:p>
            <a:pPr marL="12700" marR="581660" algn="just">
              <a:lnSpc>
                <a:spcPct val="80000"/>
              </a:lnSpc>
              <a:spcBef>
                <a:spcPts val="1005"/>
              </a:spcBef>
              <a:tabLst>
                <a:tab pos="1947545" algn="l"/>
              </a:tabLst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Mezclado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gente,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Agustín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acudía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iglesia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escuchar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los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sermones,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	eran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muy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frecuentes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aquel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dispensador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la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palabra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divina,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seguía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atento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pendiente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palabra.</a:t>
            </a:r>
            <a:endParaRPr sz="1900" b="1" dirty="0">
              <a:latin typeface="Century Gothic"/>
              <a:cs typeface="Century Gothic"/>
            </a:endParaRPr>
          </a:p>
          <a:p>
            <a:pPr marL="12700" marR="5080" algn="just">
              <a:lnSpc>
                <a:spcPct val="80000"/>
              </a:lnSpc>
              <a:spcBef>
                <a:spcPts val="1000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Cartago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habían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contagiado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maniqueos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errores,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cuando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era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adolescente;</a:t>
            </a:r>
            <a:r>
              <a:rPr sz="19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seguía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mayor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interés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todo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relativo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al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9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contra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aquella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herejía.</a:t>
            </a:r>
            <a:endParaRPr sz="1900" b="1" dirty="0">
              <a:latin typeface="Century Gothic"/>
              <a:cs typeface="Century Gothic"/>
            </a:endParaRPr>
          </a:p>
          <a:p>
            <a:pPr marL="12700" marR="18415" algn="just">
              <a:lnSpc>
                <a:spcPct val="80000"/>
              </a:lnSpc>
              <a:spcBef>
                <a:spcPts val="994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clemente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providencia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Dios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obró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corazón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prelado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para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resolviera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todas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dudas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sobre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doctrina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que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Agustín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luchaba;</a:t>
            </a:r>
            <a:r>
              <a:rPr sz="19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así,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suavemente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 la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ayuda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divina,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desapareció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poco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poco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espíritu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herejía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maniquea.</a:t>
            </a:r>
            <a:endParaRPr sz="1900" b="1" dirty="0">
              <a:latin typeface="Century Gothic"/>
              <a:cs typeface="Century Gothic"/>
            </a:endParaRPr>
          </a:p>
          <a:p>
            <a:pPr marL="12700" marR="448309" algn="just">
              <a:lnSpc>
                <a:spcPct val="80000"/>
              </a:lnSpc>
              <a:spcBef>
                <a:spcPts val="1010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Asegurado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la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fe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católica,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inflamó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deseo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instruirse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y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progresar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el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conocimiento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su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religión,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sz="19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purificarse</a:t>
            </a:r>
            <a:r>
              <a:rPr sz="19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el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Bautismo</a:t>
            </a:r>
            <a:r>
              <a:rPr sz="19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los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días</a:t>
            </a:r>
            <a:r>
              <a:rPr sz="19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santos</a:t>
            </a:r>
            <a:r>
              <a:rPr sz="1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Pascua.</a:t>
            </a:r>
            <a:endParaRPr sz="1900" b="1" dirty="0">
              <a:latin typeface="Century Gothic"/>
              <a:cs typeface="Century Gothic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(Cap.</a:t>
            </a:r>
            <a:r>
              <a:rPr sz="19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I)</a:t>
            </a:r>
            <a:endParaRPr sz="190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rcRect l="2200"/>
          <a:stretch>
            <a:fillRect/>
          </a:stretch>
        </p:blipFill>
        <p:spPr>
          <a:xfrm>
            <a:off x="8610600" y="713952"/>
            <a:ext cx="3386009" cy="54582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610600" y="6324600"/>
            <a:ext cx="3429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Agustín</a:t>
            </a:r>
            <a:r>
              <a:rPr sz="140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Santa</a:t>
            </a:r>
            <a:r>
              <a:rPr sz="1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Mónica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sermón</a:t>
            </a:r>
            <a:r>
              <a:rPr sz="1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San</a:t>
            </a: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Ambrosio”</a:t>
            </a:r>
            <a:r>
              <a:rPr sz="1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(1463</a:t>
            </a:r>
            <a:r>
              <a:rPr lang="es-MX"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d.C.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)</a:t>
            </a:r>
            <a:endParaRPr sz="1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202</TotalTime>
  <Words>3882</Words>
  <Application>Microsoft Office PowerPoint</Application>
  <PresentationFormat>Panorámica</PresentationFormat>
  <Paragraphs>179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Aptos</vt:lpstr>
      <vt:lpstr>Century Gothic</vt:lpstr>
      <vt:lpstr>Verdana</vt:lpstr>
      <vt:lpstr>Wingdings</vt:lpstr>
      <vt:lpstr>Wingdings 3</vt:lpstr>
      <vt:lpstr>Ion</vt:lpstr>
      <vt:lpstr>Presentación de PowerPoint</vt:lpstr>
      <vt:lpstr>I. Su vida</vt:lpstr>
      <vt:lpstr>Presentación de PowerPoint</vt:lpstr>
      <vt:lpstr>Etapas vitales</vt:lpstr>
      <vt:lpstr>Su vida en Cartago</vt:lpstr>
      <vt:lpstr>El gran amigo de su juventud</vt:lpstr>
      <vt:lpstr>Presentación de PowerPoint</vt:lpstr>
      <vt:lpstr>Presentación de PowerPoint</vt:lpstr>
      <vt:lpstr>Posidio cuenta la conversión</vt:lpstr>
      <vt:lpstr>Presentación de PowerPoint</vt:lpstr>
      <vt:lpstr>Presentación de PowerPoint</vt:lpstr>
      <vt:lpstr>Lo que cuenta Posidio</vt:lpstr>
      <vt:lpstr>Sacerdote y obispo en Hipona como lo cuenta Posidio</vt:lpstr>
      <vt:lpstr>Una última consulta, según Posidio</vt:lpstr>
      <vt:lpstr>II. Teología de San Agustín</vt:lpstr>
      <vt:lpstr>Presentación de PowerPoint</vt:lpstr>
      <vt:lpstr>3. Su inmensa influencia espiritual</vt:lpstr>
      <vt:lpstr>4. Su obra (41 volúmenes en la BAC)</vt:lpstr>
      <vt:lpstr>Presentación de PowerPoint</vt:lpstr>
      <vt:lpstr>¿Qué enseñan las Confesiones?</vt:lpstr>
      <vt:lpstr>Las claves para la conversión</vt:lpstr>
      <vt:lpstr>La necesidad de Dios</vt:lpstr>
      <vt:lpstr>La iniciativa de Dios</vt:lpstr>
      <vt:lpstr>En la intimidad del alma</vt:lpstr>
      <vt:lpstr>El maestro es el Espíritu Santo</vt:lpstr>
      <vt:lpstr>La clave de la historia</vt:lpstr>
      <vt:lpstr>Algunos libros: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San Agustín de Hipona</dc:title>
  <dc:creator>jllorda@unav.es</dc:creator>
  <cp:lastModifiedBy>Gener José Avilés Alatriste</cp:lastModifiedBy>
  <cp:revision>2</cp:revision>
  <dcterms:created xsi:type="dcterms:W3CDTF">2025-09-24T23:15:25Z</dcterms:created>
  <dcterms:modified xsi:type="dcterms:W3CDTF">2025-09-25T17:00:57Z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2023-12-12T00:00:00Z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2025-09-24T00:00:00Z</vt:filetime>
  </property>
  <property fmtid="{D5CDD505-2E9C-101B-9397-08002B2CF9AE}" pid="5" name="Producer">
    <vt:lpwstr>3-Heights(TM) PDF Security Shell 4.8.25.2 (http://www.pdf-tools.com)</vt:lpwstr>
  </property>
</Properties>
</file>