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50"/>
  </p:notesMasterIdLst>
  <p:sldIdLst>
    <p:sldId id="256" r:id="rId2"/>
    <p:sldId id="258" r:id="rId3"/>
    <p:sldId id="259" r:id="rId4"/>
    <p:sldId id="261" r:id="rId5"/>
    <p:sldId id="262" r:id="rId6"/>
    <p:sldId id="287" r:id="rId7"/>
    <p:sldId id="288" r:id="rId8"/>
    <p:sldId id="289" r:id="rId9"/>
    <p:sldId id="263" r:id="rId10"/>
    <p:sldId id="264" r:id="rId11"/>
    <p:sldId id="265" r:id="rId12"/>
    <p:sldId id="291" r:id="rId13"/>
    <p:sldId id="292" r:id="rId14"/>
    <p:sldId id="304" r:id="rId15"/>
    <p:sldId id="305" r:id="rId16"/>
    <p:sldId id="266" r:id="rId17"/>
    <p:sldId id="267" r:id="rId18"/>
    <p:sldId id="268" r:id="rId19"/>
    <p:sldId id="293" r:id="rId20"/>
    <p:sldId id="294" r:id="rId21"/>
    <p:sldId id="269" r:id="rId22"/>
    <p:sldId id="270" r:id="rId23"/>
    <p:sldId id="295" r:id="rId24"/>
    <p:sldId id="272" r:id="rId25"/>
    <p:sldId id="273" r:id="rId26"/>
    <p:sldId id="274" r:id="rId27"/>
    <p:sldId id="296" r:id="rId28"/>
    <p:sldId id="275" r:id="rId29"/>
    <p:sldId id="276" r:id="rId30"/>
    <p:sldId id="277" r:id="rId31"/>
    <p:sldId id="297" r:id="rId32"/>
    <p:sldId id="278" r:id="rId33"/>
    <p:sldId id="279" r:id="rId34"/>
    <p:sldId id="280" r:id="rId35"/>
    <p:sldId id="298" r:id="rId36"/>
    <p:sldId id="281" r:id="rId37"/>
    <p:sldId id="282" r:id="rId38"/>
    <p:sldId id="283" r:id="rId39"/>
    <p:sldId id="299" r:id="rId40"/>
    <p:sldId id="284" r:id="rId41"/>
    <p:sldId id="285" r:id="rId42"/>
    <p:sldId id="300" r:id="rId43"/>
    <p:sldId id="286" r:id="rId44"/>
    <p:sldId id="301" r:id="rId45"/>
    <p:sldId id="302" r:id="rId46"/>
    <p:sldId id="303" r:id="rId47"/>
    <p:sldId id="306" r:id="rId48"/>
    <p:sldId id="307"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81469" autoAdjust="0"/>
  </p:normalViewPr>
  <p:slideViewPr>
    <p:cSldViewPr>
      <p:cViewPr varScale="1">
        <p:scale>
          <a:sx n="78" d="100"/>
          <a:sy n="78" d="100"/>
        </p:scale>
        <p:origin x="1594" y="-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MX"/>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E299870-E396-4F80-9742-1039BB09ED2F}" type="datetimeFigureOut">
              <a:rPr lang="es-MX"/>
              <a:pPr>
                <a:defRPr/>
              </a:pPr>
              <a:t>29/09/2025</a:t>
            </a:fld>
            <a:endParaRPr lang="es-MX"/>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MX"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MX"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MX"/>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96AC7F8-9D8B-47E9-B69D-9BBEA2B8C4D8}" type="slidenum">
              <a:rPr lang="es-MX"/>
              <a:pPr>
                <a:defRPr/>
              </a:pPr>
              <a:t>‹Nº›</a:t>
            </a:fld>
            <a:endParaRPr lang="es-MX"/>
          </a:p>
        </p:txBody>
      </p:sp>
    </p:spTree>
    <p:extLst>
      <p:ext uri="{BB962C8B-B14F-4D97-AF65-F5344CB8AC3E}">
        <p14:creationId xmlns:p14="http://schemas.microsoft.com/office/powerpoint/2010/main" val="21341595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AF7E2D-6FBD-4279-A308-A29412477DF2}" type="slidenum">
              <a:rPr lang="es-MX" smtClean="0"/>
              <a:pPr/>
              <a:t>1</a:t>
            </a:fld>
            <a:endParaRPr lang="es-MX"/>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D2C1E0-7CF5-4B6F-8F64-D4F4A9924B6D}" type="slidenum">
              <a:rPr lang="es-MX" smtClean="0"/>
              <a:pPr/>
              <a:t>10</a:t>
            </a:fld>
            <a:endParaRPr lang="es-MX"/>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A7F7EE-F17A-4442-82B6-B47201E559C2}" type="slidenum">
              <a:rPr lang="es-MX" smtClean="0"/>
              <a:pPr/>
              <a:t>11</a:t>
            </a:fld>
            <a:endParaRPr lang="es-MX"/>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FDD336-D3DE-4D63-92A3-04F8A070C5DA}" type="slidenum">
              <a:rPr lang="es-MX" smtClean="0"/>
              <a:pPr/>
              <a:t>12</a:t>
            </a:fld>
            <a:endParaRPr lang="es-MX"/>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FF91BE-5C2B-4960-BD2C-FBAD7BF38164}" type="slidenum">
              <a:rPr lang="es-MX" smtClean="0"/>
              <a:pPr/>
              <a:t>13</a:t>
            </a:fld>
            <a:endParaRPr lang="es-MX"/>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013489-5DDF-4D10-A202-6B35B4212DE5}" type="slidenum">
              <a:rPr lang="es-MX" smtClean="0"/>
              <a:pPr/>
              <a:t>16</a:t>
            </a:fld>
            <a:endParaRPr lang="es-MX"/>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F322FD-14E3-4E98-AD75-156B2616F03D}" type="slidenum">
              <a:rPr lang="es-MX" smtClean="0"/>
              <a:pPr/>
              <a:t>17</a:t>
            </a:fld>
            <a:endParaRPr lang="es-MX"/>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BC1A71-3B76-4432-BB4C-44E129F2C4F7}" type="slidenum">
              <a:rPr lang="es-MX" smtClean="0"/>
              <a:pPr/>
              <a:t>18</a:t>
            </a:fld>
            <a:endParaRPr lang="es-MX"/>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1D82CF-33EC-43FD-A36F-271AD83219A8}" type="slidenum">
              <a:rPr lang="es-MX" smtClean="0"/>
              <a:pPr/>
              <a:t>19</a:t>
            </a:fld>
            <a:endParaRPr lang="es-MX"/>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A3C496-B7B7-47E9-8DD4-B157DA59E5C7}" type="slidenum">
              <a:rPr lang="es-MX" smtClean="0"/>
              <a:pPr/>
              <a:t>20</a:t>
            </a:fld>
            <a:endParaRPr lang="es-MX"/>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2B10F4-04A4-42DB-9284-DF5CF4157ADB}" type="slidenum">
              <a:rPr lang="es-MX" smtClean="0"/>
              <a:pPr/>
              <a:t>21</a:t>
            </a:fld>
            <a:endParaRPr lang="es-MX"/>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5B5608-1E88-4818-A294-23BFF167D431}" type="slidenum">
              <a:rPr lang="es-MX" smtClean="0"/>
              <a:pPr/>
              <a:t>2</a:t>
            </a:fld>
            <a:endParaRPr lang="es-MX"/>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DB23F2-C221-4FA4-B795-5D79236351B1}" type="slidenum">
              <a:rPr lang="es-MX" smtClean="0"/>
              <a:pPr/>
              <a:t>22</a:t>
            </a:fld>
            <a:endParaRPr lang="es-MX"/>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78F0F8-7D44-4B80-9044-ED768E29A410}" type="slidenum">
              <a:rPr lang="es-MX" smtClean="0"/>
              <a:pPr/>
              <a:t>23</a:t>
            </a:fld>
            <a:endParaRPr lang="es-MX"/>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779C9F-A907-4DA7-BA34-9D0B8289372B}" type="slidenum">
              <a:rPr lang="es-MX" smtClean="0"/>
              <a:pPr/>
              <a:t>24</a:t>
            </a:fld>
            <a:endParaRPr lang="es-MX"/>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8B757D-E855-41F3-8765-FD7B5DA4EC47}" type="slidenum">
              <a:rPr lang="es-MX" smtClean="0"/>
              <a:pPr/>
              <a:t>25</a:t>
            </a:fld>
            <a:endParaRPr lang="es-MX"/>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83AA16-FFD8-4242-B5FD-8470EE3C6933}" type="slidenum">
              <a:rPr lang="es-MX" smtClean="0"/>
              <a:pPr/>
              <a:t>26</a:t>
            </a:fld>
            <a:endParaRPr lang="es-MX"/>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151432-CE31-4F95-A772-7E1F69AAA305}" type="slidenum">
              <a:rPr lang="es-MX" smtClean="0"/>
              <a:pPr/>
              <a:t>27</a:t>
            </a:fld>
            <a:endParaRPr lang="es-MX"/>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49C130-4E34-4302-B3F6-70EE0FCA3E83}" type="slidenum">
              <a:rPr lang="es-MX" smtClean="0"/>
              <a:pPr/>
              <a:t>28</a:t>
            </a:fld>
            <a:endParaRPr lang="es-MX"/>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DEDD30-E0BE-4B22-A4D8-1C117D530762}" type="slidenum">
              <a:rPr lang="es-MX" smtClean="0"/>
              <a:pPr/>
              <a:t>29</a:t>
            </a:fld>
            <a:endParaRPr lang="es-MX"/>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146EC6-1BF4-4BBC-877E-55366E138327}" type="slidenum">
              <a:rPr lang="es-MX" smtClean="0"/>
              <a:pPr/>
              <a:t>30</a:t>
            </a:fld>
            <a:endParaRPr lang="es-MX"/>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DAF232-A669-4B46-9322-AEFD83BC4CCB}" type="slidenum">
              <a:rPr lang="es-MX" smtClean="0"/>
              <a:pPr/>
              <a:t>31</a:t>
            </a:fld>
            <a:endParaRPr lang="es-MX"/>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E64919-3E48-4549-AF45-D777C463A6E3}" type="slidenum">
              <a:rPr lang="es-MX" smtClean="0"/>
              <a:pPr/>
              <a:t>3</a:t>
            </a:fld>
            <a:endParaRPr lang="es-MX"/>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34480D-DC71-46A7-8522-165473F5FBA4}" type="slidenum">
              <a:rPr lang="es-MX" smtClean="0"/>
              <a:pPr/>
              <a:t>32</a:t>
            </a:fld>
            <a:endParaRPr lang="es-MX"/>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A1D05C-1E87-419E-9379-9F57C338394C}" type="slidenum">
              <a:rPr lang="es-MX" smtClean="0"/>
              <a:pPr/>
              <a:t>33</a:t>
            </a:fld>
            <a:endParaRPr lang="es-MX"/>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E19C43-A742-4A43-8D51-D2F571F39ABA}" type="slidenum">
              <a:rPr lang="es-MX" smtClean="0"/>
              <a:pPr/>
              <a:t>34</a:t>
            </a:fld>
            <a:endParaRPr lang="es-MX"/>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75A41D-06C2-4C09-981D-D4A93CA74892}" type="slidenum">
              <a:rPr lang="es-MX" smtClean="0"/>
              <a:pPr/>
              <a:t>35</a:t>
            </a:fld>
            <a:endParaRPr lang="es-MX"/>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6D419E-0E91-4B99-AB65-CF0725A8C4A9}" type="slidenum">
              <a:rPr lang="es-MX" smtClean="0"/>
              <a:pPr/>
              <a:t>36</a:t>
            </a:fld>
            <a:endParaRPr lang="es-MX"/>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7AFB42-0D94-4150-85D7-4C75F9E32E4D}" type="slidenum">
              <a:rPr lang="es-MX" smtClean="0"/>
              <a:pPr/>
              <a:t>37</a:t>
            </a:fld>
            <a:endParaRPr lang="es-MX"/>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662254-26E9-428A-B079-3AB9A8289A40}" type="slidenum">
              <a:rPr lang="es-MX" smtClean="0"/>
              <a:pPr/>
              <a:t>38</a:t>
            </a:fld>
            <a:endParaRPr lang="es-MX"/>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9EFEA2-5BAF-4230-A02B-D76CC39772E9}" type="slidenum">
              <a:rPr lang="es-MX" smtClean="0"/>
              <a:pPr/>
              <a:t>39</a:t>
            </a:fld>
            <a:endParaRPr lang="es-MX"/>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dirty="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45EA96-2741-4336-94E2-E27EBD824517}" type="slidenum">
              <a:rPr lang="es-MX" smtClean="0"/>
              <a:pPr/>
              <a:t>40</a:t>
            </a:fld>
            <a:endParaRPr lang="es-MX"/>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A98DB5-2A34-47B5-8FF0-453CA623472C}" type="slidenum">
              <a:rPr lang="es-MX" smtClean="0"/>
              <a:pPr/>
              <a:t>41</a:t>
            </a:fld>
            <a:endParaRPr lang="es-MX"/>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37B825-6A04-4426-9D50-879ED0E85C54}" type="slidenum">
              <a:rPr lang="es-MX" smtClean="0"/>
              <a:pPr/>
              <a:t>4</a:t>
            </a:fld>
            <a:endParaRPr lang="es-MX"/>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523A1D-3256-47C1-8C3E-407C6F41A7F1}" type="slidenum">
              <a:rPr lang="es-MX" smtClean="0"/>
              <a:pPr/>
              <a:t>42</a:t>
            </a:fld>
            <a:endParaRPr lang="es-MX"/>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C3FC74-EB97-4BD6-AF2C-FEB1A82C2E59}" type="slidenum">
              <a:rPr lang="es-MX" smtClean="0"/>
              <a:pPr/>
              <a:t>43</a:t>
            </a:fld>
            <a:endParaRPr lang="es-MX"/>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dirty="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7773F2-EF5A-4A51-B6C2-2B8B1C0F156E}" type="slidenum">
              <a:rPr lang="es-MX" smtClean="0"/>
              <a:pPr/>
              <a:t>44</a:t>
            </a:fld>
            <a:endParaRPr lang="es-MX"/>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22C991-5CB1-440B-8160-57D5E2B716FB}" type="slidenum">
              <a:rPr lang="es-MX" smtClean="0"/>
              <a:pPr/>
              <a:t>45</a:t>
            </a:fld>
            <a:endParaRPr lang="es-MX"/>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7E63A0-C5DC-4ACC-817B-5998F9EC3A89}" type="slidenum">
              <a:rPr lang="es-MX" smtClean="0"/>
              <a:pPr/>
              <a:t>46</a:t>
            </a:fld>
            <a:endParaRPr lang="es-MX"/>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618012-1EB3-49D9-9197-93789807F3E3}" type="slidenum">
              <a:rPr lang="es-MX" smtClean="0"/>
              <a:pPr/>
              <a:t>5</a:t>
            </a:fld>
            <a:endParaRPr lang="es-MX"/>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90F33A-5AC1-48FF-8495-4EA57E816E43}" type="slidenum">
              <a:rPr lang="es-MX" smtClean="0"/>
              <a:pPr/>
              <a:t>6</a:t>
            </a:fld>
            <a:endParaRPr lang="es-MX"/>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3F3B56-2E24-4239-9837-7F37D10D66E0}" type="slidenum">
              <a:rPr lang="es-MX" smtClean="0"/>
              <a:pPr/>
              <a:t>7</a:t>
            </a:fld>
            <a:endParaRPr lang="es-MX"/>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58E17C-40B3-4E5A-9856-7990204115FF}" type="slidenum">
              <a:rPr lang="es-MX" smtClean="0"/>
              <a:pPr/>
              <a:t>8</a:t>
            </a:fld>
            <a:endParaRPr lang="es-MX"/>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B9CF43-E919-4134-8553-3877BED1A908}" type="slidenum">
              <a:rPr lang="es-MX" smtClean="0"/>
              <a:pPr/>
              <a:t>9</a:t>
            </a:fld>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4176805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2088857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3043650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788405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1017370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s-ES"/>
          </a:p>
        </p:txBody>
      </p:sp>
      <p:sp>
        <p:nvSpPr>
          <p:cNvPr id="4"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3482996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s-ES"/>
          </a:p>
        </p:txBody>
      </p:sp>
      <p:sp>
        <p:nvSpPr>
          <p:cNvPr id="4"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3720433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2992470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1889967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234008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46189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594542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endParaRPr lang="es-ES"/>
          </a:p>
        </p:txBody>
      </p:sp>
      <p:sp>
        <p:nvSpPr>
          <p:cNvPr id="8" name="Footer Placeholder 7"/>
          <p:cNvSpPr>
            <a:spLocks noGrp="1"/>
          </p:cNvSpPr>
          <p:nvPr>
            <p:ph type="ftr" sz="quarter" idx="11"/>
          </p:nvPr>
        </p:nvSpPr>
        <p:spPr/>
        <p:txBody>
          <a:bodyPr/>
          <a:lstStyle/>
          <a:p>
            <a:pPr>
              <a:defRPr/>
            </a:pPr>
            <a:endParaRPr lang="es-ES"/>
          </a:p>
        </p:txBody>
      </p:sp>
      <p:sp>
        <p:nvSpPr>
          <p:cNvPr id="9" name="Slide Number Placeholder 8"/>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310018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pPr>
              <a:defRPr/>
            </a:pPr>
            <a:endParaRPr lang="es-ES"/>
          </a:p>
        </p:txBody>
      </p:sp>
      <p:sp>
        <p:nvSpPr>
          <p:cNvPr id="5" name="Footer Placeholder 3"/>
          <p:cNvSpPr>
            <a:spLocks noGrp="1"/>
          </p:cNvSpPr>
          <p:nvPr>
            <p:ph type="ftr" sz="quarter" idx="11"/>
          </p:nvPr>
        </p:nvSpPr>
        <p:spPr/>
        <p:txBody>
          <a:bodyPr/>
          <a:lstStyle/>
          <a:p>
            <a:pPr>
              <a:defRPr/>
            </a:pPr>
            <a:endParaRPr lang="es-ES"/>
          </a:p>
        </p:txBody>
      </p:sp>
      <p:sp>
        <p:nvSpPr>
          <p:cNvPr id="6" name="Slide Number Placeholder 4"/>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3665833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s-ES"/>
          </a:p>
        </p:txBody>
      </p:sp>
      <p:sp>
        <p:nvSpPr>
          <p:cNvPr id="5" name="Footer Placeholder 2"/>
          <p:cNvSpPr>
            <a:spLocks noGrp="1"/>
          </p:cNvSpPr>
          <p:nvPr>
            <p:ph type="ftr" sz="quarter" idx="11"/>
          </p:nvPr>
        </p:nvSpPr>
        <p:spPr/>
        <p:txBody>
          <a:bodyPr/>
          <a:lstStyle/>
          <a:p>
            <a:pPr>
              <a:defRPr/>
            </a:pPr>
            <a:endParaRPr lang="es-ES"/>
          </a:p>
        </p:txBody>
      </p:sp>
      <p:sp>
        <p:nvSpPr>
          <p:cNvPr id="6" name="Slide Number Placeholder 3"/>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623276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pPr>
              <a:defRPr/>
            </a:pPr>
            <a:endParaRPr lang="es-ES"/>
          </a:p>
        </p:txBody>
      </p:sp>
      <p:sp>
        <p:nvSpPr>
          <p:cNvPr id="5" name="Footer Placeholder 5"/>
          <p:cNvSpPr>
            <a:spLocks noGrp="1"/>
          </p:cNvSpPr>
          <p:nvPr>
            <p:ph type="ftr" sz="quarter" idx="11"/>
          </p:nvPr>
        </p:nvSpPr>
        <p:spPr/>
        <p:txBody>
          <a:bodyPr/>
          <a:lstStyle/>
          <a:p>
            <a:pPr>
              <a:defRPr/>
            </a:pPr>
            <a:endParaRPr lang="es-ES"/>
          </a:p>
        </p:txBody>
      </p:sp>
      <p:sp>
        <p:nvSpPr>
          <p:cNvPr id="6" name="Slide Number Placeholder 6"/>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123683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104728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s-E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s-E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4EA07162-A787-4B39-BD32-9470228D59F8}" type="slidenum">
              <a:rPr lang="es-ES" smtClean="0"/>
              <a:pPr>
                <a:defRPr/>
              </a:pPr>
              <a:t>‹Nº›</a:t>
            </a:fld>
            <a:endParaRPr lang="es-ES"/>
          </a:p>
        </p:txBody>
      </p:sp>
    </p:spTree>
    <p:extLst>
      <p:ext uri="{BB962C8B-B14F-4D97-AF65-F5344CB8AC3E}">
        <p14:creationId xmlns:p14="http://schemas.microsoft.com/office/powerpoint/2010/main" val="4155035157"/>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Image:Johann_Friedrich_Herbart.jpg" TargetMode="External"/><Relationship Id="rId5" Type="http://schemas.openxmlformats.org/officeDocument/2006/relationships/image" Target="../media/image19.jpeg"/><Relationship Id="rId4" Type="http://schemas.openxmlformats.org/officeDocument/2006/relationships/hyperlink" Target="http://upload.wikimedia.org/wikipedia/fr/1/1f/Fenelon.jp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es.wikipedia.org/wiki/Imagen:Holbein-erasmus.jpg" TargetMode="External"/><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es.wikipedia.org/wiki/Imagen:Thomas_More.png" TargetMode="External"/><Relationship Id="rId5" Type="http://schemas.openxmlformats.org/officeDocument/2006/relationships/image" Target="../media/image29.jpeg"/><Relationship Id="rId10" Type="http://schemas.openxmlformats.org/officeDocument/2006/relationships/image" Target="../media/image32.jpeg"/><Relationship Id="rId4" Type="http://schemas.openxmlformats.org/officeDocument/2006/relationships/image" Target="../media/image28.jpeg"/><Relationship Id="rId9"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images.google.com.mx/imgres?imgurl=http://www.french-ital.ucsb.edu/classes/images/diderot.jpg&amp;imgrefurl=http://www.french-ital.ucsb.edu/classes/french/French184S06.htm&amp;h=926&amp;w=750&amp;sz=61&amp;tbnid=6YeyJs481KVCOM:&amp;tbnh=146&amp;tbnw=118&amp;hl=es&amp;start=5&amp;prev=/images?q=Diderot&amp;svnum=10&amp;hl=es&amp;lr=" TargetMode="External"/><Relationship Id="rId7" Type="http://schemas.openxmlformats.org/officeDocument/2006/relationships/hyperlink" Target="http://www.axonais.com/saintquentin/musee_lecuyer/graphs/rousseau.jp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www.tc.edu/centers/coce/detail.asp?Id=About+Us&amp;Info=A+Photographic+Exhibition&amp;PhotoId=4" TargetMode="External"/><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jpe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png"/><Relationship Id="rId7"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hyperlink" Target="http://www.dhm.de/lemo/objekte/pict/BiographieCamusAlbert_photoPortraitCamusAlbert/index.html" TargetMode="Externa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hyperlink" Target="http://images.google.com.mx/imgres?imgurl=http://www.geagea.com/09indi/pic/nietzsche2.jpg&amp;imgrefurl=http://www.geagea.com/09indi/09_04.htm&amp;h=288&amp;w=272&amp;sz=7&amp;tbnid=d536icSdVg4chM:&amp;tbnh=110&amp;tbnw=103&amp;hl=es&amp;start=4&amp;prev=/images?q=Friedrich+Nietzsche++++++++&amp;svnum=10&amp;hl=es&amp;lr=&amp;sa=X" TargetMode="External"/><Relationship Id="rId7"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hyperlink" Target="http://images.google.com.mx/imgres?imgurl=http://www.elpais.es/elpaismedia/babelia/media/200412/25/ensayo/20041225elpbabens_2_I_LBW.jpg&amp;imgrefurl=http://indice.elpais.es/2004/12/25/&amp;h=480&amp;w=330&amp;sz=20&amp;tbnid=CsMjiis-z4bO8M:&amp;tbnh=126&amp;tbnw=86&amp;hl=es&amp;start=8&amp;prev=/images?q=J%C3%BCrgen+Habermas++++&amp;svnum=10&amp;hl=es&amp;lr=" TargetMode="External"/><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k.wikipedia.org/wiki/Obr%C3%A1zok:Hegel.jp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images.google.com.mx/imgres?imgurl=http://antmes.planetaclix.pt/proust.jpg&amp;imgrefurl=http://antmes.planetaclix.pt/&amp;h=320&amp;w=220&amp;sz=28&amp;tbnid=8sSgbsYNlYMCJM:&amp;tbnh=113&amp;tbnw=77&amp;hl=es&amp;start=17&amp;prev=/images?q=Emile+Chartier+&amp;svnum=10&amp;hl=es&amp;lr=&amp;sa=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69498" y="76200"/>
            <a:ext cx="8610600" cy="1371600"/>
          </a:xfrm>
        </p:spPr>
        <p:txBody>
          <a:bodyPr>
            <a:normAutofit/>
          </a:bodyPr>
          <a:lstStyle/>
          <a:p>
            <a:pPr algn="ctr" eaLnBrk="1" hangingPunct="1">
              <a:defRPr/>
            </a:pPr>
            <a:r>
              <a:rPr lang="es-MX" sz="4000" b="1" dirty="0"/>
              <a:t>FILOSOFÍA DE LA EDUCACIÓN</a:t>
            </a:r>
            <a:br>
              <a:rPr lang="es-MX" sz="4000" b="1" dirty="0"/>
            </a:br>
            <a:r>
              <a:rPr lang="es-MX" sz="4000" b="1" dirty="0"/>
              <a:t>COSMOVISIONES</a:t>
            </a:r>
            <a:endParaRPr lang="es-ES" sz="4000" b="1" dirty="0"/>
          </a:p>
        </p:txBody>
      </p:sp>
      <p:sp>
        <p:nvSpPr>
          <p:cNvPr id="2051" name="Rectangle 3"/>
          <p:cNvSpPr>
            <a:spLocks noGrp="1" noChangeArrowheads="1"/>
          </p:cNvSpPr>
          <p:nvPr>
            <p:ph type="subTitle" idx="1"/>
          </p:nvPr>
        </p:nvSpPr>
        <p:spPr>
          <a:xfrm>
            <a:off x="1828800" y="5943600"/>
            <a:ext cx="7315200" cy="914400"/>
          </a:xfrm>
        </p:spPr>
        <p:txBody>
          <a:bodyPr>
            <a:normAutofit lnSpcReduction="10000"/>
          </a:bodyPr>
          <a:lstStyle/>
          <a:p>
            <a:pPr algn="r" eaLnBrk="1" hangingPunct="1">
              <a:lnSpc>
                <a:spcPct val="120000"/>
              </a:lnSpc>
              <a:spcBef>
                <a:spcPts val="0"/>
              </a:spcBef>
            </a:pPr>
            <a:r>
              <a:rPr lang="es-MX" sz="2400" b="1" cap="none" dirty="0">
                <a:solidFill>
                  <a:schemeClr val="tx1"/>
                </a:solidFill>
              </a:rPr>
              <a:t>por: Gener José Avilés Alatriste</a:t>
            </a:r>
          </a:p>
          <a:p>
            <a:pPr algn="r" eaLnBrk="1" hangingPunct="1">
              <a:lnSpc>
                <a:spcPct val="120000"/>
              </a:lnSpc>
              <a:spcBef>
                <a:spcPts val="0"/>
              </a:spcBef>
            </a:pPr>
            <a:r>
              <a:rPr lang="es-MX" sz="2600" b="1" i="1" cap="none" dirty="0">
                <a:solidFill>
                  <a:schemeClr val="tx1"/>
                </a:solidFill>
              </a:rPr>
              <a:t>Universidad de Montemorelos</a:t>
            </a:r>
          </a:p>
        </p:txBody>
      </p:sp>
      <p:pic>
        <p:nvPicPr>
          <p:cNvPr id="2" name="Imagen 1">
            <a:extLst>
              <a:ext uri="{FF2B5EF4-FFF2-40B4-BE49-F238E27FC236}">
                <a16:creationId xmlns:a16="http://schemas.microsoft.com/office/drawing/2014/main" id="{576C5633-F338-3DD7-5C92-2FA7A6FBBD42}"/>
              </a:ext>
            </a:extLst>
          </p:cNvPr>
          <p:cNvPicPr>
            <a:picLocks noChangeAspect="1"/>
          </p:cNvPicPr>
          <p:nvPr/>
        </p:nvPicPr>
        <p:blipFill>
          <a:blip r:embed="rId3"/>
          <a:stretch>
            <a:fillRect/>
          </a:stretch>
        </p:blipFill>
        <p:spPr>
          <a:xfrm>
            <a:off x="1295400" y="1391967"/>
            <a:ext cx="6681230" cy="4445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528918"/>
            <a:ext cx="9067800" cy="842682"/>
          </a:xfrm>
        </p:spPr>
        <p:txBody>
          <a:bodyPr/>
          <a:lstStyle/>
          <a:p>
            <a:pPr algn="ctr" eaLnBrk="1" hangingPunct="1">
              <a:defRPr/>
            </a:pPr>
            <a:r>
              <a:rPr lang="es-MX" sz="4000" b="1" dirty="0"/>
              <a:t>EL REALISMO Y LA EDUCACIÓN</a:t>
            </a:r>
            <a:endParaRPr lang="es-ES" sz="4000" b="1" dirty="0"/>
          </a:p>
        </p:txBody>
      </p:sp>
      <p:sp>
        <p:nvSpPr>
          <p:cNvPr id="10243" name="Rectangle 3"/>
          <p:cNvSpPr>
            <a:spLocks noGrp="1" noChangeArrowheads="1"/>
          </p:cNvSpPr>
          <p:nvPr>
            <p:ph idx="1"/>
          </p:nvPr>
        </p:nvSpPr>
        <p:spPr>
          <a:xfrm>
            <a:off x="457200" y="2209800"/>
            <a:ext cx="5029200" cy="4267200"/>
          </a:xfrm>
        </p:spPr>
        <p:txBody>
          <a:bodyPr>
            <a:noAutofit/>
          </a:bodyPr>
          <a:lstStyle/>
          <a:p>
            <a:pPr eaLnBrk="1" hangingPunct="1">
              <a:buFontTx/>
              <a:buNone/>
            </a:pPr>
            <a:r>
              <a:rPr lang="es-MX" sz="2600" b="1" dirty="0"/>
              <a:t>El estudiante es:</a:t>
            </a:r>
          </a:p>
          <a:p>
            <a:pPr eaLnBrk="1" hangingPunct="1">
              <a:buFontTx/>
              <a:buNone/>
            </a:pPr>
            <a:r>
              <a:rPr lang="es-MX" sz="2600" b="1" dirty="0"/>
              <a:t>Barro para ser formado</a:t>
            </a:r>
          </a:p>
          <a:p>
            <a:pPr eaLnBrk="1" hangingPunct="1">
              <a:buFontTx/>
              <a:buNone/>
            </a:pPr>
            <a:r>
              <a:rPr lang="es-MX" sz="2600" b="1" dirty="0"/>
              <a:t>El maestro es:</a:t>
            </a:r>
          </a:p>
          <a:p>
            <a:pPr eaLnBrk="1" hangingPunct="1">
              <a:buFontTx/>
              <a:buNone/>
            </a:pPr>
            <a:r>
              <a:rPr lang="es-MX" sz="2600" b="1" dirty="0"/>
              <a:t>El conductor del proceso</a:t>
            </a:r>
          </a:p>
          <a:p>
            <a:pPr eaLnBrk="1" hangingPunct="1">
              <a:buFontTx/>
              <a:buNone/>
            </a:pPr>
            <a:r>
              <a:rPr lang="es-MX" sz="2600" b="1" dirty="0"/>
              <a:t>El método es:</a:t>
            </a:r>
          </a:p>
          <a:p>
            <a:pPr eaLnBrk="1" hangingPunct="1">
              <a:buFontTx/>
              <a:buNone/>
            </a:pPr>
            <a:r>
              <a:rPr lang="es-MX" sz="2600" b="1" dirty="0"/>
              <a:t>El método científico</a:t>
            </a:r>
          </a:p>
          <a:p>
            <a:pPr eaLnBrk="1" hangingPunct="1">
              <a:buFontTx/>
              <a:buNone/>
            </a:pPr>
            <a:r>
              <a:rPr lang="es-MX" sz="2600" b="1" dirty="0"/>
              <a:t>Énfasis en:	Las ciencias</a:t>
            </a:r>
          </a:p>
          <a:p>
            <a:pPr eaLnBrk="1" hangingPunct="1">
              <a:buFontTx/>
              <a:buNone/>
            </a:pPr>
            <a:r>
              <a:rPr lang="es-MX" sz="2600" b="1" dirty="0"/>
              <a:t>naturales y exactas</a:t>
            </a:r>
            <a:endParaRPr lang="es-ES" sz="2600" b="1" dirty="0"/>
          </a:p>
        </p:txBody>
      </p:sp>
      <p:pic>
        <p:nvPicPr>
          <p:cNvPr id="2" name="Imagen 1">
            <a:extLst>
              <a:ext uri="{FF2B5EF4-FFF2-40B4-BE49-F238E27FC236}">
                <a16:creationId xmlns:a16="http://schemas.microsoft.com/office/drawing/2014/main" id="{D41B51F8-9522-79DF-692C-D15B04549C5E}"/>
              </a:ext>
            </a:extLst>
          </p:cNvPr>
          <p:cNvPicPr>
            <a:picLocks noChangeAspect="1"/>
          </p:cNvPicPr>
          <p:nvPr/>
        </p:nvPicPr>
        <p:blipFill>
          <a:blip r:embed="rId3"/>
          <a:stretch>
            <a:fillRect/>
          </a:stretch>
        </p:blipFill>
        <p:spPr>
          <a:xfrm>
            <a:off x="5239702" y="1935906"/>
            <a:ext cx="3447098" cy="4400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randombar(horizontal)">
                                      <p:cBhvr>
                                        <p:cTn id="12" dur="500"/>
                                        <p:tgtEl>
                                          <p:spTgt spid="102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randombar(horizontal)">
                                      <p:cBhvr>
                                        <p:cTn id="17" dur="500"/>
                                        <p:tgtEl>
                                          <p:spTgt spid="102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randombar(horizontal)">
                                      <p:cBhvr>
                                        <p:cTn id="22" dur="500"/>
                                        <p:tgtEl>
                                          <p:spTgt spid="102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randombar(horizontal)">
                                      <p:cBhvr>
                                        <p:cTn id="27" dur="500"/>
                                        <p:tgtEl>
                                          <p:spTgt spid="1024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243">
                                            <p:txEl>
                                              <p:pRg st="4" end="4"/>
                                            </p:txEl>
                                          </p:spTgt>
                                        </p:tgtEl>
                                        <p:attrNameLst>
                                          <p:attrName>style.visibility</p:attrName>
                                        </p:attrNameLst>
                                      </p:cBhvr>
                                      <p:to>
                                        <p:strVal val="visible"/>
                                      </p:to>
                                    </p:set>
                                    <p:animEffect transition="in" filter="randombar(horizontal)">
                                      <p:cBhvr>
                                        <p:cTn id="32" dur="500"/>
                                        <p:tgtEl>
                                          <p:spTgt spid="1024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243">
                                            <p:txEl>
                                              <p:pRg st="5" end="5"/>
                                            </p:txEl>
                                          </p:spTgt>
                                        </p:tgtEl>
                                        <p:attrNameLst>
                                          <p:attrName>style.visibility</p:attrName>
                                        </p:attrNameLst>
                                      </p:cBhvr>
                                      <p:to>
                                        <p:strVal val="visible"/>
                                      </p:to>
                                    </p:set>
                                    <p:animEffect transition="in" filter="randombar(horizontal)">
                                      <p:cBhvr>
                                        <p:cTn id="37" dur="500"/>
                                        <p:tgtEl>
                                          <p:spTgt spid="1024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243">
                                            <p:txEl>
                                              <p:pRg st="6" end="6"/>
                                            </p:txEl>
                                          </p:spTgt>
                                        </p:tgtEl>
                                        <p:attrNameLst>
                                          <p:attrName>style.visibility</p:attrName>
                                        </p:attrNameLst>
                                      </p:cBhvr>
                                      <p:to>
                                        <p:strVal val="visible"/>
                                      </p:to>
                                    </p:set>
                                    <p:animEffect transition="in" filter="randombar(horizontal)">
                                      <p:cBhvr>
                                        <p:cTn id="42" dur="500"/>
                                        <p:tgtEl>
                                          <p:spTgt spid="1024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0243">
                                            <p:txEl>
                                              <p:pRg st="7" end="7"/>
                                            </p:txEl>
                                          </p:spTgt>
                                        </p:tgtEl>
                                        <p:attrNameLst>
                                          <p:attrName>style.visibility</p:attrName>
                                        </p:attrNameLst>
                                      </p:cBhvr>
                                      <p:to>
                                        <p:strVal val="visible"/>
                                      </p:to>
                                    </p:set>
                                    <p:animEffect transition="in" filter="randombar(horizontal)">
                                      <p:cBhvr>
                                        <p:cTn id="47" dur="500"/>
                                        <p:tgtEl>
                                          <p:spTgt spid="1024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452718"/>
            <a:ext cx="9144000" cy="1400530"/>
          </a:xfrm>
        </p:spPr>
        <p:txBody>
          <a:bodyPr/>
          <a:lstStyle/>
          <a:p>
            <a:pPr algn="ctr" eaLnBrk="1" hangingPunct="1">
              <a:defRPr/>
            </a:pPr>
            <a:r>
              <a:rPr lang="es-MX" sz="4000" b="1" dirty="0"/>
              <a:t>PENSADORES Y EDUCADORES REALISTAS</a:t>
            </a:r>
            <a:endParaRPr lang="es-ES" sz="4000" b="1" dirty="0"/>
          </a:p>
        </p:txBody>
      </p:sp>
      <p:sp>
        <p:nvSpPr>
          <p:cNvPr id="11267" name="Rectangle 3"/>
          <p:cNvSpPr>
            <a:spLocks noGrp="1" noChangeArrowheads="1"/>
          </p:cNvSpPr>
          <p:nvPr>
            <p:ph idx="1"/>
          </p:nvPr>
        </p:nvSpPr>
        <p:spPr>
          <a:xfrm>
            <a:off x="152400" y="2057400"/>
            <a:ext cx="8839200" cy="3939809"/>
          </a:xfrm>
        </p:spPr>
        <p:txBody>
          <a:bodyPr>
            <a:normAutofit lnSpcReduction="10000"/>
          </a:bodyPr>
          <a:lstStyle/>
          <a:p>
            <a:pPr eaLnBrk="1" hangingPunct="1">
              <a:buFontTx/>
              <a:buNone/>
            </a:pPr>
            <a:r>
              <a:rPr lang="es-MX" sz="2800" b="1" dirty="0"/>
              <a:t>Pensadores:</a:t>
            </a:r>
            <a:r>
              <a:rPr lang="es-MX" sz="2800" dirty="0"/>
              <a:t>	</a:t>
            </a:r>
          </a:p>
          <a:p>
            <a:pPr eaLnBrk="1" hangingPunct="1">
              <a:buFontTx/>
              <a:buNone/>
            </a:pPr>
            <a:r>
              <a:rPr lang="es-MX" sz="2800" dirty="0"/>
              <a:t>	</a:t>
            </a:r>
            <a:r>
              <a:rPr lang="es-MX" sz="2600" b="1" dirty="0"/>
              <a:t>Francis Bacon, Thomas Hobbes, </a:t>
            </a:r>
          </a:p>
          <a:p>
            <a:pPr eaLnBrk="1" hangingPunct="1">
              <a:buFontTx/>
              <a:buNone/>
            </a:pPr>
            <a:r>
              <a:rPr lang="es-MX" sz="2600" b="1" dirty="0"/>
              <a:t>	John Locke, Georges Berkeley y </a:t>
            </a:r>
          </a:p>
          <a:p>
            <a:pPr eaLnBrk="1" hangingPunct="1">
              <a:buFontTx/>
              <a:buNone/>
            </a:pPr>
            <a:r>
              <a:rPr lang="es-MX" sz="2600" b="1" dirty="0"/>
              <a:t>	David Hume.</a:t>
            </a:r>
          </a:p>
          <a:p>
            <a:pPr eaLnBrk="1" hangingPunct="1">
              <a:buFontTx/>
              <a:buNone/>
            </a:pPr>
            <a:r>
              <a:rPr lang="es-MX" sz="2800" b="1" dirty="0"/>
              <a:t>Educadores:</a:t>
            </a:r>
            <a:r>
              <a:rPr lang="es-MX" sz="2800" dirty="0"/>
              <a:t>	</a:t>
            </a:r>
          </a:p>
          <a:p>
            <a:pPr lvl="1">
              <a:buFontTx/>
              <a:buNone/>
            </a:pPr>
            <a:r>
              <a:rPr lang="es-MX" sz="2600" b="1" dirty="0"/>
              <a:t>Wolfang </a:t>
            </a:r>
            <a:r>
              <a:rPr lang="es-MX" sz="2600" b="1" dirty="0" err="1"/>
              <a:t>Ratke</a:t>
            </a:r>
            <a:r>
              <a:rPr lang="es-MX" sz="2600" b="1" dirty="0"/>
              <a:t>, Juan A. Comenio,</a:t>
            </a:r>
          </a:p>
          <a:p>
            <a:pPr lvl="1">
              <a:buFontTx/>
              <a:buNone/>
            </a:pPr>
            <a:r>
              <a:rPr lang="es-MX" sz="2600" b="1" dirty="0"/>
              <a:t>John Locke, </a:t>
            </a:r>
            <a:r>
              <a:rPr lang="es-MX" sz="2600" b="1" dirty="0" err="1"/>
              <a:t>Fenelón</a:t>
            </a:r>
            <a:r>
              <a:rPr lang="es-MX" sz="2600" b="1" dirty="0"/>
              <a:t> y Johann</a:t>
            </a:r>
          </a:p>
          <a:p>
            <a:pPr lvl="1">
              <a:buFontTx/>
              <a:buNone/>
            </a:pPr>
            <a:r>
              <a:rPr lang="es-MX" sz="2600" b="1" dirty="0" err="1"/>
              <a:t>Friederich</a:t>
            </a:r>
            <a:r>
              <a:rPr lang="es-MX" sz="2600" b="1" dirty="0"/>
              <a:t> Herbart.</a:t>
            </a:r>
            <a:endParaRPr lang="es-ES" sz="2600" b="1" dirty="0"/>
          </a:p>
        </p:txBody>
      </p:sp>
      <p:pic>
        <p:nvPicPr>
          <p:cNvPr id="2" name="Imagen 1">
            <a:extLst>
              <a:ext uri="{FF2B5EF4-FFF2-40B4-BE49-F238E27FC236}">
                <a16:creationId xmlns:a16="http://schemas.microsoft.com/office/drawing/2014/main" id="{A05FE994-4F31-2BE4-EF2D-16779DC08275}"/>
              </a:ext>
            </a:extLst>
          </p:cNvPr>
          <p:cNvPicPr>
            <a:picLocks noChangeAspect="1"/>
          </p:cNvPicPr>
          <p:nvPr/>
        </p:nvPicPr>
        <p:blipFill>
          <a:blip r:embed="rId3"/>
          <a:srcRect l="16703" t="6602" r="16703" b="8888"/>
          <a:stretch>
            <a:fillRect/>
          </a:stretch>
        </p:blipFill>
        <p:spPr>
          <a:xfrm>
            <a:off x="6185849" y="1670412"/>
            <a:ext cx="2958151" cy="4326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animEffect transition="in" filter="barn(inHorizontal)">
                                      <p:cBhvr>
                                        <p:cTn id="11" dur="500"/>
                                        <p:tgtEl>
                                          <p:spTgt spid="1126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11267">
                                            <p:txEl>
                                              <p:pRg st="1" end="1"/>
                                            </p:txEl>
                                          </p:spTgt>
                                        </p:tgtEl>
                                        <p:attrNameLst>
                                          <p:attrName>style.visibility</p:attrName>
                                        </p:attrNameLst>
                                      </p:cBhvr>
                                      <p:to>
                                        <p:strVal val="visible"/>
                                      </p:to>
                                    </p:set>
                                    <p:animEffect transition="in" filter="barn(inHorizontal)">
                                      <p:cBhvr>
                                        <p:cTn id="16" dur="500"/>
                                        <p:tgtEl>
                                          <p:spTgt spid="1126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11267">
                                            <p:txEl>
                                              <p:pRg st="2" end="2"/>
                                            </p:txEl>
                                          </p:spTgt>
                                        </p:tgtEl>
                                        <p:attrNameLst>
                                          <p:attrName>style.visibility</p:attrName>
                                        </p:attrNameLst>
                                      </p:cBhvr>
                                      <p:to>
                                        <p:strVal val="visible"/>
                                      </p:to>
                                    </p:set>
                                    <p:animEffect transition="in" filter="barn(inHorizontal)">
                                      <p:cBhvr>
                                        <p:cTn id="21" dur="500"/>
                                        <p:tgtEl>
                                          <p:spTgt spid="1126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11267">
                                            <p:txEl>
                                              <p:pRg st="3" end="3"/>
                                            </p:txEl>
                                          </p:spTgt>
                                        </p:tgtEl>
                                        <p:attrNameLst>
                                          <p:attrName>style.visibility</p:attrName>
                                        </p:attrNameLst>
                                      </p:cBhvr>
                                      <p:to>
                                        <p:strVal val="visible"/>
                                      </p:to>
                                    </p:set>
                                    <p:animEffect transition="in" filter="barn(inHorizontal)">
                                      <p:cBhvr>
                                        <p:cTn id="26" dur="500"/>
                                        <p:tgtEl>
                                          <p:spTgt spid="1126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Effect transition="in" filter="barn(inHorizontal)">
                                      <p:cBhvr>
                                        <p:cTn id="31" dur="500"/>
                                        <p:tgtEl>
                                          <p:spTgt spid="1126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11267"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452718"/>
            <a:ext cx="9144000" cy="766482"/>
          </a:xfrm>
        </p:spPr>
        <p:txBody>
          <a:bodyPr/>
          <a:lstStyle/>
          <a:p>
            <a:pPr algn="ctr" eaLnBrk="1" hangingPunct="1">
              <a:defRPr/>
            </a:pPr>
            <a:r>
              <a:rPr lang="es-MX" sz="3600" b="1" dirty="0"/>
              <a:t>PENSADORES Y EDUCADORES REALISTAS</a:t>
            </a:r>
            <a:endParaRPr lang="es-ES" sz="3600" b="1" dirty="0"/>
          </a:p>
        </p:txBody>
      </p:sp>
      <p:sp>
        <p:nvSpPr>
          <p:cNvPr id="44035" name="Rectangle 3"/>
          <p:cNvSpPr>
            <a:spLocks noGrp="1" noChangeArrowheads="1"/>
          </p:cNvSpPr>
          <p:nvPr>
            <p:ph idx="1"/>
          </p:nvPr>
        </p:nvSpPr>
        <p:spPr>
          <a:xfrm>
            <a:off x="685800" y="1524000"/>
            <a:ext cx="7772400" cy="5181600"/>
          </a:xfrm>
        </p:spPr>
        <p:txBody>
          <a:bodyPr>
            <a:normAutofit fontScale="85000" lnSpcReduction="20000"/>
          </a:bodyPr>
          <a:lstStyle/>
          <a:p>
            <a:pPr eaLnBrk="1" hangingPunct="1">
              <a:lnSpc>
                <a:spcPct val="80000"/>
              </a:lnSpc>
              <a:buFontTx/>
              <a:buNone/>
              <a:defRPr/>
            </a:pPr>
            <a:r>
              <a:rPr lang="es-MX" sz="3300" b="1" dirty="0"/>
              <a:t>Pensadores:</a:t>
            </a:r>
            <a:r>
              <a:rPr lang="es-MX" sz="3300" b="1" dirty="0">
                <a:effectLst>
                  <a:outerShdw blurRad="38100" dist="38100" dir="2700000" algn="tl">
                    <a:srgbClr val="000000"/>
                  </a:outerShdw>
                </a:effectLst>
              </a:rPr>
              <a:t>	</a:t>
            </a:r>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b="1" dirty="0"/>
          </a:p>
          <a:p>
            <a:pPr eaLnBrk="1" hangingPunct="1">
              <a:lnSpc>
                <a:spcPct val="80000"/>
              </a:lnSpc>
              <a:buFontTx/>
              <a:buNone/>
              <a:defRPr/>
            </a:pPr>
            <a:r>
              <a:rPr lang="es-MX" sz="2400" b="1" dirty="0"/>
              <a:t>Francis Bacon                Thomas Hobbes             John Locke</a:t>
            </a:r>
          </a:p>
          <a:p>
            <a:pPr eaLnBrk="1" hangingPunct="1">
              <a:lnSpc>
                <a:spcPct val="80000"/>
              </a:lnSpc>
              <a:buFontTx/>
              <a:buNone/>
              <a:defRPr/>
            </a:pPr>
            <a:endParaRPr lang="es-MX" sz="2400" b="1"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algn="ctr" eaLnBrk="1" hangingPunct="1">
              <a:lnSpc>
                <a:spcPct val="80000"/>
              </a:lnSpc>
              <a:buFontTx/>
              <a:buNone/>
              <a:defRPr/>
            </a:pPr>
            <a:endParaRPr lang="es-MX" sz="2400" dirty="0"/>
          </a:p>
          <a:p>
            <a:pPr algn="ctr" eaLnBrk="1" hangingPunct="1">
              <a:lnSpc>
                <a:spcPct val="80000"/>
              </a:lnSpc>
              <a:buFontTx/>
              <a:buNone/>
              <a:defRPr/>
            </a:pPr>
            <a:endParaRPr lang="es-MX" sz="2400" dirty="0"/>
          </a:p>
          <a:p>
            <a:pPr algn="ctr" eaLnBrk="1" hangingPunct="1">
              <a:lnSpc>
                <a:spcPct val="80000"/>
              </a:lnSpc>
              <a:buFontTx/>
              <a:buNone/>
              <a:defRPr/>
            </a:pPr>
            <a:r>
              <a:rPr lang="es-MX" sz="2400" dirty="0"/>
              <a:t> </a:t>
            </a:r>
            <a:r>
              <a:rPr lang="es-MX" sz="2400" b="1" dirty="0"/>
              <a:t>Georges Berkeley                 David Hume</a:t>
            </a:r>
            <a:endParaRPr lang="es-ES" sz="2400" b="1" dirty="0"/>
          </a:p>
        </p:txBody>
      </p:sp>
      <p:pic>
        <p:nvPicPr>
          <p:cNvPr id="15364" name="Picture 5" descr="francis-bacon"/>
          <p:cNvPicPr>
            <a:picLocks noChangeAspect="1" noChangeArrowheads="1"/>
          </p:cNvPicPr>
          <p:nvPr/>
        </p:nvPicPr>
        <p:blipFill>
          <a:blip r:embed="rId3" cstate="print"/>
          <a:srcRect/>
          <a:stretch>
            <a:fillRect/>
          </a:stretch>
        </p:blipFill>
        <p:spPr bwMode="auto">
          <a:xfrm>
            <a:off x="914400" y="2073774"/>
            <a:ext cx="1600200" cy="1565275"/>
          </a:xfrm>
          <a:prstGeom prst="rect">
            <a:avLst/>
          </a:prstGeom>
          <a:noFill/>
          <a:ln w="9525">
            <a:noFill/>
            <a:miter lim="800000"/>
            <a:headEnd/>
            <a:tailEnd/>
          </a:ln>
        </p:spPr>
      </p:pic>
      <p:pic>
        <p:nvPicPr>
          <p:cNvPr id="15365" name="Picture 7" descr="hobbes"/>
          <p:cNvPicPr>
            <a:picLocks noChangeAspect="1" noChangeArrowheads="1"/>
          </p:cNvPicPr>
          <p:nvPr/>
        </p:nvPicPr>
        <p:blipFill>
          <a:blip r:embed="rId4" cstate="print"/>
          <a:srcRect/>
          <a:stretch>
            <a:fillRect/>
          </a:stretch>
        </p:blipFill>
        <p:spPr bwMode="auto">
          <a:xfrm>
            <a:off x="3921789" y="1832928"/>
            <a:ext cx="1486321" cy="1809750"/>
          </a:xfrm>
          <a:prstGeom prst="rect">
            <a:avLst/>
          </a:prstGeom>
          <a:noFill/>
          <a:ln w="9525">
            <a:noFill/>
            <a:miter lim="800000"/>
            <a:headEnd/>
            <a:tailEnd/>
          </a:ln>
        </p:spPr>
      </p:pic>
      <p:pic>
        <p:nvPicPr>
          <p:cNvPr id="15366" name="Picture 9" descr="Locke"/>
          <p:cNvPicPr>
            <a:picLocks noChangeAspect="1" noChangeArrowheads="1"/>
          </p:cNvPicPr>
          <p:nvPr/>
        </p:nvPicPr>
        <p:blipFill>
          <a:blip r:embed="rId5" cstate="print"/>
          <a:srcRect/>
          <a:stretch>
            <a:fillRect/>
          </a:stretch>
        </p:blipFill>
        <p:spPr bwMode="auto">
          <a:xfrm>
            <a:off x="6553200" y="1676400"/>
            <a:ext cx="1381125" cy="1940424"/>
          </a:xfrm>
          <a:prstGeom prst="rect">
            <a:avLst/>
          </a:prstGeom>
          <a:noFill/>
          <a:ln w="9525">
            <a:noFill/>
            <a:miter lim="800000"/>
            <a:headEnd/>
            <a:tailEnd/>
          </a:ln>
        </p:spPr>
      </p:pic>
      <p:pic>
        <p:nvPicPr>
          <p:cNvPr id="15367" name="Picture 11" descr="Berkeley"/>
          <p:cNvPicPr>
            <a:picLocks noChangeAspect="1" noChangeArrowheads="1"/>
          </p:cNvPicPr>
          <p:nvPr/>
        </p:nvPicPr>
        <p:blipFill>
          <a:blip r:embed="rId6" cstate="print"/>
          <a:srcRect/>
          <a:stretch>
            <a:fillRect/>
          </a:stretch>
        </p:blipFill>
        <p:spPr bwMode="auto">
          <a:xfrm>
            <a:off x="2514600" y="4648200"/>
            <a:ext cx="1447800" cy="1354138"/>
          </a:xfrm>
          <a:prstGeom prst="rect">
            <a:avLst/>
          </a:prstGeom>
          <a:noFill/>
          <a:ln w="9525">
            <a:noFill/>
            <a:miter lim="800000"/>
            <a:headEnd/>
            <a:tailEnd/>
          </a:ln>
        </p:spPr>
      </p:pic>
      <p:pic>
        <p:nvPicPr>
          <p:cNvPr id="15368" name="Picture 13" descr="d_hume"/>
          <p:cNvPicPr>
            <a:picLocks noChangeAspect="1" noChangeArrowheads="1"/>
          </p:cNvPicPr>
          <p:nvPr/>
        </p:nvPicPr>
        <p:blipFill>
          <a:blip r:embed="rId7" cstate="print"/>
          <a:srcRect/>
          <a:stretch>
            <a:fillRect/>
          </a:stretch>
        </p:blipFill>
        <p:spPr bwMode="auto">
          <a:xfrm>
            <a:off x="5635171" y="4458834"/>
            <a:ext cx="1249363" cy="1514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44035">
                                            <p:txEl>
                                              <p:pRg st="0" end="0"/>
                                            </p:txEl>
                                          </p:spTgt>
                                        </p:tgtEl>
                                        <p:attrNameLst>
                                          <p:attrName>style.visibility</p:attrName>
                                        </p:attrNameLst>
                                      </p:cBhvr>
                                      <p:to>
                                        <p:strVal val="visible"/>
                                      </p:to>
                                    </p:set>
                                    <p:animEffect transition="in" filter="barn(inHorizontal)">
                                      <p:cBhvr>
                                        <p:cTn id="11" dur="500"/>
                                        <p:tgtEl>
                                          <p:spTgt spid="4403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44035">
                                            <p:txEl>
                                              <p:pRg st="7" end="7"/>
                                            </p:txEl>
                                          </p:spTgt>
                                        </p:tgtEl>
                                        <p:attrNameLst>
                                          <p:attrName>style.visibility</p:attrName>
                                        </p:attrNameLst>
                                      </p:cBhvr>
                                      <p:to>
                                        <p:strVal val="visible"/>
                                      </p:to>
                                    </p:set>
                                    <p:animEffect transition="in" filter="barn(inHorizontal)">
                                      <p:cBhvr>
                                        <p:cTn id="16" dur="500"/>
                                        <p:tgtEl>
                                          <p:spTgt spid="44035">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3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3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3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44035">
                                            <p:txEl>
                                              <p:pRg st="15" end="15"/>
                                            </p:txEl>
                                          </p:spTgt>
                                        </p:tgtEl>
                                        <p:attrNameLst>
                                          <p:attrName>style.visibility</p:attrName>
                                        </p:attrNameLst>
                                      </p:cBhvr>
                                      <p:to>
                                        <p:strVal val="visible"/>
                                      </p:to>
                                    </p:set>
                                    <p:animEffect transition="in" filter="barn(inHorizontal)">
                                      <p:cBhvr>
                                        <p:cTn id="33" dur="500"/>
                                        <p:tgtEl>
                                          <p:spTgt spid="44035">
                                            <p:txEl>
                                              <p:pRg st="15" end="1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36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5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P spid="44035" grpId="0" uiExpand="1"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231767"/>
            <a:ext cx="9144000" cy="835033"/>
          </a:xfrm>
        </p:spPr>
        <p:txBody>
          <a:bodyPr/>
          <a:lstStyle/>
          <a:p>
            <a:pPr algn="ctr" eaLnBrk="1" hangingPunct="1">
              <a:defRPr/>
            </a:pPr>
            <a:r>
              <a:rPr lang="es-MX" sz="3600" b="1" dirty="0"/>
              <a:t>PENSADORES Y EDUCADORES REALISTAS</a:t>
            </a:r>
            <a:endParaRPr lang="es-ES" sz="3600" b="1" dirty="0"/>
          </a:p>
        </p:txBody>
      </p:sp>
      <p:sp>
        <p:nvSpPr>
          <p:cNvPr id="45059" name="Rectangle 3"/>
          <p:cNvSpPr>
            <a:spLocks noGrp="1" noChangeArrowheads="1"/>
          </p:cNvSpPr>
          <p:nvPr>
            <p:ph idx="1"/>
          </p:nvPr>
        </p:nvSpPr>
        <p:spPr>
          <a:xfrm>
            <a:off x="685800" y="1400530"/>
            <a:ext cx="8153400" cy="5152670"/>
          </a:xfrm>
        </p:spPr>
        <p:txBody>
          <a:bodyPr>
            <a:normAutofit fontScale="85000" lnSpcReduction="20000"/>
          </a:bodyPr>
          <a:lstStyle/>
          <a:p>
            <a:pPr eaLnBrk="1" hangingPunct="1">
              <a:lnSpc>
                <a:spcPct val="80000"/>
              </a:lnSpc>
              <a:buFontTx/>
              <a:buNone/>
              <a:defRPr/>
            </a:pPr>
            <a:r>
              <a:rPr lang="es-MX" sz="3300" b="1" dirty="0"/>
              <a:t>Educadores:</a:t>
            </a:r>
            <a:r>
              <a:rPr lang="es-MX" sz="2800" b="1" dirty="0">
                <a:effectLst>
                  <a:outerShdw blurRad="38100" dist="38100" dir="2700000" algn="tl">
                    <a:srgbClr val="000000"/>
                  </a:outerShdw>
                </a:effectLst>
              </a:rPr>
              <a:t>	</a:t>
            </a:r>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r>
              <a:rPr lang="es-MX" sz="2500" b="1" dirty="0"/>
              <a:t>Wolfang </a:t>
            </a:r>
            <a:r>
              <a:rPr lang="es-MX" sz="2500" b="1" dirty="0" err="1"/>
              <a:t>Ratke</a:t>
            </a:r>
            <a:r>
              <a:rPr lang="es-MX" sz="2500" b="1" dirty="0"/>
              <a:t>    Juan Amós Comenio        John Locke</a:t>
            </a:r>
          </a:p>
          <a:p>
            <a:pPr eaLnBrk="1" hangingPunct="1">
              <a:lnSpc>
                <a:spcPct val="80000"/>
              </a:lnSpc>
              <a:buFontTx/>
              <a:buNone/>
              <a:defRPr/>
            </a:pPr>
            <a:endParaRPr lang="es-MX" sz="2500" b="1" dirty="0"/>
          </a:p>
          <a:p>
            <a:pPr eaLnBrk="1" hangingPunct="1">
              <a:lnSpc>
                <a:spcPct val="80000"/>
              </a:lnSpc>
              <a:buFontTx/>
              <a:buNone/>
              <a:defRPr/>
            </a:pPr>
            <a:endParaRPr lang="es-MX" sz="2400" b="1"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r>
              <a:rPr lang="es-MX" sz="2400" dirty="0"/>
              <a:t>                </a:t>
            </a:r>
          </a:p>
          <a:p>
            <a:pPr eaLnBrk="1" hangingPunct="1">
              <a:lnSpc>
                <a:spcPct val="80000"/>
              </a:lnSpc>
              <a:buFontTx/>
              <a:buNone/>
              <a:defRPr/>
            </a:pPr>
            <a:r>
              <a:rPr lang="es-MX" sz="2400" dirty="0"/>
              <a:t>		 </a:t>
            </a:r>
          </a:p>
          <a:p>
            <a:pPr eaLnBrk="1" hangingPunct="1">
              <a:lnSpc>
                <a:spcPct val="80000"/>
              </a:lnSpc>
              <a:buFontTx/>
              <a:buNone/>
              <a:defRPr/>
            </a:pPr>
            <a:r>
              <a:rPr lang="es-MX" sz="2400" b="1" dirty="0"/>
              <a:t>		</a:t>
            </a:r>
          </a:p>
          <a:p>
            <a:pPr eaLnBrk="1" hangingPunct="1">
              <a:lnSpc>
                <a:spcPct val="80000"/>
              </a:lnSpc>
              <a:buFontTx/>
              <a:buNone/>
              <a:defRPr/>
            </a:pPr>
            <a:r>
              <a:rPr lang="es-MX" sz="2400" b="1" dirty="0"/>
              <a:t>     </a:t>
            </a:r>
            <a:r>
              <a:rPr lang="es-MX" sz="2500" b="1" dirty="0" err="1"/>
              <a:t>Fenelón</a:t>
            </a:r>
            <a:r>
              <a:rPr lang="es-MX" sz="2500" b="1" dirty="0"/>
              <a:t>                             Johann </a:t>
            </a:r>
            <a:r>
              <a:rPr lang="es-MX" sz="2500" b="1" dirty="0" err="1"/>
              <a:t>Friederich</a:t>
            </a:r>
            <a:r>
              <a:rPr lang="es-MX" sz="2500" b="1" dirty="0"/>
              <a:t> Herbart</a:t>
            </a:r>
            <a:endParaRPr lang="es-ES" sz="2500" b="1" dirty="0"/>
          </a:p>
          <a:p>
            <a:pPr algn="ctr" eaLnBrk="1" hangingPunct="1">
              <a:lnSpc>
                <a:spcPct val="80000"/>
              </a:lnSpc>
              <a:buFontTx/>
              <a:buNone/>
              <a:defRPr/>
            </a:pPr>
            <a:endParaRPr lang="es-ES" sz="2500" b="1" dirty="0"/>
          </a:p>
        </p:txBody>
      </p:sp>
      <p:sp>
        <p:nvSpPr>
          <p:cNvPr id="16388" name="AutoShape 12" descr="Juan Amós Comenio"/>
          <p:cNvSpPr>
            <a:spLocks noChangeAspect="1" noChangeArrowheads="1"/>
          </p:cNvSpPr>
          <p:nvPr/>
        </p:nvSpPr>
        <p:spPr bwMode="auto">
          <a:xfrm>
            <a:off x="3243263" y="0"/>
            <a:ext cx="1190625" cy="1485900"/>
          </a:xfrm>
          <a:prstGeom prst="rect">
            <a:avLst/>
          </a:prstGeom>
          <a:noFill/>
          <a:ln w="9525">
            <a:noFill/>
            <a:miter lim="800000"/>
            <a:headEnd/>
            <a:tailEnd/>
          </a:ln>
        </p:spPr>
        <p:txBody>
          <a:bodyPr/>
          <a:lstStyle/>
          <a:p>
            <a:endParaRPr lang="es-MX"/>
          </a:p>
        </p:txBody>
      </p:sp>
      <p:sp>
        <p:nvSpPr>
          <p:cNvPr id="16389" name="AutoShape 14" descr="Juan Amós Comenio"/>
          <p:cNvSpPr>
            <a:spLocks noChangeAspect="1" noChangeArrowheads="1"/>
          </p:cNvSpPr>
          <p:nvPr/>
        </p:nvSpPr>
        <p:spPr bwMode="auto">
          <a:xfrm>
            <a:off x="3243263" y="0"/>
            <a:ext cx="1190625" cy="1485900"/>
          </a:xfrm>
          <a:prstGeom prst="rect">
            <a:avLst/>
          </a:prstGeom>
          <a:noFill/>
          <a:ln w="9525">
            <a:noFill/>
            <a:miter lim="800000"/>
            <a:headEnd/>
            <a:tailEnd/>
          </a:ln>
        </p:spPr>
        <p:txBody>
          <a:bodyPr/>
          <a:lstStyle/>
          <a:p>
            <a:endParaRPr lang="es-MX"/>
          </a:p>
        </p:txBody>
      </p:sp>
      <p:pic>
        <p:nvPicPr>
          <p:cNvPr id="16391" name="Picture 18" descr="Locke"/>
          <p:cNvPicPr>
            <a:picLocks noChangeAspect="1" noChangeArrowheads="1"/>
          </p:cNvPicPr>
          <p:nvPr/>
        </p:nvPicPr>
        <p:blipFill>
          <a:blip r:embed="rId3" cstate="print"/>
          <a:srcRect/>
          <a:stretch>
            <a:fillRect/>
          </a:stretch>
        </p:blipFill>
        <p:spPr bwMode="auto">
          <a:xfrm>
            <a:off x="6313265" y="1278165"/>
            <a:ext cx="1356172" cy="1903966"/>
          </a:xfrm>
          <a:prstGeom prst="rect">
            <a:avLst/>
          </a:prstGeom>
          <a:noFill/>
          <a:ln w="9525">
            <a:noFill/>
            <a:miter lim="800000"/>
            <a:headEnd/>
            <a:tailEnd/>
          </a:ln>
        </p:spPr>
      </p:pic>
      <p:pic>
        <p:nvPicPr>
          <p:cNvPr id="16392" name="Picture 20" descr="481px-Fenelon">
            <a:hlinkClick r:id="rId4"/>
          </p:cNvPr>
          <p:cNvPicPr>
            <a:picLocks noChangeAspect="1" noChangeArrowheads="1"/>
          </p:cNvPicPr>
          <p:nvPr/>
        </p:nvPicPr>
        <p:blipFill>
          <a:blip r:embed="rId5" cstate="print"/>
          <a:srcRect/>
          <a:stretch>
            <a:fillRect/>
          </a:stretch>
        </p:blipFill>
        <p:spPr bwMode="auto">
          <a:xfrm>
            <a:off x="762000" y="3962400"/>
            <a:ext cx="1655813" cy="2060567"/>
          </a:xfrm>
          <a:prstGeom prst="rect">
            <a:avLst/>
          </a:prstGeom>
          <a:noFill/>
          <a:ln w="9525">
            <a:noFill/>
            <a:miter lim="800000"/>
            <a:headEnd/>
            <a:tailEnd/>
          </a:ln>
        </p:spPr>
      </p:pic>
      <p:pic>
        <p:nvPicPr>
          <p:cNvPr id="16393" name="Picture 22" descr="Johann Friedrich Herbart">
            <a:hlinkClick r:id="rId6"/>
          </p:cNvPr>
          <p:cNvPicPr>
            <a:picLocks noChangeAspect="1" noChangeArrowheads="1"/>
          </p:cNvPicPr>
          <p:nvPr/>
        </p:nvPicPr>
        <p:blipFill>
          <a:blip r:embed="rId7" cstate="print"/>
          <a:srcRect/>
          <a:stretch>
            <a:fillRect/>
          </a:stretch>
        </p:blipFill>
        <p:spPr bwMode="auto">
          <a:xfrm>
            <a:off x="5096669" y="4064907"/>
            <a:ext cx="1714500" cy="1790700"/>
          </a:xfrm>
          <a:prstGeom prst="rect">
            <a:avLst/>
          </a:prstGeom>
          <a:noFill/>
          <a:ln w="9525">
            <a:noFill/>
            <a:miter lim="800000"/>
            <a:headEnd/>
            <a:tailEnd/>
          </a:ln>
        </p:spPr>
      </p:pic>
      <p:pic>
        <p:nvPicPr>
          <p:cNvPr id="2" name="Imagen 1">
            <a:extLst>
              <a:ext uri="{FF2B5EF4-FFF2-40B4-BE49-F238E27FC236}">
                <a16:creationId xmlns:a16="http://schemas.microsoft.com/office/drawing/2014/main" id="{FBD46EEF-89C1-A5BF-B248-96F502C56BD8}"/>
              </a:ext>
            </a:extLst>
          </p:cNvPr>
          <p:cNvPicPr>
            <a:picLocks noChangeAspect="1"/>
          </p:cNvPicPr>
          <p:nvPr/>
        </p:nvPicPr>
        <p:blipFill>
          <a:blip r:embed="rId8"/>
          <a:srcRect l="16126" t="3786" r="36666" b="16750"/>
          <a:stretch>
            <a:fillRect/>
          </a:stretch>
        </p:blipFill>
        <p:spPr>
          <a:xfrm>
            <a:off x="3505200" y="1355661"/>
            <a:ext cx="1714500" cy="1925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45059">
                                            <p:txEl>
                                              <p:pRg st="0" end="0"/>
                                            </p:txEl>
                                          </p:spTgt>
                                        </p:tgtEl>
                                        <p:attrNameLst>
                                          <p:attrName>style.visibility</p:attrName>
                                        </p:attrNameLst>
                                      </p:cBhvr>
                                      <p:to>
                                        <p:strVal val="visible"/>
                                      </p:to>
                                    </p:set>
                                    <p:animEffect transition="in" filter="barn(inHorizontal)">
                                      <p:cBhvr>
                                        <p:cTn id="11" dur="500"/>
                                        <p:tgtEl>
                                          <p:spTgt spid="4505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45059">
                                            <p:txEl>
                                              <p:pRg st="6" end="6"/>
                                            </p:txEl>
                                          </p:spTgt>
                                        </p:tgtEl>
                                        <p:attrNameLst>
                                          <p:attrName>style.visibility</p:attrName>
                                        </p:attrNameLst>
                                      </p:cBhvr>
                                      <p:to>
                                        <p:strVal val="visible"/>
                                      </p:to>
                                    </p:set>
                                    <p:animEffect transition="in" filter="barn(inHorizontal)">
                                      <p:cBhvr>
                                        <p:cTn id="16" dur="500"/>
                                        <p:tgtEl>
                                          <p:spTgt spid="45059">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3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45059">
                                            <p:txEl>
                                              <p:pRg st="14" end="14"/>
                                            </p:txEl>
                                          </p:spTgt>
                                        </p:tgtEl>
                                        <p:attrNameLst>
                                          <p:attrName>style.visibility</p:attrName>
                                        </p:attrNameLst>
                                      </p:cBhvr>
                                      <p:to>
                                        <p:strVal val="visible"/>
                                      </p:to>
                                    </p:set>
                                    <p:animEffect transition="in" filter="barn(inHorizontal)">
                                      <p:cBhvr>
                                        <p:cTn id="29" dur="500"/>
                                        <p:tgtEl>
                                          <p:spTgt spid="45059">
                                            <p:txEl>
                                              <p:pRg st="14" end="1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45059">
                                            <p:txEl>
                                              <p:pRg st="15" end="15"/>
                                            </p:txEl>
                                          </p:spTgt>
                                        </p:tgtEl>
                                        <p:attrNameLst>
                                          <p:attrName>style.visibility</p:attrName>
                                        </p:attrNameLst>
                                      </p:cBhvr>
                                      <p:to>
                                        <p:strVal val="visible"/>
                                      </p:to>
                                    </p:set>
                                    <p:animEffect transition="in" filter="barn(inHorizontal)">
                                      <p:cBhvr>
                                        <p:cTn id="34" dur="500"/>
                                        <p:tgtEl>
                                          <p:spTgt spid="45059">
                                            <p:txEl>
                                              <p:pRg st="15" end="1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3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utoUpdateAnimBg="0"/>
      <p:bldP spid="45059" grpId="0" uiExpand="1"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4310" y="457200"/>
            <a:ext cx="7055380" cy="762000"/>
          </a:xfrm>
        </p:spPr>
        <p:txBody>
          <a:bodyPr/>
          <a:lstStyle/>
          <a:p>
            <a:pPr algn="ctr"/>
            <a:r>
              <a:rPr lang="es-MX" sz="4000" b="1" dirty="0"/>
              <a:t>EL ESCOLASTICISMO</a:t>
            </a:r>
          </a:p>
        </p:txBody>
      </p:sp>
      <p:sp>
        <p:nvSpPr>
          <p:cNvPr id="3" name="2 Marcador de contenido"/>
          <p:cNvSpPr>
            <a:spLocks noGrp="1"/>
          </p:cNvSpPr>
          <p:nvPr>
            <p:ph idx="1"/>
          </p:nvPr>
        </p:nvSpPr>
        <p:spPr>
          <a:xfrm>
            <a:off x="4419600" y="1676400"/>
            <a:ext cx="4724400" cy="4397009"/>
          </a:xfrm>
        </p:spPr>
        <p:txBody>
          <a:bodyPr>
            <a:normAutofit fontScale="92500" lnSpcReduction="10000"/>
          </a:bodyPr>
          <a:lstStyle/>
          <a:p>
            <a:pPr>
              <a:buFontTx/>
              <a:buNone/>
            </a:pPr>
            <a:r>
              <a:rPr lang="es-MX" sz="3000" b="1" dirty="0"/>
              <a:t>¿Cuál es la última</a:t>
            </a:r>
          </a:p>
          <a:p>
            <a:pPr>
              <a:buFontTx/>
              <a:buNone/>
            </a:pPr>
            <a:r>
              <a:rPr lang="es-MX" sz="3000" b="1" dirty="0"/>
              <a:t>verdad?</a:t>
            </a:r>
          </a:p>
          <a:p>
            <a:pPr>
              <a:buFontTx/>
              <a:buNone/>
            </a:pPr>
            <a:r>
              <a:rPr lang="es-MX" sz="2800" b="1" dirty="0"/>
              <a:t>DIOS</a:t>
            </a:r>
          </a:p>
          <a:p>
            <a:pPr>
              <a:buFontTx/>
              <a:buNone/>
            </a:pPr>
            <a:r>
              <a:rPr lang="es-MX" sz="2800" b="1" dirty="0"/>
              <a:t>¿Cómo llegamos al</a:t>
            </a:r>
          </a:p>
          <a:p>
            <a:pPr>
              <a:buFontTx/>
              <a:buNone/>
            </a:pPr>
            <a:r>
              <a:rPr lang="es-MX" sz="2800" b="1" dirty="0"/>
              <a:t>conocimiento?</a:t>
            </a:r>
          </a:p>
          <a:p>
            <a:pPr>
              <a:buFontTx/>
              <a:buNone/>
            </a:pPr>
            <a:r>
              <a:rPr lang="es-MX" sz="2600" b="1" dirty="0"/>
              <a:t>POR LA SANTA MADRE IGLESIA</a:t>
            </a:r>
          </a:p>
          <a:p>
            <a:pPr>
              <a:buFontTx/>
              <a:buNone/>
            </a:pPr>
            <a:r>
              <a:rPr lang="es-MX" sz="2800" b="1" dirty="0"/>
              <a:t>¿Qué es lo más</a:t>
            </a:r>
          </a:p>
          <a:p>
            <a:pPr>
              <a:buFontTx/>
              <a:buNone/>
            </a:pPr>
            <a:r>
              <a:rPr lang="es-MX" sz="2800" b="1" dirty="0"/>
              <a:t>valioso?</a:t>
            </a:r>
          </a:p>
          <a:p>
            <a:pPr>
              <a:buFontTx/>
              <a:buNone/>
            </a:pPr>
            <a:r>
              <a:rPr lang="es-MX" sz="2800" b="1" dirty="0"/>
              <a:t>LA SANTIDAD</a:t>
            </a:r>
          </a:p>
          <a:p>
            <a:pPr>
              <a:buFontTx/>
              <a:buNone/>
            </a:pPr>
            <a:endParaRPr lang="es-MX" dirty="0"/>
          </a:p>
        </p:txBody>
      </p:sp>
      <p:pic>
        <p:nvPicPr>
          <p:cNvPr id="4" name="Imagen 3">
            <a:extLst>
              <a:ext uri="{FF2B5EF4-FFF2-40B4-BE49-F238E27FC236}">
                <a16:creationId xmlns:a16="http://schemas.microsoft.com/office/drawing/2014/main" id="{0401E1E6-4395-1235-EB3C-FCED18BE55BB}"/>
              </a:ext>
            </a:extLst>
          </p:cNvPr>
          <p:cNvPicPr>
            <a:picLocks noChangeAspect="1"/>
          </p:cNvPicPr>
          <p:nvPr/>
        </p:nvPicPr>
        <p:blipFill>
          <a:blip r:embed="rId2"/>
          <a:srcRect l="39695" t="6000" r="15860" b="4745"/>
          <a:stretch>
            <a:fillRect/>
          </a:stretch>
        </p:blipFill>
        <p:spPr>
          <a:xfrm>
            <a:off x="471770" y="1412870"/>
            <a:ext cx="3810000" cy="51009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linds(horizont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horizontal)">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blinds(horizontal)">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blinds(horizontal)">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blinds(horizontal)">
                                      <p:cBhvr>
                                        <p:cTn id="51" dur="5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7772400" cy="838200"/>
          </a:xfrm>
        </p:spPr>
        <p:txBody>
          <a:bodyPr/>
          <a:lstStyle/>
          <a:p>
            <a:pPr algn="ctr"/>
            <a:r>
              <a:rPr lang="es-MX" sz="4000" b="1" dirty="0"/>
              <a:t>EL ESCOLASTICISMO</a:t>
            </a:r>
          </a:p>
        </p:txBody>
      </p:sp>
      <p:sp>
        <p:nvSpPr>
          <p:cNvPr id="3" name="2 Marcador de contenido"/>
          <p:cNvSpPr>
            <a:spLocks noGrp="1"/>
          </p:cNvSpPr>
          <p:nvPr>
            <p:ph idx="1"/>
          </p:nvPr>
        </p:nvSpPr>
        <p:spPr>
          <a:xfrm>
            <a:off x="342900" y="2133600"/>
            <a:ext cx="4152900" cy="3886200"/>
          </a:xfrm>
        </p:spPr>
        <p:txBody>
          <a:bodyPr>
            <a:normAutofit fontScale="92500" lnSpcReduction="10000"/>
          </a:bodyPr>
          <a:lstStyle/>
          <a:p>
            <a:pPr eaLnBrk="1" hangingPunct="1">
              <a:spcBef>
                <a:spcPts val="600"/>
              </a:spcBef>
              <a:spcAft>
                <a:spcPts val="600"/>
              </a:spcAft>
              <a:buFontTx/>
              <a:buNone/>
            </a:pPr>
            <a:r>
              <a:rPr lang="es-MX" sz="2600" b="1" dirty="0"/>
              <a:t>El estudiante es:</a:t>
            </a:r>
          </a:p>
          <a:p>
            <a:pPr eaLnBrk="1" hangingPunct="1">
              <a:spcBef>
                <a:spcPts val="600"/>
              </a:spcBef>
              <a:spcAft>
                <a:spcPts val="600"/>
              </a:spcAft>
              <a:buFontTx/>
              <a:buNone/>
            </a:pPr>
            <a:r>
              <a:rPr lang="es-MX" sz="2600" b="1" dirty="0"/>
              <a:t>Pecador para ser redimido</a:t>
            </a:r>
          </a:p>
          <a:p>
            <a:pPr eaLnBrk="1" hangingPunct="1">
              <a:spcBef>
                <a:spcPts val="600"/>
              </a:spcBef>
              <a:spcAft>
                <a:spcPts val="600"/>
              </a:spcAft>
              <a:buFontTx/>
              <a:buNone/>
            </a:pPr>
            <a:r>
              <a:rPr lang="es-MX" sz="2600" b="1" dirty="0"/>
              <a:t>El maestro es:</a:t>
            </a:r>
          </a:p>
          <a:p>
            <a:pPr eaLnBrk="1" hangingPunct="1">
              <a:spcBef>
                <a:spcPts val="600"/>
              </a:spcBef>
              <a:spcAft>
                <a:spcPts val="600"/>
              </a:spcAft>
              <a:buFontTx/>
              <a:buNone/>
            </a:pPr>
            <a:r>
              <a:rPr lang="es-MX" sz="2600" b="1" dirty="0"/>
              <a:t>Representante de Dios</a:t>
            </a:r>
          </a:p>
          <a:p>
            <a:pPr eaLnBrk="1" hangingPunct="1">
              <a:spcBef>
                <a:spcPts val="600"/>
              </a:spcBef>
              <a:spcAft>
                <a:spcPts val="600"/>
              </a:spcAft>
              <a:buFontTx/>
              <a:buNone/>
            </a:pPr>
            <a:r>
              <a:rPr lang="es-MX" sz="2600" b="1" dirty="0"/>
              <a:t>El método es:</a:t>
            </a:r>
          </a:p>
          <a:p>
            <a:pPr eaLnBrk="1" hangingPunct="1">
              <a:spcBef>
                <a:spcPts val="600"/>
              </a:spcBef>
              <a:spcAft>
                <a:spcPts val="600"/>
              </a:spcAft>
              <a:buFontTx/>
              <a:buNone/>
            </a:pPr>
            <a:r>
              <a:rPr lang="es-MX" sz="2600" b="1" dirty="0"/>
              <a:t>La penitencia</a:t>
            </a:r>
          </a:p>
          <a:p>
            <a:pPr eaLnBrk="1" hangingPunct="1">
              <a:spcBef>
                <a:spcPts val="600"/>
              </a:spcBef>
              <a:spcAft>
                <a:spcPts val="600"/>
              </a:spcAft>
              <a:buFontTx/>
              <a:buNone/>
            </a:pPr>
            <a:r>
              <a:rPr lang="es-MX" sz="2600" b="1" dirty="0"/>
              <a:t>El currículum:</a:t>
            </a:r>
          </a:p>
          <a:p>
            <a:pPr eaLnBrk="1" hangingPunct="1">
              <a:spcBef>
                <a:spcPts val="600"/>
              </a:spcBef>
              <a:spcAft>
                <a:spcPts val="600"/>
              </a:spcAft>
              <a:buFontTx/>
              <a:buNone/>
            </a:pPr>
            <a:r>
              <a:rPr lang="es-MX" sz="2600" b="1" dirty="0"/>
              <a:t>Basado en la Tradición</a:t>
            </a:r>
            <a:endParaRPr lang="es-ES" sz="2600" b="1" dirty="0"/>
          </a:p>
          <a:p>
            <a:pPr>
              <a:buFontTx/>
              <a:buNone/>
            </a:pPr>
            <a:endParaRPr lang="es-MX" dirty="0"/>
          </a:p>
        </p:txBody>
      </p:sp>
      <p:pic>
        <p:nvPicPr>
          <p:cNvPr id="5" name="Imagen 4">
            <a:extLst>
              <a:ext uri="{FF2B5EF4-FFF2-40B4-BE49-F238E27FC236}">
                <a16:creationId xmlns:a16="http://schemas.microsoft.com/office/drawing/2014/main" id="{523A7DB0-5AC4-D339-DE06-B17E36F6203C}"/>
              </a:ext>
            </a:extLst>
          </p:cNvPr>
          <p:cNvPicPr>
            <a:picLocks noChangeAspect="1"/>
          </p:cNvPicPr>
          <p:nvPr/>
        </p:nvPicPr>
        <p:blipFill>
          <a:blip r:embed="rId2"/>
          <a:srcRect l="24999" r="25000"/>
          <a:stretch>
            <a:fillRect/>
          </a:stretch>
        </p:blipFill>
        <p:spPr>
          <a:xfrm>
            <a:off x="4495800" y="1664740"/>
            <a:ext cx="4572000" cy="4718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linds(horizont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horizontal)">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blinds(horizontal)">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blinds(horizontal)">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0"/>
            <a:ext cx="7772400" cy="838200"/>
          </a:xfrm>
        </p:spPr>
        <p:txBody>
          <a:bodyPr>
            <a:normAutofit/>
          </a:bodyPr>
          <a:lstStyle/>
          <a:p>
            <a:pPr algn="ctr" eaLnBrk="1" hangingPunct="1">
              <a:defRPr/>
            </a:pPr>
            <a:r>
              <a:rPr lang="es-MX" sz="4000" b="1" dirty="0"/>
              <a:t>EL HUMANISMO</a:t>
            </a:r>
            <a:endParaRPr lang="es-ES" sz="4000" b="1" dirty="0"/>
          </a:p>
        </p:txBody>
      </p:sp>
      <p:sp>
        <p:nvSpPr>
          <p:cNvPr id="17411" name="Rectangle 3"/>
          <p:cNvSpPr>
            <a:spLocks noGrp="1" noChangeArrowheads="1"/>
          </p:cNvSpPr>
          <p:nvPr>
            <p:ph idx="1"/>
          </p:nvPr>
        </p:nvSpPr>
        <p:spPr>
          <a:xfrm>
            <a:off x="0" y="3657600"/>
            <a:ext cx="9144000" cy="3200400"/>
          </a:xfrm>
        </p:spPr>
        <p:txBody>
          <a:bodyPr>
            <a:normAutofit lnSpcReduction="10000"/>
          </a:bodyPr>
          <a:lstStyle/>
          <a:p>
            <a:pPr eaLnBrk="1" hangingPunct="1">
              <a:spcBef>
                <a:spcPts val="600"/>
              </a:spcBef>
              <a:spcAft>
                <a:spcPts val="600"/>
              </a:spcAft>
              <a:buFontTx/>
              <a:buNone/>
            </a:pPr>
            <a:r>
              <a:rPr lang="es-MX" sz="2600" b="1" dirty="0"/>
              <a:t>¿Cuál es la última verdad?</a:t>
            </a:r>
          </a:p>
          <a:p>
            <a:pPr eaLnBrk="1" hangingPunct="1">
              <a:spcBef>
                <a:spcPts val="600"/>
              </a:spcBef>
              <a:spcAft>
                <a:spcPts val="600"/>
              </a:spcAft>
              <a:buFontTx/>
              <a:buNone/>
            </a:pPr>
            <a:r>
              <a:rPr lang="es-MX" sz="2600" b="1" dirty="0"/>
              <a:t>LA EXPERIENCIA HUMANA</a:t>
            </a:r>
          </a:p>
          <a:p>
            <a:pPr eaLnBrk="1" hangingPunct="1">
              <a:spcBef>
                <a:spcPts val="600"/>
              </a:spcBef>
              <a:spcAft>
                <a:spcPts val="600"/>
              </a:spcAft>
              <a:buFontTx/>
              <a:buNone/>
            </a:pPr>
            <a:r>
              <a:rPr lang="es-MX" sz="2600" b="1" dirty="0"/>
              <a:t>¿Cómo llegamos al conocimiento?</a:t>
            </a:r>
          </a:p>
          <a:p>
            <a:pPr eaLnBrk="1" hangingPunct="1">
              <a:spcBef>
                <a:spcPts val="600"/>
              </a:spcBef>
              <a:spcAft>
                <a:spcPts val="600"/>
              </a:spcAft>
              <a:buFontTx/>
              <a:buNone/>
            </a:pPr>
            <a:r>
              <a:rPr lang="es-MX" sz="2600" b="1" dirty="0"/>
              <a:t>POR NUESTROS SENTIDOS INTERPRETANDO LO REAL</a:t>
            </a:r>
          </a:p>
          <a:p>
            <a:pPr eaLnBrk="1" hangingPunct="1">
              <a:spcBef>
                <a:spcPts val="600"/>
              </a:spcBef>
              <a:spcAft>
                <a:spcPts val="600"/>
              </a:spcAft>
              <a:buFontTx/>
              <a:buNone/>
            </a:pPr>
            <a:r>
              <a:rPr lang="es-MX" sz="2600" b="1" dirty="0"/>
              <a:t>¿Qué es lo más valioso?</a:t>
            </a:r>
          </a:p>
          <a:p>
            <a:pPr eaLnBrk="1" hangingPunct="1">
              <a:spcBef>
                <a:spcPts val="600"/>
              </a:spcBef>
              <a:spcAft>
                <a:spcPts val="600"/>
              </a:spcAft>
              <a:buFontTx/>
              <a:buNone/>
            </a:pPr>
            <a:r>
              <a:rPr lang="es-MX" sz="2600" b="1" dirty="0"/>
              <a:t>EL HOMBRE Y SU ACTUALIZACIÓN</a:t>
            </a:r>
            <a:endParaRPr lang="es-ES" sz="2800" dirty="0"/>
          </a:p>
        </p:txBody>
      </p:sp>
      <p:pic>
        <p:nvPicPr>
          <p:cNvPr id="2" name="Imagen 1">
            <a:extLst>
              <a:ext uri="{FF2B5EF4-FFF2-40B4-BE49-F238E27FC236}">
                <a16:creationId xmlns:a16="http://schemas.microsoft.com/office/drawing/2014/main" id="{695BDC80-82F0-3022-90EE-34567FBE4EF1}"/>
              </a:ext>
            </a:extLst>
          </p:cNvPr>
          <p:cNvPicPr>
            <a:picLocks noChangeAspect="1"/>
          </p:cNvPicPr>
          <p:nvPr/>
        </p:nvPicPr>
        <p:blipFill>
          <a:blip r:embed="rId3"/>
          <a:stretch>
            <a:fillRect/>
          </a:stretch>
        </p:blipFill>
        <p:spPr>
          <a:xfrm>
            <a:off x="1562100" y="851782"/>
            <a:ext cx="6019800" cy="27289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Effect transition="in" filter="blinds(horizontal)">
                                      <p:cBhvr>
                                        <p:cTn id="11" dur="500"/>
                                        <p:tgtEl>
                                          <p:spTgt spid="174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411">
                                            <p:txEl>
                                              <p:pRg st="1" end="1"/>
                                            </p:txEl>
                                          </p:spTgt>
                                        </p:tgtEl>
                                        <p:attrNameLst>
                                          <p:attrName>style.visibility</p:attrName>
                                        </p:attrNameLst>
                                      </p:cBhvr>
                                      <p:to>
                                        <p:strVal val="visible"/>
                                      </p:to>
                                    </p:set>
                                    <p:animEffect transition="in" filter="blinds(horizontal)">
                                      <p:cBhvr>
                                        <p:cTn id="16" dur="500"/>
                                        <p:tgtEl>
                                          <p:spTgt spid="174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7411">
                                            <p:txEl>
                                              <p:pRg st="2" end="2"/>
                                            </p:txEl>
                                          </p:spTgt>
                                        </p:tgtEl>
                                        <p:attrNameLst>
                                          <p:attrName>style.visibility</p:attrName>
                                        </p:attrNameLst>
                                      </p:cBhvr>
                                      <p:to>
                                        <p:strVal val="visible"/>
                                      </p:to>
                                    </p:set>
                                    <p:animEffect transition="in" filter="blinds(horizontal)">
                                      <p:cBhvr>
                                        <p:cTn id="21" dur="500"/>
                                        <p:tgtEl>
                                          <p:spTgt spid="1741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7411">
                                            <p:txEl>
                                              <p:pRg st="3" end="3"/>
                                            </p:txEl>
                                          </p:spTgt>
                                        </p:tgtEl>
                                        <p:attrNameLst>
                                          <p:attrName>style.visibility</p:attrName>
                                        </p:attrNameLst>
                                      </p:cBhvr>
                                      <p:to>
                                        <p:strVal val="visible"/>
                                      </p:to>
                                    </p:set>
                                    <p:animEffect transition="in" filter="blinds(horizontal)">
                                      <p:cBhvr>
                                        <p:cTn id="26" dur="500"/>
                                        <p:tgtEl>
                                          <p:spTgt spid="1741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Effect transition="in" filter="blinds(horizontal)">
                                      <p:cBhvr>
                                        <p:cTn id="31" dur="500"/>
                                        <p:tgtEl>
                                          <p:spTgt spid="1741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7411">
                                            <p:txEl>
                                              <p:pRg st="5" end="5"/>
                                            </p:txEl>
                                          </p:spTgt>
                                        </p:tgtEl>
                                        <p:attrNameLst>
                                          <p:attrName>style.visibility</p:attrName>
                                        </p:attrNameLst>
                                      </p:cBhvr>
                                      <p:to>
                                        <p:strVal val="visible"/>
                                      </p:to>
                                    </p:set>
                                    <p:animEffect transition="in" filter="blinds(horizontal)">
                                      <p:cBhvr>
                                        <p:cTn id="36" dur="500"/>
                                        <p:tgtEl>
                                          <p:spTgt spid="17411">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155448"/>
            <a:ext cx="8763000" cy="758952"/>
          </a:xfrm>
        </p:spPr>
        <p:txBody>
          <a:bodyPr>
            <a:noAutofit/>
          </a:bodyPr>
          <a:lstStyle/>
          <a:p>
            <a:pPr algn="ctr" eaLnBrk="1" hangingPunct="1">
              <a:defRPr/>
            </a:pPr>
            <a:r>
              <a:rPr lang="es-MX" sz="4000" b="1" dirty="0"/>
              <a:t>EL HUMANISMO Y LA EDUCACIÓN</a:t>
            </a:r>
            <a:endParaRPr lang="es-ES" sz="4000" b="1" dirty="0"/>
          </a:p>
        </p:txBody>
      </p:sp>
      <p:sp>
        <p:nvSpPr>
          <p:cNvPr id="18435" name="Rectangle 3"/>
          <p:cNvSpPr>
            <a:spLocks noGrp="1" noChangeArrowheads="1"/>
          </p:cNvSpPr>
          <p:nvPr>
            <p:ph idx="1"/>
          </p:nvPr>
        </p:nvSpPr>
        <p:spPr>
          <a:xfrm>
            <a:off x="304800" y="4800600"/>
            <a:ext cx="8686800" cy="1981200"/>
          </a:xfrm>
        </p:spPr>
        <p:txBody>
          <a:bodyPr>
            <a:normAutofit/>
          </a:bodyPr>
          <a:lstStyle/>
          <a:p>
            <a:pPr eaLnBrk="1" hangingPunct="1">
              <a:lnSpc>
                <a:spcPct val="90000"/>
              </a:lnSpc>
              <a:buFontTx/>
              <a:buNone/>
            </a:pPr>
            <a:r>
              <a:rPr lang="es-MX" sz="2600" b="1" dirty="0"/>
              <a:t>El estudiante es:	 	Potencialidad para ser realizado</a:t>
            </a:r>
          </a:p>
          <a:p>
            <a:pPr eaLnBrk="1" hangingPunct="1">
              <a:lnSpc>
                <a:spcPct val="90000"/>
              </a:lnSpc>
              <a:buFontTx/>
              <a:buNone/>
            </a:pPr>
            <a:r>
              <a:rPr lang="es-MX" sz="2600" b="1" dirty="0"/>
              <a:t>El maestro es:			Motivador de la interacción</a:t>
            </a:r>
          </a:p>
          <a:p>
            <a:pPr eaLnBrk="1" hangingPunct="1">
              <a:lnSpc>
                <a:spcPct val="90000"/>
              </a:lnSpc>
              <a:buFontTx/>
              <a:buNone/>
            </a:pPr>
            <a:r>
              <a:rPr lang="es-MX" sz="2600" b="1" dirty="0"/>
              <a:t>El método es:			La interacción</a:t>
            </a:r>
          </a:p>
          <a:p>
            <a:pPr eaLnBrk="1" hangingPunct="1">
              <a:lnSpc>
                <a:spcPct val="90000"/>
              </a:lnSpc>
              <a:buFontTx/>
              <a:buNone/>
            </a:pPr>
            <a:r>
              <a:rPr lang="es-MX" sz="2600" b="1" dirty="0"/>
              <a:t>Currículum está:		Basado en las ciencias sociales</a:t>
            </a:r>
            <a:endParaRPr lang="es-ES" sz="2600" b="1" dirty="0"/>
          </a:p>
        </p:txBody>
      </p:sp>
      <p:pic>
        <p:nvPicPr>
          <p:cNvPr id="2" name="Imagen 1">
            <a:extLst>
              <a:ext uri="{FF2B5EF4-FFF2-40B4-BE49-F238E27FC236}">
                <a16:creationId xmlns:a16="http://schemas.microsoft.com/office/drawing/2014/main" id="{4F4CA28D-7B01-2C7C-124E-EE7A0680ABF0}"/>
              </a:ext>
            </a:extLst>
          </p:cNvPr>
          <p:cNvPicPr>
            <a:picLocks noChangeAspect="1"/>
          </p:cNvPicPr>
          <p:nvPr/>
        </p:nvPicPr>
        <p:blipFill>
          <a:blip r:embed="rId3"/>
          <a:srcRect t="11666" b="11667"/>
          <a:stretch>
            <a:fillRect/>
          </a:stretch>
        </p:blipFill>
        <p:spPr>
          <a:xfrm>
            <a:off x="1524000" y="1066800"/>
            <a:ext cx="6096000" cy="350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1400530"/>
          </a:xfrm>
        </p:spPr>
        <p:txBody>
          <a:bodyPr>
            <a:normAutofit/>
          </a:bodyPr>
          <a:lstStyle/>
          <a:p>
            <a:pPr algn="ctr" eaLnBrk="1" hangingPunct="1">
              <a:defRPr/>
            </a:pPr>
            <a:r>
              <a:rPr lang="es-MX" sz="4000" b="1" dirty="0"/>
              <a:t>PENSADORES Y EDUCADORES HUMANISTAS</a:t>
            </a:r>
            <a:endParaRPr lang="es-ES" sz="4000" b="1" dirty="0"/>
          </a:p>
        </p:txBody>
      </p:sp>
      <p:sp>
        <p:nvSpPr>
          <p:cNvPr id="19459" name="Rectangle 3"/>
          <p:cNvSpPr>
            <a:spLocks noGrp="1" noChangeArrowheads="1"/>
          </p:cNvSpPr>
          <p:nvPr>
            <p:ph idx="1"/>
          </p:nvPr>
        </p:nvSpPr>
        <p:spPr>
          <a:xfrm>
            <a:off x="4038600" y="1447800"/>
            <a:ext cx="5105400" cy="5257800"/>
          </a:xfrm>
        </p:spPr>
        <p:txBody>
          <a:bodyPr>
            <a:normAutofit/>
          </a:bodyPr>
          <a:lstStyle/>
          <a:p>
            <a:pPr eaLnBrk="1" hangingPunct="1">
              <a:spcBef>
                <a:spcPts val="600"/>
              </a:spcBef>
              <a:spcAft>
                <a:spcPts val="600"/>
              </a:spcAft>
              <a:buFontTx/>
              <a:buNone/>
            </a:pPr>
            <a:r>
              <a:rPr lang="es-MX" sz="2600" b="1" dirty="0"/>
              <a:t>PENSADORES:</a:t>
            </a:r>
          </a:p>
          <a:p>
            <a:pPr eaLnBrk="1" hangingPunct="1">
              <a:spcBef>
                <a:spcPts val="600"/>
              </a:spcBef>
              <a:spcAft>
                <a:spcPts val="600"/>
              </a:spcAft>
              <a:buFontTx/>
              <a:buNone/>
            </a:pPr>
            <a:r>
              <a:rPr lang="es-MX" sz="2400" b="1" dirty="0"/>
              <a:t>Nicolás de Maquiavelo,</a:t>
            </a:r>
          </a:p>
          <a:p>
            <a:pPr eaLnBrk="1" hangingPunct="1">
              <a:spcBef>
                <a:spcPts val="600"/>
              </a:spcBef>
              <a:spcAft>
                <a:spcPts val="600"/>
              </a:spcAft>
              <a:buFontTx/>
              <a:buNone/>
            </a:pPr>
            <a:r>
              <a:rPr lang="es-MX" sz="2400" b="1" dirty="0"/>
              <a:t>Michel de Montaigne,</a:t>
            </a:r>
          </a:p>
          <a:p>
            <a:pPr eaLnBrk="1" hangingPunct="1">
              <a:spcBef>
                <a:spcPts val="600"/>
              </a:spcBef>
              <a:spcAft>
                <a:spcPts val="600"/>
              </a:spcAft>
              <a:buFontTx/>
              <a:buNone/>
            </a:pPr>
            <a:r>
              <a:rPr lang="es-MX" sz="2400" b="1" dirty="0"/>
              <a:t>Luis Vives, Tomás Moro,</a:t>
            </a:r>
          </a:p>
          <a:p>
            <a:pPr eaLnBrk="1" hangingPunct="1">
              <a:spcBef>
                <a:spcPts val="600"/>
              </a:spcBef>
              <a:spcAft>
                <a:spcPts val="600"/>
              </a:spcAft>
              <a:buFontTx/>
              <a:buNone/>
            </a:pPr>
            <a:r>
              <a:rPr lang="es-MX" sz="2400" b="1" dirty="0"/>
              <a:t>Erasmo de Rotterdam,</a:t>
            </a:r>
          </a:p>
          <a:p>
            <a:pPr eaLnBrk="1" hangingPunct="1">
              <a:spcBef>
                <a:spcPts val="600"/>
              </a:spcBef>
              <a:spcAft>
                <a:spcPts val="600"/>
              </a:spcAft>
              <a:buFontTx/>
              <a:buNone/>
            </a:pPr>
            <a:r>
              <a:rPr lang="es-MX" sz="2400" b="1" dirty="0"/>
              <a:t>Martín Lutero y los reformadores.</a:t>
            </a:r>
          </a:p>
          <a:p>
            <a:pPr eaLnBrk="1" hangingPunct="1">
              <a:spcBef>
                <a:spcPts val="600"/>
              </a:spcBef>
              <a:spcAft>
                <a:spcPts val="600"/>
              </a:spcAft>
              <a:buFontTx/>
              <a:buNone/>
            </a:pPr>
            <a:r>
              <a:rPr lang="es-MX" sz="2600" b="1" dirty="0"/>
              <a:t>EDUCADORES:</a:t>
            </a:r>
          </a:p>
          <a:p>
            <a:pPr eaLnBrk="1" hangingPunct="1">
              <a:spcBef>
                <a:spcPts val="600"/>
              </a:spcBef>
              <a:spcAft>
                <a:spcPts val="600"/>
              </a:spcAft>
              <a:buFontTx/>
              <a:buNone/>
            </a:pPr>
            <a:r>
              <a:rPr lang="es-MX" sz="2400" b="1" dirty="0"/>
              <a:t>Michel de Montaigne,</a:t>
            </a:r>
          </a:p>
          <a:p>
            <a:pPr eaLnBrk="1" hangingPunct="1">
              <a:spcBef>
                <a:spcPts val="600"/>
              </a:spcBef>
              <a:spcAft>
                <a:spcPts val="600"/>
              </a:spcAft>
              <a:buFontTx/>
              <a:buNone/>
            </a:pPr>
            <a:r>
              <a:rPr lang="es-MX" sz="2400" b="1" dirty="0"/>
              <a:t>Luis Vives, J. H. Pestalozzi </a:t>
            </a:r>
          </a:p>
          <a:p>
            <a:pPr eaLnBrk="1" hangingPunct="1">
              <a:spcBef>
                <a:spcPts val="600"/>
              </a:spcBef>
              <a:spcAft>
                <a:spcPts val="600"/>
              </a:spcAft>
              <a:buFontTx/>
              <a:buNone/>
            </a:pPr>
            <a:r>
              <a:rPr lang="es-MX" sz="2400" b="1" dirty="0"/>
              <a:t>y </a:t>
            </a:r>
            <a:r>
              <a:rPr lang="es-MX" sz="2400" b="1" dirty="0" err="1"/>
              <a:t>Friederich</a:t>
            </a:r>
            <a:r>
              <a:rPr lang="es-MX" sz="2400" b="1" dirty="0"/>
              <a:t> </a:t>
            </a:r>
            <a:r>
              <a:rPr lang="es-MX" sz="2400" b="1" dirty="0" err="1"/>
              <a:t>Fröbel</a:t>
            </a:r>
            <a:r>
              <a:rPr lang="es-MX" sz="2400" b="1" dirty="0"/>
              <a:t>.</a:t>
            </a:r>
            <a:endParaRPr lang="es-ES" sz="2400" b="1" dirty="0"/>
          </a:p>
        </p:txBody>
      </p:sp>
      <p:pic>
        <p:nvPicPr>
          <p:cNvPr id="2" name="Imagen 1">
            <a:extLst>
              <a:ext uri="{FF2B5EF4-FFF2-40B4-BE49-F238E27FC236}">
                <a16:creationId xmlns:a16="http://schemas.microsoft.com/office/drawing/2014/main" id="{C79DEDA2-8F70-A01E-5534-7E4256E0E5ED}"/>
              </a:ext>
            </a:extLst>
          </p:cNvPr>
          <p:cNvPicPr>
            <a:picLocks noChangeAspect="1"/>
          </p:cNvPicPr>
          <p:nvPr/>
        </p:nvPicPr>
        <p:blipFill>
          <a:blip r:embed="rId3"/>
          <a:srcRect r="1081"/>
          <a:stretch>
            <a:fillRect/>
          </a:stretch>
        </p:blipFill>
        <p:spPr>
          <a:xfrm>
            <a:off x="0" y="1400530"/>
            <a:ext cx="3845943" cy="5505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459">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57327"/>
            <a:ext cx="9144000" cy="1400530"/>
          </a:xfrm>
        </p:spPr>
        <p:txBody>
          <a:bodyPr>
            <a:normAutofit/>
          </a:bodyPr>
          <a:lstStyle/>
          <a:p>
            <a:pPr algn="ctr" eaLnBrk="1" hangingPunct="1">
              <a:defRPr/>
            </a:pPr>
            <a:r>
              <a:rPr lang="es-MX" sz="4000" b="1" dirty="0"/>
              <a:t>PENSADORES Y EDUCADORES HUMANISTAS</a:t>
            </a:r>
            <a:endParaRPr lang="es-ES" sz="4000" b="1" dirty="0"/>
          </a:p>
        </p:txBody>
      </p:sp>
      <p:sp>
        <p:nvSpPr>
          <p:cNvPr id="46083" name="Rectangle 3"/>
          <p:cNvSpPr>
            <a:spLocks noGrp="1" noChangeArrowheads="1"/>
          </p:cNvSpPr>
          <p:nvPr>
            <p:ph idx="1"/>
          </p:nvPr>
        </p:nvSpPr>
        <p:spPr>
          <a:xfrm>
            <a:off x="0" y="1600200"/>
            <a:ext cx="9144000" cy="5257800"/>
          </a:xfrm>
        </p:spPr>
        <p:txBody>
          <a:bodyPr>
            <a:normAutofit fontScale="25000" lnSpcReduction="20000"/>
          </a:bodyPr>
          <a:lstStyle/>
          <a:p>
            <a:pPr eaLnBrk="1" hangingPunct="1">
              <a:lnSpc>
                <a:spcPct val="80000"/>
              </a:lnSpc>
              <a:buFontTx/>
              <a:buNone/>
              <a:defRPr/>
            </a:pPr>
            <a:r>
              <a:rPr lang="es-MX" sz="9600" b="1" dirty="0"/>
              <a:t>Pensadores:</a:t>
            </a:r>
            <a:r>
              <a:rPr lang="es-MX" sz="9600" b="1" dirty="0">
                <a:effectLst>
                  <a:outerShdw blurRad="38100" dist="38100" dir="2700000" algn="tl">
                    <a:srgbClr val="000000"/>
                  </a:outerShdw>
                </a:effectLst>
              </a:rPr>
              <a:t>	</a:t>
            </a:r>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500" dirty="0"/>
          </a:p>
          <a:p>
            <a:pPr eaLnBrk="1" hangingPunct="1">
              <a:lnSpc>
                <a:spcPct val="80000"/>
              </a:lnSpc>
              <a:buFontTx/>
              <a:buNone/>
              <a:defRPr/>
            </a:pPr>
            <a:r>
              <a:rPr lang="es-MX" sz="2500" dirty="0"/>
              <a:t>  </a:t>
            </a:r>
          </a:p>
          <a:p>
            <a:pPr eaLnBrk="1" hangingPunct="1">
              <a:lnSpc>
                <a:spcPct val="80000"/>
              </a:lnSpc>
              <a:buFontTx/>
              <a:buNone/>
              <a:defRPr/>
            </a:pPr>
            <a:endParaRPr lang="es-MX" sz="2500" b="1" dirty="0"/>
          </a:p>
          <a:p>
            <a:pPr eaLnBrk="1" hangingPunct="1">
              <a:lnSpc>
                <a:spcPct val="80000"/>
              </a:lnSpc>
              <a:buFontTx/>
              <a:buNone/>
              <a:defRPr/>
            </a:pPr>
            <a:endParaRPr lang="es-MX" sz="2500" b="1" dirty="0"/>
          </a:p>
          <a:p>
            <a:pPr eaLnBrk="1" hangingPunct="1">
              <a:lnSpc>
                <a:spcPct val="80000"/>
              </a:lnSpc>
              <a:buFontTx/>
              <a:buNone/>
              <a:defRPr/>
            </a:pPr>
            <a:r>
              <a:rPr lang="es-MX" sz="2500" b="1" dirty="0"/>
              <a:t>          </a:t>
            </a:r>
          </a:p>
          <a:p>
            <a:pPr eaLnBrk="1" hangingPunct="1">
              <a:lnSpc>
                <a:spcPct val="80000"/>
              </a:lnSpc>
              <a:buFontTx/>
              <a:buNone/>
              <a:defRPr/>
            </a:pPr>
            <a:endParaRPr lang="es-MX" sz="2500" b="1" dirty="0"/>
          </a:p>
          <a:p>
            <a:pPr eaLnBrk="1" hangingPunct="1">
              <a:lnSpc>
                <a:spcPct val="80000"/>
              </a:lnSpc>
              <a:buFontTx/>
              <a:buNone/>
              <a:defRPr/>
            </a:pPr>
            <a:endParaRPr lang="es-MX" sz="2500" b="1" dirty="0"/>
          </a:p>
          <a:p>
            <a:pPr eaLnBrk="1" hangingPunct="1">
              <a:lnSpc>
                <a:spcPct val="80000"/>
              </a:lnSpc>
              <a:buFontTx/>
              <a:buNone/>
              <a:defRPr/>
            </a:pPr>
            <a:endParaRPr lang="es-MX" sz="2500" b="1" dirty="0"/>
          </a:p>
          <a:p>
            <a:pPr eaLnBrk="1" hangingPunct="1">
              <a:lnSpc>
                <a:spcPct val="80000"/>
              </a:lnSpc>
              <a:buFontTx/>
              <a:buNone/>
              <a:defRPr/>
            </a:pPr>
            <a:r>
              <a:rPr lang="es-MX" sz="5600" b="1" dirty="0"/>
              <a:t>Nicolás de Maquiavelo                              Michel de Montaigne                               Luis Vives</a:t>
            </a:r>
          </a:p>
          <a:p>
            <a:pPr eaLnBrk="1" hangingPunct="1">
              <a:lnSpc>
                <a:spcPct val="80000"/>
              </a:lnSpc>
              <a:buFontTx/>
              <a:buNone/>
              <a:defRPr/>
            </a:pPr>
            <a:endParaRPr lang="es-MX" sz="2500" b="1" dirty="0"/>
          </a:p>
          <a:p>
            <a:pPr eaLnBrk="1" hangingPunct="1">
              <a:lnSpc>
                <a:spcPct val="80000"/>
              </a:lnSpc>
              <a:buFontTx/>
              <a:buNone/>
              <a:defRPr/>
            </a:pPr>
            <a:endParaRPr lang="es-MX" sz="2400" dirty="0"/>
          </a:p>
          <a:p>
            <a:pPr eaLnBrk="1" hangingPunct="1">
              <a:lnSpc>
                <a:spcPct val="80000"/>
              </a:lnSpc>
              <a:buFontTx/>
              <a:buNone/>
              <a:defRPr/>
            </a:pPr>
            <a:r>
              <a:rPr lang="es-MX" sz="1300" dirty="0"/>
              <a:t> </a:t>
            </a:r>
          </a:p>
          <a:p>
            <a:pPr eaLnBrk="1" hangingPunct="1">
              <a:lnSpc>
                <a:spcPct val="80000"/>
              </a:lnSpc>
              <a:buFontTx/>
              <a:buNone/>
              <a:defRPr/>
            </a:pPr>
            <a:r>
              <a:rPr lang="es-MX" sz="2500" dirty="0"/>
              <a:t>  </a:t>
            </a:r>
          </a:p>
          <a:p>
            <a:pPr eaLnBrk="1" hangingPunct="1">
              <a:lnSpc>
                <a:spcPct val="80000"/>
              </a:lnSpc>
              <a:buFontTx/>
              <a:buNone/>
              <a:defRPr/>
            </a:pPr>
            <a:endParaRPr lang="es-MX" sz="2500" b="1" dirty="0"/>
          </a:p>
          <a:p>
            <a:pPr eaLnBrk="1" hangingPunct="1">
              <a:lnSpc>
                <a:spcPct val="80000"/>
              </a:lnSpc>
              <a:buFontTx/>
              <a:buNone/>
              <a:defRPr/>
            </a:pPr>
            <a:endParaRPr lang="es-MX" sz="2500" b="1" dirty="0"/>
          </a:p>
          <a:p>
            <a:pPr eaLnBrk="1" hangingPunct="1">
              <a:lnSpc>
                <a:spcPct val="80000"/>
              </a:lnSpc>
              <a:buFontTx/>
              <a:buNone/>
              <a:defRPr/>
            </a:pPr>
            <a:endParaRPr lang="es-MX" sz="2500" b="1" dirty="0"/>
          </a:p>
          <a:p>
            <a:pPr eaLnBrk="1" hangingPunct="1">
              <a:lnSpc>
                <a:spcPct val="80000"/>
              </a:lnSpc>
              <a:buFontTx/>
              <a:buNone/>
              <a:defRPr/>
            </a:pPr>
            <a:endParaRPr lang="es-MX" sz="2500" b="1" dirty="0"/>
          </a:p>
          <a:p>
            <a:pPr eaLnBrk="1" hangingPunct="1">
              <a:lnSpc>
                <a:spcPct val="80000"/>
              </a:lnSpc>
              <a:buFontTx/>
              <a:buNone/>
              <a:defRPr/>
            </a:pPr>
            <a:endParaRPr lang="es-MX" sz="2500" b="1" dirty="0"/>
          </a:p>
          <a:p>
            <a:pPr eaLnBrk="1" hangingPunct="1">
              <a:lnSpc>
                <a:spcPct val="80000"/>
              </a:lnSpc>
              <a:buFontTx/>
              <a:buNone/>
              <a:defRPr/>
            </a:pPr>
            <a:r>
              <a:rPr lang="es-MX" sz="2500" b="1" dirty="0"/>
              <a:t>        </a:t>
            </a:r>
          </a:p>
          <a:p>
            <a:pPr eaLnBrk="1" hangingPunct="1">
              <a:lnSpc>
                <a:spcPct val="80000"/>
              </a:lnSpc>
              <a:buFontTx/>
              <a:buNone/>
              <a:defRPr/>
            </a:pPr>
            <a:endParaRPr lang="es-MX" sz="2500" b="1" dirty="0"/>
          </a:p>
          <a:p>
            <a:pPr eaLnBrk="1" hangingPunct="1">
              <a:lnSpc>
                <a:spcPct val="80000"/>
              </a:lnSpc>
              <a:buFontTx/>
              <a:buNone/>
              <a:defRPr/>
            </a:pPr>
            <a:endParaRPr lang="es-MX" sz="2500" b="1" dirty="0"/>
          </a:p>
          <a:p>
            <a:pPr eaLnBrk="1" hangingPunct="1">
              <a:lnSpc>
                <a:spcPct val="80000"/>
              </a:lnSpc>
              <a:buFontTx/>
              <a:buNone/>
              <a:defRPr/>
            </a:pPr>
            <a:r>
              <a:rPr lang="es-MX" sz="5600" b="1" dirty="0"/>
              <a:t>            Tomás Moro                                   Erasmo de Rotterdam                              Martín Lutero   </a:t>
            </a:r>
          </a:p>
          <a:p>
            <a:pPr eaLnBrk="1" hangingPunct="1">
              <a:lnSpc>
                <a:spcPct val="80000"/>
              </a:lnSpc>
              <a:buFontTx/>
              <a:buNone/>
              <a:defRPr/>
            </a:pPr>
            <a:r>
              <a:rPr lang="es-MX" sz="2400" dirty="0"/>
              <a:t>                   </a:t>
            </a:r>
            <a:endParaRPr lang="es-ES" sz="2400" dirty="0"/>
          </a:p>
        </p:txBody>
      </p:sp>
      <p:sp>
        <p:nvSpPr>
          <p:cNvPr id="22532" name="AutoShape 4" descr="Juan Amós Comenio"/>
          <p:cNvSpPr>
            <a:spLocks noChangeAspect="1" noChangeArrowheads="1"/>
          </p:cNvSpPr>
          <p:nvPr/>
        </p:nvSpPr>
        <p:spPr bwMode="auto">
          <a:xfrm>
            <a:off x="3243263" y="0"/>
            <a:ext cx="1190625" cy="1485900"/>
          </a:xfrm>
          <a:prstGeom prst="rect">
            <a:avLst/>
          </a:prstGeom>
          <a:noFill/>
          <a:ln w="9525">
            <a:noFill/>
            <a:miter lim="800000"/>
            <a:headEnd/>
            <a:tailEnd/>
          </a:ln>
        </p:spPr>
        <p:txBody>
          <a:bodyPr/>
          <a:lstStyle/>
          <a:p>
            <a:endParaRPr lang="es-MX"/>
          </a:p>
        </p:txBody>
      </p:sp>
      <p:sp>
        <p:nvSpPr>
          <p:cNvPr id="22533" name="AutoShape 5" descr="Juan Amós Comenio"/>
          <p:cNvSpPr>
            <a:spLocks noChangeAspect="1" noChangeArrowheads="1"/>
          </p:cNvSpPr>
          <p:nvPr/>
        </p:nvSpPr>
        <p:spPr bwMode="auto">
          <a:xfrm>
            <a:off x="3243263" y="0"/>
            <a:ext cx="1190625" cy="1485900"/>
          </a:xfrm>
          <a:prstGeom prst="rect">
            <a:avLst/>
          </a:prstGeom>
          <a:noFill/>
          <a:ln w="9525">
            <a:noFill/>
            <a:miter lim="800000"/>
            <a:headEnd/>
            <a:tailEnd/>
          </a:ln>
        </p:spPr>
        <p:txBody>
          <a:bodyPr/>
          <a:lstStyle/>
          <a:p>
            <a:endParaRPr lang="es-MX"/>
          </a:p>
        </p:txBody>
      </p:sp>
      <p:sp>
        <p:nvSpPr>
          <p:cNvPr id="22534" name="AutoShape 11" descr="'Administación en la Edad Media'"/>
          <p:cNvSpPr>
            <a:spLocks noChangeAspect="1" noChangeArrowheads="1"/>
          </p:cNvSpPr>
          <p:nvPr/>
        </p:nvSpPr>
        <p:spPr bwMode="auto">
          <a:xfrm>
            <a:off x="3621088" y="0"/>
            <a:ext cx="866775" cy="1133475"/>
          </a:xfrm>
          <a:prstGeom prst="rect">
            <a:avLst/>
          </a:prstGeom>
          <a:noFill/>
          <a:ln w="9525">
            <a:noFill/>
            <a:miter lim="800000"/>
            <a:headEnd/>
            <a:tailEnd/>
          </a:ln>
        </p:spPr>
        <p:txBody>
          <a:bodyPr/>
          <a:lstStyle/>
          <a:p>
            <a:endParaRPr lang="es-MX"/>
          </a:p>
        </p:txBody>
      </p:sp>
      <p:sp>
        <p:nvSpPr>
          <p:cNvPr id="22535" name="AutoShape 13" descr="'Administación en la Edad Media'"/>
          <p:cNvSpPr>
            <a:spLocks noChangeAspect="1" noChangeArrowheads="1"/>
          </p:cNvSpPr>
          <p:nvPr/>
        </p:nvSpPr>
        <p:spPr bwMode="auto">
          <a:xfrm>
            <a:off x="4138613" y="2862263"/>
            <a:ext cx="866775" cy="1133475"/>
          </a:xfrm>
          <a:prstGeom prst="rect">
            <a:avLst/>
          </a:prstGeom>
          <a:noFill/>
          <a:ln w="9525">
            <a:noFill/>
            <a:miter lim="800000"/>
            <a:headEnd/>
            <a:tailEnd/>
          </a:ln>
        </p:spPr>
        <p:txBody>
          <a:bodyPr/>
          <a:lstStyle/>
          <a:p>
            <a:endParaRPr lang="es-MX"/>
          </a:p>
        </p:txBody>
      </p:sp>
      <p:sp>
        <p:nvSpPr>
          <p:cNvPr id="22536" name="AutoShape 15" descr="'Administación en la Edad Media'"/>
          <p:cNvSpPr>
            <a:spLocks noChangeAspect="1" noChangeArrowheads="1"/>
          </p:cNvSpPr>
          <p:nvPr/>
        </p:nvSpPr>
        <p:spPr bwMode="auto">
          <a:xfrm>
            <a:off x="3621088" y="0"/>
            <a:ext cx="866775" cy="1133475"/>
          </a:xfrm>
          <a:prstGeom prst="rect">
            <a:avLst/>
          </a:prstGeom>
          <a:noFill/>
          <a:ln w="9525">
            <a:noFill/>
            <a:miter lim="800000"/>
            <a:headEnd/>
            <a:tailEnd/>
          </a:ln>
        </p:spPr>
        <p:txBody>
          <a:bodyPr/>
          <a:lstStyle/>
          <a:p>
            <a:endParaRPr lang="es-MX"/>
          </a:p>
        </p:txBody>
      </p:sp>
      <p:sp>
        <p:nvSpPr>
          <p:cNvPr id="22537" name="AutoShape 17" descr="'Administación en la Edad Media'"/>
          <p:cNvSpPr>
            <a:spLocks noChangeAspect="1" noChangeArrowheads="1"/>
          </p:cNvSpPr>
          <p:nvPr/>
        </p:nvSpPr>
        <p:spPr bwMode="auto">
          <a:xfrm>
            <a:off x="4138613" y="2862263"/>
            <a:ext cx="866775" cy="1133475"/>
          </a:xfrm>
          <a:prstGeom prst="rect">
            <a:avLst/>
          </a:prstGeom>
          <a:noFill/>
          <a:ln w="9525">
            <a:noFill/>
            <a:miter lim="800000"/>
            <a:headEnd/>
            <a:tailEnd/>
          </a:ln>
        </p:spPr>
        <p:txBody>
          <a:bodyPr/>
          <a:lstStyle/>
          <a:p>
            <a:endParaRPr lang="es-MX"/>
          </a:p>
        </p:txBody>
      </p:sp>
      <p:pic>
        <p:nvPicPr>
          <p:cNvPr id="22538" name="Picture 19" descr="036"/>
          <p:cNvPicPr>
            <a:picLocks noChangeAspect="1" noChangeArrowheads="1"/>
          </p:cNvPicPr>
          <p:nvPr/>
        </p:nvPicPr>
        <p:blipFill>
          <a:blip r:embed="rId3" cstate="print"/>
          <a:srcRect/>
          <a:stretch>
            <a:fillRect/>
          </a:stretch>
        </p:blipFill>
        <p:spPr bwMode="auto">
          <a:xfrm>
            <a:off x="545918" y="2313228"/>
            <a:ext cx="1152525" cy="1695450"/>
          </a:xfrm>
          <a:prstGeom prst="rect">
            <a:avLst/>
          </a:prstGeom>
          <a:noFill/>
          <a:ln w="9525">
            <a:noFill/>
            <a:miter lim="800000"/>
            <a:headEnd/>
            <a:tailEnd/>
          </a:ln>
        </p:spPr>
      </p:pic>
      <p:pic>
        <p:nvPicPr>
          <p:cNvPr id="22539" name="Picture 21" descr="michel-de-montaigne"/>
          <p:cNvPicPr>
            <a:picLocks noChangeAspect="1" noChangeArrowheads="1"/>
          </p:cNvPicPr>
          <p:nvPr/>
        </p:nvPicPr>
        <p:blipFill>
          <a:blip r:embed="rId4" cstate="print"/>
          <a:srcRect/>
          <a:stretch>
            <a:fillRect/>
          </a:stretch>
        </p:blipFill>
        <p:spPr bwMode="auto">
          <a:xfrm>
            <a:off x="3739356" y="2349055"/>
            <a:ext cx="1497013" cy="1600200"/>
          </a:xfrm>
          <a:prstGeom prst="rect">
            <a:avLst/>
          </a:prstGeom>
          <a:noFill/>
          <a:ln w="9525">
            <a:noFill/>
            <a:miter lim="800000"/>
            <a:headEnd/>
            <a:tailEnd/>
          </a:ln>
        </p:spPr>
      </p:pic>
      <p:pic>
        <p:nvPicPr>
          <p:cNvPr id="22540" name="Picture 23" descr="Juan Luis Vives (1492-1540)"/>
          <p:cNvPicPr>
            <a:picLocks noChangeAspect="1" noChangeArrowheads="1"/>
          </p:cNvPicPr>
          <p:nvPr/>
        </p:nvPicPr>
        <p:blipFill>
          <a:blip r:embed="rId5" cstate="print"/>
          <a:srcRect/>
          <a:stretch>
            <a:fillRect/>
          </a:stretch>
        </p:blipFill>
        <p:spPr bwMode="auto">
          <a:xfrm>
            <a:off x="6673282" y="2462213"/>
            <a:ext cx="1344613" cy="1533525"/>
          </a:xfrm>
          <a:prstGeom prst="rect">
            <a:avLst/>
          </a:prstGeom>
          <a:noFill/>
          <a:ln w="9525">
            <a:noFill/>
            <a:miter lim="800000"/>
            <a:headEnd/>
            <a:tailEnd/>
          </a:ln>
        </p:spPr>
      </p:pic>
      <p:pic>
        <p:nvPicPr>
          <p:cNvPr id="22541" name="Picture 25" descr="Thomas More (1527) de Hans Holbein el Joven. Frick Collection (Nueva York)">
            <a:hlinkClick r:id="rId6" tooltip="Thomas More (1527) de Hans Holbein el Joven. Frick Collection (Nueva York)"/>
          </p:cNvPr>
          <p:cNvPicPr>
            <a:picLocks noChangeAspect="1" noChangeArrowheads="1"/>
          </p:cNvPicPr>
          <p:nvPr/>
        </p:nvPicPr>
        <p:blipFill>
          <a:blip r:embed="rId7" cstate="print"/>
          <a:srcRect/>
          <a:stretch>
            <a:fillRect/>
          </a:stretch>
        </p:blipFill>
        <p:spPr bwMode="auto">
          <a:xfrm>
            <a:off x="450850" y="4419600"/>
            <a:ext cx="1527175" cy="1981200"/>
          </a:xfrm>
          <a:prstGeom prst="rect">
            <a:avLst/>
          </a:prstGeom>
          <a:noFill/>
          <a:ln w="9525">
            <a:noFill/>
            <a:miter lim="800000"/>
            <a:headEnd/>
            <a:tailEnd/>
          </a:ln>
        </p:spPr>
      </p:pic>
      <p:pic>
        <p:nvPicPr>
          <p:cNvPr id="22542" name="Picture 27" descr="Erasmo de Rotterdam">
            <a:hlinkClick r:id="rId8" tooltip="Erasmo de Rotterdam"/>
          </p:cNvPr>
          <p:cNvPicPr>
            <a:picLocks noChangeAspect="1" noChangeArrowheads="1"/>
          </p:cNvPicPr>
          <p:nvPr/>
        </p:nvPicPr>
        <p:blipFill>
          <a:blip r:embed="rId9" cstate="print"/>
          <a:srcRect/>
          <a:stretch>
            <a:fillRect/>
          </a:stretch>
        </p:blipFill>
        <p:spPr bwMode="auto">
          <a:xfrm>
            <a:off x="3660322" y="4517571"/>
            <a:ext cx="1362076" cy="1928086"/>
          </a:xfrm>
          <a:prstGeom prst="rect">
            <a:avLst/>
          </a:prstGeom>
          <a:noFill/>
          <a:ln w="9525">
            <a:noFill/>
            <a:miter lim="800000"/>
            <a:headEnd/>
            <a:tailEnd/>
          </a:ln>
        </p:spPr>
      </p:pic>
      <p:pic>
        <p:nvPicPr>
          <p:cNvPr id="22543" name="Picture 29" descr="13eb6090"/>
          <p:cNvPicPr>
            <a:picLocks noChangeAspect="1" noChangeArrowheads="1"/>
          </p:cNvPicPr>
          <p:nvPr/>
        </p:nvPicPr>
        <p:blipFill>
          <a:blip r:embed="rId10" cstate="print"/>
          <a:srcRect/>
          <a:stretch>
            <a:fillRect/>
          </a:stretch>
        </p:blipFill>
        <p:spPr bwMode="auto">
          <a:xfrm>
            <a:off x="6619876" y="4419599"/>
            <a:ext cx="1362076" cy="19812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3">
                                            <p:txEl>
                                              <p:pRg st="13" end="1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5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46083">
                                            <p:txEl>
                                              <p:pRg st="23" end="23"/>
                                            </p:txEl>
                                          </p:spTgt>
                                        </p:tgtEl>
                                        <p:attrNameLst>
                                          <p:attrName>style.visibility</p:attrName>
                                        </p:attrNameLst>
                                      </p:cBhvr>
                                      <p:to>
                                        <p:strVal val="visible"/>
                                      </p:to>
                                    </p:set>
                                    <p:animEffect transition="in" filter="barn(inHorizontal)">
                                      <p:cBhvr>
                                        <p:cTn id="35" dur="500"/>
                                        <p:tgtEl>
                                          <p:spTgt spid="46083">
                                            <p:txEl>
                                              <p:pRg st="23" end="2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6" fill="hold" grpId="0" nodeType="clickEffect">
                                  <p:stCondLst>
                                    <p:cond delay="0"/>
                                  </p:stCondLst>
                                  <p:childTnLst>
                                    <p:set>
                                      <p:cBhvr>
                                        <p:cTn id="39" dur="1" fill="hold">
                                          <p:stCondLst>
                                            <p:cond delay="0"/>
                                          </p:stCondLst>
                                        </p:cTn>
                                        <p:tgtEl>
                                          <p:spTgt spid="46083">
                                            <p:txEl>
                                              <p:pRg st="26" end="26"/>
                                            </p:txEl>
                                          </p:spTgt>
                                        </p:tgtEl>
                                        <p:attrNameLst>
                                          <p:attrName>style.visibility</p:attrName>
                                        </p:attrNameLst>
                                      </p:cBhvr>
                                      <p:to>
                                        <p:strVal val="visible"/>
                                      </p:to>
                                    </p:set>
                                    <p:animEffect transition="in" filter="barn(inHorizontal)">
                                      <p:cBhvr>
                                        <p:cTn id="40" dur="500"/>
                                        <p:tgtEl>
                                          <p:spTgt spid="46083">
                                            <p:txEl>
                                              <p:pRg st="26" end="2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5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5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3" grpId="0" uiExpand="1"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2940" y="609600"/>
            <a:ext cx="9144000" cy="685800"/>
          </a:xfrm>
        </p:spPr>
        <p:txBody>
          <a:bodyPr/>
          <a:lstStyle/>
          <a:p>
            <a:pPr algn="ctr" eaLnBrk="1" hangingPunct="1">
              <a:defRPr/>
            </a:pPr>
            <a:r>
              <a:rPr lang="es-MX" sz="4000" b="1" dirty="0"/>
              <a:t>LOS PROBLEMAS DE LA FILOSOFÍA</a:t>
            </a:r>
            <a:endParaRPr lang="es-ES" sz="4000" b="1" dirty="0"/>
          </a:p>
        </p:txBody>
      </p:sp>
      <p:sp>
        <p:nvSpPr>
          <p:cNvPr id="4099" name="Rectangle 3"/>
          <p:cNvSpPr>
            <a:spLocks noGrp="1" noChangeArrowheads="1"/>
          </p:cNvSpPr>
          <p:nvPr>
            <p:ph idx="1"/>
          </p:nvPr>
        </p:nvSpPr>
        <p:spPr>
          <a:xfrm>
            <a:off x="0" y="1676400"/>
            <a:ext cx="4572000" cy="5105400"/>
          </a:xfrm>
        </p:spPr>
        <p:txBody>
          <a:bodyPr>
            <a:normAutofit fontScale="92500" lnSpcReduction="20000"/>
          </a:bodyPr>
          <a:lstStyle/>
          <a:p>
            <a:pPr marL="609600" indent="-609600" eaLnBrk="1" hangingPunct="1">
              <a:buFontTx/>
              <a:buNone/>
            </a:pPr>
            <a:r>
              <a:rPr lang="es-MX" sz="3200" b="1" dirty="0"/>
              <a:t>¿Cuál es la última</a:t>
            </a:r>
          </a:p>
          <a:p>
            <a:pPr marL="609600" indent="-609600" eaLnBrk="1" hangingPunct="1">
              <a:buFontTx/>
              <a:buNone/>
            </a:pPr>
            <a:r>
              <a:rPr lang="es-MX" sz="3200" b="1" dirty="0"/>
              <a:t>verdad?</a:t>
            </a:r>
          </a:p>
          <a:p>
            <a:pPr marL="609600" indent="-609600" eaLnBrk="1" hangingPunct="1">
              <a:buFontTx/>
              <a:buNone/>
            </a:pPr>
            <a:r>
              <a:rPr lang="es-MX" sz="3200" b="1" dirty="0"/>
              <a:t>ONTOLOGÍA</a:t>
            </a:r>
          </a:p>
          <a:p>
            <a:pPr marL="609600" indent="-609600" algn="ctr" eaLnBrk="1" hangingPunct="1">
              <a:buFontTx/>
              <a:buNone/>
            </a:pPr>
            <a:endParaRPr lang="es-MX" sz="1300" dirty="0"/>
          </a:p>
          <a:p>
            <a:pPr marL="609600" indent="-609600" eaLnBrk="1" hangingPunct="1">
              <a:buFontTx/>
              <a:buNone/>
            </a:pPr>
            <a:r>
              <a:rPr lang="es-MX" sz="3200" b="1" dirty="0"/>
              <a:t>¿Cómo conocer la</a:t>
            </a:r>
          </a:p>
          <a:p>
            <a:pPr marL="609600" indent="-609600" eaLnBrk="1" hangingPunct="1">
              <a:buFontTx/>
              <a:buNone/>
            </a:pPr>
            <a:r>
              <a:rPr lang="es-MX" sz="3200" b="1" dirty="0"/>
              <a:t>verdad?</a:t>
            </a:r>
          </a:p>
          <a:p>
            <a:pPr marL="609600" indent="-609600" eaLnBrk="1" hangingPunct="1">
              <a:buFontTx/>
              <a:buNone/>
            </a:pPr>
            <a:r>
              <a:rPr lang="es-MX" sz="3200" b="1" dirty="0"/>
              <a:t>EPISTEMOLOGÍA</a:t>
            </a:r>
          </a:p>
          <a:p>
            <a:pPr marL="609600" indent="-609600" algn="ctr" eaLnBrk="1" hangingPunct="1">
              <a:buFontTx/>
              <a:buNone/>
            </a:pPr>
            <a:endParaRPr lang="es-MX" sz="1300" dirty="0"/>
          </a:p>
          <a:p>
            <a:pPr marL="609600" indent="-609600" eaLnBrk="1" hangingPunct="1">
              <a:buFontTx/>
              <a:buNone/>
            </a:pPr>
            <a:r>
              <a:rPr lang="es-MX" sz="3200" b="1" dirty="0"/>
              <a:t>¿Qué es lo más</a:t>
            </a:r>
          </a:p>
          <a:p>
            <a:pPr marL="609600" indent="-609600" eaLnBrk="1" hangingPunct="1">
              <a:buFontTx/>
              <a:buNone/>
            </a:pPr>
            <a:r>
              <a:rPr lang="es-MX" sz="3200" b="1" dirty="0"/>
              <a:t>valioso?</a:t>
            </a:r>
          </a:p>
          <a:p>
            <a:pPr marL="609600" indent="-609600" eaLnBrk="1" hangingPunct="1">
              <a:buFontTx/>
              <a:buNone/>
            </a:pPr>
            <a:r>
              <a:rPr lang="es-MX" sz="3200" b="1" dirty="0"/>
              <a:t>AXIOLOGÍA</a:t>
            </a:r>
            <a:endParaRPr lang="es-ES" sz="3200" b="1" dirty="0"/>
          </a:p>
        </p:txBody>
      </p:sp>
      <p:pic>
        <p:nvPicPr>
          <p:cNvPr id="2" name="Imagen 1">
            <a:extLst>
              <a:ext uri="{FF2B5EF4-FFF2-40B4-BE49-F238E27FC236}">
                <a16:creationId xmlns:a16="http://schemas.microsoft.com/office/drawing/2014/main" id="{46DAB2F1-A69B-3447-279A-D53C74CFCD38}"/>
              </a:ext>
            </a:extLst>
          </p:cNvPr>
          <p:cNvPicPr>
            <a:picLocks noChangeAspect="1"/>
          </p:cNvPicPr>
          <p:nvPr/>
        </p:nvPicPr>
        <p:blipFill>
          <a:blip r:embed="rId3"/>
          <a:stretch>
            <a:fillRect/>
          </a:stretch>
        </p:blipFill>
        <p:spPr>
          <a:xfrm>
            <a:off x="4399052" y="2667000"/>
            <a:ext cx="4821148" cy="30217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i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box(in)">
                                      <p:cBhvr>
                                        <p:cTn id="12" dur="500"/>
                                        <p:tgtEl>
                                          <p:spTgt spid="40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Effect transition="in" filter="box(in)">
                                      <p:cBhvr>
                                        <p:cTn id="17" dur="500"/>
                                        <p:tgtEl>
                                          <p:spTgt spid="409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099">
                                            <p:txEl>
                                              <p:pRg st="2" end="2"/>
                                            </p:txEl>
                                          </p:spTgt>
                                        </p:tgtEl>
                                        <p:attrNameLst>
                                          <p:attrName>style.visibility</p:attrName>
                                        </p:attrNameLst>
                                      </p:cBhvr>
                                      <p:to>
                                        <p:strVal val="visible"/>
                                      </p:to>
                                    </p:set>
                                    <p:animEffect transition="in" filter="box(in)">
                                      <p:cBhvr>
                                        <p:cTn id="22" dur="500"/>
                                        <p:tgtEl>
                                          <p:spTgt spid="409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Effect transition="in" filter="box(in)">
                                      <p:cBhvr>
                                        <p:cTn id="27" dur="500"/>
                                        <p:tgtEl>
                                          <p:spTgt spid="40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099">
                                            <p:txEl>
                                              <p:pRg st="5" end="5"/>
                                            </p:txEl>
                                          </p:spTgt>
                                        </p:tgtEl>
                                        <p:attrNameLst>
                                          <p:attrName>style.visibility</p:attrName>
                                        </p:attrNameLst>
                                      </p:cBhvr>
                                      <p:to>
                                        <p:strVal val="visible"/>
                                      </p:to>
                                    </p:set>
                                    <p:animEffect transition="in" filter="box(in)">
                                      <p:cBhvr>
                                        <p:cTn id="32" dur="500"/>
                                        <p:tgtEl>
                                          <p:spTgt spid="40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099">
                                            <p:txEl>
                                              <p:pRg st="6" end="6"/>
                                            </p:txEl>
                                          </p:spTgt>
                                        </p:tgtEl>
                                        <p:attrNameLst>
                                          <p:attrName>style.visibility</p:attrName>
                                        </p:attrNameLst>
                                      </p:cBhvr>
                                      <p:to>
                                        <p:strVal val="visible"/>
                                      </p:to>
                                    </p:set>
                                    <p:animEffect transition="in" filter="box(in)">
                                      <p:cBhvr>
                                        <p:cTn id="37" dur="500"/>
                                        <p:tgtEl>
                                          <p:spTgt spid="409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099">
                                            <p:txEl>
                                              <p:pRg st="8" end="8"/>
                                            </p:txEl>
                                          </p:spTgt>
                                        </p:tgtEl>
                                        <p:attrNameLst>
                                          <p:attrName>style.visibility</p:attrName>
                                        </p:attrNameLst>
                                      </p:cBhvr>
                                      <p:to>
                                        <p:strVal val="visible"/>
                                      </p:to>
                                    </p:set>
                                    <p:animEffect transition="in" filter="box(in)">
                                      <p:cBhvr>
                                        <p:cTn id="42" dur="500"/>
                                        <p:tgtEl>
                                          <p:spTgt spid="4099">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099">
                                            <p:txEl>
                                              <p:pRg st="9" end="9"/>
                                            </p:txEl>
                                          </p:spTgt>
                                        </p:tgtEl>
                                        <p:attrNameLst>
                                          <p:attrName>style.visibility</p:attrName>
                                        </p:attrNameLst>
                                      </p:cBhvr>
                                      <p:to>
                                        <p:strVal val="visible"/>
                                      </p:to>
                                    </p:set>
                                    <p:animEffect transition="in" filter="box(in)">
                                      <p:cBhvr>
                                        <p:cTn id="47" dur="500"/>
                                        <p:tgtEl>
                                          <p:spTgt spid="4099">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4099">
                                            <p:txEl>
                                              <p:pRg st="10" end="10"/>
                                            </p:txEl>
                                          </p:spTgt>
                                        </p:tgtEl>
                                        <p:attrNameLst>
                                          <p:attrName>style.visibility</p:attrName>
                                        </p:attrNameLst>
                                      </p:cBhvr>
                                      <p:to>
                                        <p:strVal val="visible"/>
                                      </p:to>
                                    </p:set>
                                    <p:animEffect transition="in" filter="box(in)">
                                      <p:cBhvr>
                                        <p:cTn id="52" dur="500"/>
                                        <p:tgtEl>
                                          <p:spTgt spid="4099">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816" y="0"/>
            <a:ext cx="9143999" cy="1400530"/>
          </a:xfrm>
        </p:spPr>
        <p:txBody>
          <a:bodyPr>
            <a:normAutofit/>
          </a:bodyPr>
          <a:lstStyle/>
          <a:p>
            <a:pPr algn="ctr" eaLnBrk="1" hangingPunct="1">
              <a:defRPr/>
            </a:pPr>
            <a:r>
              <a:rPr lang="es-MX" sz="4000" b="1" dirty="0"/>
              <a:t>PENSADORES</a:t>
            </a:r>
            <a:r>
              <a:rPr lang="es-MX" sz="4000" b="1" dirty="0">
                <a:effectLst>
                  <a:outerShdw blurRad="38100" dist="38100" dir="2700000" algn="tl">
                    <a:srgbClr val="000000"/>
                  </a:outerShdw>
                </a:effectLst>
              </a:rPr>
              <a:t> Y EDUCADORES HUMANISTAS</a:t>
            </a:r>
            <a:endParaRPr lang="es-ES" sz="4000" b="1" dirty="0">
              <a:effectLst>
                <a:outerShdw blurRad="38100" dist="38100" dir="2700000" algn="tl">
                  <a:srgbClr val="000000"/>
                </a:outerShdw>
              </a:effectLst>
            </a:endParaRPr>
          </a:p>
        </p:txBody>
      </p:sp>
      <p:sp>
        <p:nvSpPr>
          <p:cNvPr id="47107" name="Rectangle 3"/>
          <p:cNvSpPr>
            <a:spLocks noGrp="1" noChangeArrowheads="1"/>
          </p:cNvSpPr>
          <p:nvPr>
            <p:ph idx="1"/>
          </p:nvPr>
        </p:nvSpPr>
        <p:spPr>
          <a:xfrm>
            <a:off x="0" y="1485900"/>
            <a:ext cx="9144000" cy="5219700"/>
          </a:xfrm>
        </p:spPr>
        <p:txBody>
          <a:bodyPr>
            <a:normAutofit fontScale="92500" lnSpcReduction="10000"/>
          </a:bodyPr>
          <a:lstStyle/>
          <a:p>
            <a:pPr eaLnBrk="1" hangingPunct="1">
              <a:lnSpc>
                <a:spcPct val="80000"/>
              </a:lnSpc>
              <a:buFontTx/>
              <a:buNone/>
              <a:defRPr/>
            </a:pPr>
            <a:r>
              <a:rPr lang="es-MX" sz="3000" b="1" dirty="0"/>
              <a:t>Educadores:</a:t>
            </a:r>
            <a:r>
              <a:rPr lang="es-MX" sz="2800" b="1" dirty="0">
                <a:effectLst>
                  <a:outerShdw blurRad="38100" dist="38100" dir="2700000" algn="tl">
                    <a:srgbClr val="000000"/>
                  </a:outerShdw>
                </a:effectLst>
              </a:rPr>
              <a:t>	</a:t>
            </a:r>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r>
              <a:rPr lang="es-MX" sz="2500" dirty="0"/>
              <a:t>  </a:t>
            </a:r>
            <a:r>
              <a:rPr lang="es-MX" sz="2500" b="1" dirty="0"/>
              <a:t>Michel de Montaigne       Luis Vives                   J. H. Pestalozzi</a:t>
            </a:r>
            <a:r>
              <a:rPr lang="es-MX" sz="2800" dirty="0"/>
              <a:t> </a:t>
            </a:r>
            <a:endParaRPr lang="es-MX" sz="25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endParaRPr lang="es-MX" sz="2400" dirty="0"/>
          </a:p>
          <a:p>
            <a:pPr eaLnBrk="1" hangingPunct="1">
              <a:lnSpc>
                <a:spcPct val="80000"/>
              </a:lnSpc>
              <a:buFontTx/>
              <a:buNone/>
              <a:defRPr/>
            </a:pPr>
            <a:r>
              <a:rPr lang="es-MX" sz="2500" dirty="0"/>
              <a:t>  </a:t>
            </a:r>
            <a:r>
              <a:rPr lang="es-MX" sz="2800" dirty="0"/>
              <a:t>   </a:t>
            </a:r>
            <a:endParaRPr lang="es-MX" sz="2400" dirty="0"/>
          </a:p>
          <a:p>
            <a:pPr algn="ctr" eaLnBrk="1" hangingPunct="1">
              <a:lnSpc>
                <a:spcPct val="80000"/>
              </a:lnSpc>
              <a:buFontTx/>
              <a:buNone/>
              <a:defRPr/>
            </a:pPr>
            <a:r>
              <a:rPr lang="es-MX" sz="2400" dirty="0"/>
              <a:t>                                           </a:t>
            </a:r>
            <a:r>
              <a:rPr lang="es-MX" sz="2500" b="1" dirty="0" err="1"/>
              <a:t>Friederich</a:t>
            </a:r>
            <a:r>
              <a:rPr lang="es-MX" sz="2500" b="1" dirty="0"/>
              <a:t> </a:t>
            </a:r>
            <a:r>
              <a:rPr lang="es-MX" sz="2500" b="1" dirty="0" err="1"/>
              <a:t>Fröbel</a:t>
            </a:r>
            <a:endParaRPr lang="es-ES" sz="2500" b="1" dirty="0"/>
          </a:p>
          <a:p>
            <a:pPr eaLnBrk="1" hangingPunct="1">
              <a:lnSpc>
                <a:spcPct val="80000"/>
              </a:lnSpc>
              <a:buFontTx/>
              <a:buNone/>
              <a:defRPr/>
            </a:pPr>
            <a:endParaRPr lang="es-ES" sz="2500" b="1" dirty="0"/>
          </a:p>
        </p:txBody>
      </p:sp>
      <p:sp>
        <p:nvSpPr>
          <p:cNvPr id="23556" name="AutoShape 4" descr="Juan Amós Comenio"/>
          <p:cNvSpPr>
            <a:spLocks noChangeAspect="1" noChangeArrowheads="1"/>
          </p:cNvSpPr>
          <p:nvPr/>
        </p:nvSpPr>
        <p:spPr bwMode="auto">
          <a:xfrm>
            <a:off x="3243263" y="0"/>
            <a:ext cx="1190625" cy="1485900"/>
          </a:xfrm>
          <a:prstGeom prst="rect">
            <a:avLst/>
          </a:prstGeom>
          <a:noFill/>
          <a:ln w="9525">
            <a:noFill/>
            <a:miter lim="800000"/>
            <a:headEnd/>
            <a:tailEnd/>
          </a:ln>
        </p:spPr>
        <p:txBody>
          <a:bodyPr/>
          <a:lstStyle/>
          <a:p>
            <a:endParaRPr lang="es-MX"/>
          </a:p>
        </p:txBody>
      </p:sp>
      <p:sp>
        <p:nvSpPr>
          <p:cNvPr id="23557" name="AutoShape 5" descr="Juan Amós Comenio"/>
          <p:cNvSpPr>
            <a:spLocks noChangeAspect="1" noChangeArrowheads="1"/>
          </p:cNvSpPr>
          <p:nvPr/>
        </p:nvSpPr>
        <p:spPr bwMode="auto">
          <a:xfrm>
            <a:off x="3243263" y="0"/>
            <a:ext cx="1190625" cy="1485900"/>
          </a:xfrm>
          <a:prstGeom prst="rect">
            <a:avLst/>
          </a:prstGeom>
          <a:noFill/>
          <a:ln w="9525">
            <a:noFill/>
            <a:miter lim="800000"/>
            <a:headEnd/>
            <a:tailEnd/>
          </a:ln>
        </p:spPr>
        <p:txBody>
          <a:bodyPr/>
          <a:lstStyle/>
          <a:p>
            <a:endParaRPr lang="es-MX"/>
          </a:p>
        </p:txBody>
      </p:sp>
      <p:sp>
        <p:nvSpPr>
          <p:cNvPr id="23558" name="AutoShape 6" descr="'Administación en la Edad Media'"/>
          <p:cNvSpPr>
            <a:spLocks noChangeAspect="1" noChangeArrowheads="1"/>
          </p:cNvSpPr>
          <p:nvPr/>
        </p:nvSpPr>
        <p:spPr bwMode="auto">
          <a:xfrm>
            <a:off x="3621088" y="0"/>
            <a:ext cx="866775" cy="1133475"/>
          </a:xfrm>
          <a:prstGeom prst="rect">
            <a:avLst/>
          </a:prstGeom>
          <a:noFill/>
          <a:ln w="9525">
            <a:noFill/>
            <a:miter lim="800000"/>
            <a:headEnd/>
            <a:tailEnd/>
          </a:ln>
        </p:spPr>
        <p:txBody>
          <a:bodyPr/>
          <a:lstStyle/>
          <a:p>
            <a:endParaRPr lang="es-MX"/>
          </a:p>
        </p:txBody>
      </p:sp>
      <p:sp>
        <p:nvSpPr>
          <p:cNvPr id="23559" name="AutoShape 7" descr="'Administación en la Edad Media'"/>
          <p:cNvSpPr>
            <a:spLocks noChangeAspect="1" noChangeArrowheads="1"/>
          </p:cNvSpPr>
          <p:nvPr/>
        </p:nvSpPr>
        <p:spPr bwMode="auto">
          <a:xfrm>
            <a:off x="4138613" y="2862263"/>
            <a:ext cx="866775" cy="1133475"/>
          </a:xfrm>
          <a:prstGeom prst="rect">
            <a:avLst/>
          </a:prstGeom>
          <a:noFill/>
          <a:ln w="9525">
            <a:noFill/>
            <a:miter lim="800000"/>
            <a:headEnd/>
            <a:tailEnd/>
          </a:ln>
        </p:spPr>
        <p:txBody>
          <a:bodyPr/>
          <a:lstStyle/>
          <a:p>
            <a:endParaRPr lang="es-MX"/>
          </a:p>
        </p:txBody>
      </p:sp>
      <p:sp>
        <p:nvSpPr>
          <p:cNvPr id="23560" name="AutoShape 8" descr="'Administación en la Edad Media'"/>
          <p:cNvSpPr>
            <a:spLocks noChangeAspect="1" noChangeArrowheads="1"/>
          </p:cNvSpPr>
          <p:nvPr/>
        </p:nvSpPr>
        <p:spPr bwMode="auto">
          <a:xfrm>
            <a:off x="3621088" y="0"/>
            <a:ext cx="866775" cy="1133475"/>
          </a:xfrm>
          <a:prstGeom prst="rect">
            <a:avLst/>
          </a:prstGeom>
          <a:noFill/>
          <a:ln w="9525">
            <a:noFill/>
            <a:miter lim="800000"/>
            <a:headEnd/>
            <a:tailEnd/>
          </a:ln>
        </p:spPr>
        <p:txBody>
          <a:bodyPr/>
          <a:lstStyle/>
          <a:p>
            <a:endParaRPr lang="es-MX"/>
          </a:p>
        </p:txBody>
      </p:sp>
      <p:sp>
        <p:nvSpPr>
          <p:cNvPr id="23561" name="AutoShape 9" descr="'Administación en la Edad Media'"/>
          <p:cNvSpPr>
            <a:spLocks noChangeAspect="1" noChangeArrowheads="1"/>
          </p:cNvSpPr>
          <p:nvPr/>
        </p:nvSpPr>
        <p:spPr bwMode="auto">
          <a:xfrm>
            <a:off x="4138613" y="2862263"/>
            <a:ext cx="866775" cy="1133475"/>
          </a:xfrm>
          <a:prstGeom prst="rect">
            <a:avLst/>
          </a:prstGeom>
          <a:noFill/>
          <a:ln w="9525">
            <a:noFill/>
            <a:miter lim="800000"/>
            <a:headEnd/>
            <a:tailEnd/>
          </a:ln>
        </p:spPr>
        <p:txBody>
          <a:bodyPr/>
          <a:lstStyle/>
          <a:p>
            <a:endParaRPr lang="es-MX"/>
          </a:p>
        </p:txBody>
      </p:sp>
      <p:pic>
        <p:nvPicPr>
          <p:cNvPr id="23562" name="Picture 16" descr="michel-de-montaigne"/>
          <p:cNvPicPr>
            <a:picLocks noChangeAspect="1" noChangeArrowheads="1"/>
          </p:cNvPicPr>
          <p:nvPr/>
        </p:nvPicPr>
        <p:blipFill>
          <a:blip r:embed="rId3" cstate="print"/>
          <a:srcRect/>
          <a:stretch>
            <a:fillRect/>
          </a:stretch>
        </p:blipFill>
        <p:spPr bwMode="auto">
          <a:xfrm>
            <a:off x="990599" y="2209800"/>
            <a:ext cx="1497013" cy="1600200"/>
          </a:xfrm>
          <a:prstGeom prst="rect">
            <a:avLst/>
          </a:prstGeom>
          <a:noFill/>
          <a:ln w="9525">
            <a:noFill/>
            <a:miter lim="800000"/>
            <a:headEnd/>
            <a:tailEnd/>
          </a:ln>
        </p:spPr>
      </p:pic>
      <p:pic>
        <p:nvPicPr>
          <p:cNvPr id="23563" name="Picture 17" descr="Juan Luis Vives (1492-1540)"/>
          <p:cNvPicPr>
            <a:picLocks noChangeAspect="1" noChangeArrowheads="1"/>
          </p:cNvPicPr>
          <p:nvPr/>
        </p:nvPicPr>
        <p:blipFill>
          <a:blip r:embed="rId4" cstate="print"/>
          <a:srcRect/>
          <a:stretch>
            <a:fillRect/>
          </a:stretch>
        </p:blipFill>
        <p:spPr bwMode="auto">
          <a:xfrm>
            <a:off x="3800475" y="2303689"/>
            <a:ext cx="1344613" cy="1533525"/>
          </a:xfrm>
          <a:prstGeom prst="rect">
            <a:avLst/>
          </a:prstGeom>
          <a:noFill/>
          <a:ln w="9525">
            <a:noFill/>
            <a:miter lim="800000"/>
            <a:headEnd/>
            <a:tailEnd/>
          </a:ln>
        </p:spPr>
      </p:pic>
      <p:pic>
        <p:nvPicPr>
          <p:cNvPr id="23564" name="Picture 19" descr="portrait_pestalozzi_sw"/>
          <p:cNvPicPr>
            <a:picLocks noChangeAspect="1" noChangeArrowheads="1"/>
          </p:cNvPicPr>
          <p:nvPr/>
        </p:nvPicPr>
        <p:blipFill>
          <a:blip r:embed="rId5" cstate="print"/>
          <a:srcRect/>
          <a:stretch>
            <a:fillRect/>
          </a:stretch>
        </p:blipFill>
        <p:spPr bwMode="auto">
          <a:xfrm>
            <a:off x="7010400" y="1988372"/>
            <a:ext cx="1295400" cy="1865376"/>
          </a:xfrm>
          <a:prstGeom prst="rect">
            <a:avLst/>
          </a:prstGeom>
          <a:noFill/>
          <a:ln w="9525">
            <a:noFill/>
            <a:miter lim="800000"/>
            <a:headEnd/>
            <a:tailEnd/>
          </a:ln>
        </p:spPr>
      </p:pic>
      <p:pic>
        <p:nvPicPr>
          <p:cNvPr id="23565" name="Picture 21" descr="froebel.jpg"/>
          <p:cNvPicPr>
            <a:picLocks noChangeAspect="1" noChangeArrowheads="1"/>
          </p:cNvPicPr>
          <p:nvPr/>
        </p:nvPicPr>
        <p:blipFill>
          <a:blip r:embed="rId6" cstate="print"/>
          <a:srcRect/>
          <a:stretch>
            <a:fillRect/>
          </a:stretch>
        </p:blipFill>
        <p:spPr bwMode="auto">
          <a:xfrm>
            <a:off x="3187749" y="4648200"/>
            <a:ext cx="1369737" cy="205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47107">
                                            <p:txEl>
                                              <p:pRg st="0" end="0"/>
                                            </p:txEl>
                                          </p:spTgt>
                                        </p:tgtEl>
                                        <p:attrNameLst>
                                          <p:attrName>style.visibility</p:attrName>
                                        </p:attrNameLst>
                                      </p:cBhvr>
                                      <p:to>
                                        <p:strVal val="visible"/>
                                      </p:to>
                                    </p:set>
                                    <p:animEffect transition="in" filter="barn(inHorizontal)">
                                      <p:cBhvr>
                                        <p:cTn id="11" dur="500"/>
                                        <p:tgtEl>
                                          <p:spTgt spid="4710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47107">
                                            <p:txEl>
                                              <p:pRg st="7" end="7"/>
                                            </p:txEl>
                                          </p:spTgt>
                                        </p:tgtEl>
                                        <p:attrNameLst>
                                          <p:attrName>style.visibility</p:attrName>
                                        </p:attrNameLst>
                                      </p:cBhvr>
                                      <p:to>
                                        <p:strVal val="visible"/>
                                      </p:to>
                                    </p:set>
                                    <p:animEffect transition="in" filter="barn(inHorizontal)">
                                      <p:cBhvr>
                                        <p:cTn id="16" dur="500"/>
                                        <p:tgtEl>
                                          <p:spTgt spid="47107">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5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5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5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47107">
                                            <p:txEl>
                                              <p:pRg st="12" end="12"/>
                                            </p:txEl>
                                          </p:spTgt>
                                        </p:tgtEl>
                                        <p:attrNameLst>
                                          <p:attrName>style.visibility</p:attrName>
                                        </p:attrNameLst>
                                      </p:cBhvr>
                                      <p:to>
                                        <p:strVal val="visible"/>
                                      </p:to>
                                    </p:set>
                                    <p:animEffect transition="in" filter="blinds(horizontal)">
                                      <p:cBhvr>
                                        <p:cTn id="33" dur="500"/>
                                        <p:tgtEl>
                                          <p:spTgt spid="47107">
                                            <p:txEl>
                                              <p:pRg st="12" end="1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3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utoUpdateAnimBg="0"/>
      <p:bldP spid="47107" grpId="0" uiExpand="1"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84710" y="452718"/>
            <a:ext cx="8049690" cy="766482"/>
          </a:xfrm>
        </p:spPr>
        <p:txBody>
          <a:bodyPr>
            <a:normAutofit/>
          </a:bodyPr>
          <a:lstStyle/>
          <a:p>
            <a:pPr algn="ctr" eaLnBrk="1" hangingPunct="1">
              <a:defRPr/>
            </a:pPr>
            <a:r>
              <a:rPr lang="es-MX" sz="4000" b="1" dirty="0"/>
              <a:t>EL RACIONALISMO</a:t>
            </a:r>
            <a:endParaRPr lang="es-ES" sz="4000" b="1" dirty="0"/>
          </a:p>
        </p:txBody>
      </p:sp>
      <p:sp>
        <p:nvSpPr>
          <p:cNvPr id="16387" name="Rectangle 3"/>
          <p:cNvSpPr>
            <a:spLocks noGrp="1" noChangeArrowheads="1"/>
          </p:cNvSpPr>
          <p:nvPr>
            <p:ph idx="1"/>
          </p:nvPr>
        </p:nvSpPr>
        <p:spPr>
          <a:xfrm>
            <a:off x="76200" y="1295400"/>
            <a:ext cx="4114800" cy="5334000"/>
          </a:xfrm>
        </p:spPr>
        <p:txBody>
          <a:bodyPr>
            <a:normAutofit fontScale="92500" lnSpcReduction="20000"/>
          </a:bodyPr>
          <a:lstStyle/>
          <a:p>
            <a:pPr eaLnBrk="1" hangingPunct="1">
              <a:lnSpc>
                <a:spcPct val="120000"/>
              </a:lnSpc>
              <a:spcBef>
                <a:spcPts val="600"/>
              </a:spcBef>
              <a:spcAft>
                <a:spcPts val="600"/>
              </a:spcAft>
              <a:buFontTx/>
              <a:buNone/>
            </a:pPr>
            <a:r>
              <a:rPr lang="es-MX" sz="2600" b="1" dirty="0"/>
              <a:t>¿Cuál es la última</a:t>
            </a:r>
          </a:p>
          <a:p>
            <a:pPr eaLnBrk="1" hangingPunct="1">
              <a:lnSpc>
                <a:spcPct val="120000"/>
              </a:lnSpc>
              <a:spcBef>
                <a:spcPts val="600"/>
              </a:spcBef>
              <a:spcAft>
                <a:spcPts val="600"/>
              </a:spcAft>
              <a:buFontTx/>
              <a:buNone/>
            </a:pPr>
            <a:r>
              <a:rPr lang="es-MX" sz="2600" b="1" dirty="0"/>
              <a:t>verdad?</a:t>
            </a:r>
          </a:p>
          <a:p>
            <a:pPr eaLnBrk="1" hangingPunct="1">
              <a:lnSpc>
                <a:spcPct val="120000"/>
              </a:lnSpc>
              <a:spcBef>
                <a:spcPts val="600"/>
              </a:spcBef>
              <a:spcAft>
                <a:spcPts val="600"/>
              </a:spcAft>
              <a:buFontTx/>
              <a:buNone/>
            </a:pPr>
            <a:r>
              <a:rPr lang="es-MX" sz="2600" b="1" dirty="0"/>
              <a:t>LA RAZÓN HUMANA</a:t>
            </a:r>
          </a:p>
          <a:p>
            <a:pPr eaLnBrk="1" hangingPunct="1">
              <a:lnSpc>
                <a:spcPct val="120000"/>
              </a:lnSpc>
              <a:spcBef>
                <a:spcPts val="600"/>
              </a:spcBef>
              <a:spcAft>
                <a:spcPts val="600"/>
              </a:spcAft>
              <a:buFontTx/>
              <a:buNone/>
            </a:pPr>
            <a:r>
              <a:rPr lang="es-MX" sz="2600" b="1" dirty="0"/>
              <a:t>¿Cómo se llega al</a:t>
            </a:r>
          </a:p>
          <a:p>
            <a:pPr eaLnBrk="1" hangingPunct="1">
              <a:lnSpc>
                <a:spcPct val="120000"/>
              </a:lnSpc>
              <a:spcBef>
                <a:spcPts val="600"/>
              </a:spcBef>
              <a:spcAft>
                <a:spcPts val="600"/>
              </a:spcAft>
              <a:buFontTx/>
              <a:buNone/>
            </a:pPr>
            <a:r>
              <a:rPr lang="es-MX" sz="2600" b="1" dirty="0"/>
              <a:t>conocimiento?</a:t>
            </a:r>
          </a:p>
          <a:p>
            <a:pPr eaLnBrk="1" hangingPunct="1">
              <a:lnSpc>
                <a:spcPct val="120000"/>
              </a:lnSpc>
              <a:spcBef>
                <a:spcPts val="600"/>
              </a:spcBef>
              <a:spcAft>
                <a:spcPts val="600"/>
              </a:spcAft>
              <a:buFontTx/>
              <a:buNone/>
            </a:pPr>
            <a:r>
              <a:rPr lang="es-MX" sz="2600" b="1" dirty="0"/>
              <a:t>POR LA LÓGICA,</a:t>
            </a:r>
          </a:p>
          <a:p>
            <a:pPr eaLnBrk="1" hangingPunct="1">
              <a:lnSpc>
                <a:spcPct val="120000"/>
              </a:lnSpc>
              <a:spcBef>
                <a:spcPts val="600"/>
              </a:spcBef>
              <a:spcAft>
                <a:spcPts val="600"/>
              </a:spcAft>
              <a:buFontTx/>
              <a:buNone/>
            </a:pPr>
            <a:r>
              <a:rPr lang="es-MX" sz="2600" b="1" dirty="0"/>
              <a:t>EL RAZONAMIENTO Y</a:t>
            </a:r>
          </a:p>
          <a:p>
            <a:pPr eaLnBrk="1" hangingPunct="1">
              <a:lnSpc>
                <a:spcPct val="120000"/>
              </a:lnSpc>
              <a:spcBef>
                <a:spcPts val="600"/>
              </a:spcBef>
              <a:spcAft>
                <a:spcPts val="600"/>
              </a:spcAft>
              <a:buFontTx/>
              <a:buNone/>
            </a:pPr>
            <a:r>
              <a:rPr lang="es-MX" sz="2600" b="1" dirty="0"/>
              <a:t>LA REVELACIÓN DIVINA</a:t>
            </a:r>
          </a:p>
          <a:p>
            <a:pPr eaLnBrk="1" hangingPunct="1">
              <a:lnSpc>
                <a:spcPct val="120000"/>
              </a:lnSpc>
              <a:spcBef>
                <a:spcPts val="600"/>
              </a:spcBef>
              <a:spcAft>
                <a:spcPts val="600"/>
              </a:spcAft>
              <a:buFontTx/>
              <a:buNone/>
            </a:pPr>
            <a:r>
              <a:rPr lang="es-MX" sz="2600" b="1" dirty="0"/>
              <a:t>¿Qué es lo más valioso?</a:t>
            </a:r>
          </a:p>
          <a:p>
            <a:pPr eaLnBrk="1" hangingPunct="1">
              <a:lnSpc>
                <a:spcPct val="120000"/>
              </a:lnSpc>
              <a:spcBef>
                <a:spcPts val="600"/>
              </a:spcBef>
              <a:spcAft>
                <a:spcPts val="600"/>
              </a:spcAft>
              <a:buFontTx/>
              <a:buNone/>
            </a:pPr>
            <a:r>
              <a:rPr lang="es-MX" sz="2600" b="1" dirty="0"/>
              <a:t>ACTUAR RACIONALMENTE</a:t>
            </a:r>
            <a:endParaRPr lang="es-ES" sz="2600" b="1" dirty="0"/>
          </a:p>
        </p:txBody>
      </p:sp>
      <p:pic>
        <p:nvPicPr>
          <p:cNvPr id="2" name="Imagen 1">
            <a:extLst>
              <a:ext uri="{FF2B5EF4-FFF2-40B4-BE49-F238E27FC236}">
                <a16:creationId xmlns:a16="http://schemas.microsoft.com/office/drawing/2014/main" id="{F2C60F16-730E-F2C6-3A66-722AE6AAF984}"/>
              </a:ext>
            </a:extLst>
          </p:cNvPr>
          <p:cNvPicPr>
            <a:picLocks noChangeAspect="1"/>
          </p:cNvPicPr>
          <p:nvPr/>
        </p:nvPicPr>
        <p:blipFill>
          <a:blip r:embed="rId3"/>
          <a:srcRect l="24166" r="29167"/>
          <a:stretch>
            <a:fillRect/>
          </a:stretch>
        </p:blipFill>
        <p:spPr>
          <a:xfrm>
            <a:off x="4817853" y="1349828"/>
            <a:ext cx="4267200" cy="52251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7">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387">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utoUpdateAnimBg="0"/>
      <p:bldP spid="16387" grpId="0" uiExpand="1"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452718"/>
            <a:ext cx="9144000" cy="766482"/>
          </a:xfrm>
        </p:spPr>
        <p:txBody>
          <a:bodyPr>
            <a:normAutofit/>
          </a:bodyPr>
          <a:lstStyle/>
          <a:p>
            <a:pPr algn="ctr" eaLnBrk="1" hangingPunct="1">
              <a:defRPr/>
            </a:pPr>
            <a:r>
              <a:rPr lang="es-MX" sz="4000" b="1" dirty="0"/>
              <a:t>EL RACIONALISMO Y LA EDUCACIÓN</a:t>
            </a:r>
            <a:endParaRPr lang="es-ES" sz="4000" b="1" dirty="0"/>
          </a:p>
        </p:txBody>
      </p:sp>
      <p:sp>
        <p:nvSpPr>
          <p:cNvPr id="17411" name="Rectangle 3"/>
          <p:cNvSpPr>
            <a:spLocks noGrp="1" noChangeArrowheads="1"/>
          </p:cNvSpPr>
          <p:nvPr>
            <p:ph idx="1"/>
          </p:nvPr>
        </p:nvSpPr>
        <p:spPr>
          <a:xfrm>
            <a:off x="4343400" y="1981200"/>
            <a:ext cx="4800600" cy="4114800"/>
          </a:xfrm>
        </p:spPr>
        <p:txBody>
          <a:bodyPr>
            <a:normAutofit lnSpcReduction="10000"/>
          </a:bodyPr>
          <a:lstStyle/>
          <a:p>
            <a:pPr eaLnBrk="1" hangingPunct="1">
              <a:spcBef>
                <a:spcPts val="300"/>
              </a:spcBef>
              <a:spcAft>
                <a:spcPts val="300"/>
              </a:spcAft>
              <a:buFontTx/>
              <a:buNone/>
            </a:pPr>
            <a:r>
              <a:rPr lang="es-MX" sz="2600" b="1" dirty="0"/>
              <a:t>El estudiante es:</a:t>
            </a:r>
          </a:p>
          <a:p>
            <a:pPr eaLnBrk="1" hangingPunct="1">
              <a:spcBef>
                <a:spcPts val="300"/>
              </a:spcBef>
              <a:spcAft>
                <a:spcPts val="300"/>
              </a:spcAft>
              <a:buFontTx/>
              <a:buNone/>
            </a:pPr>
            <a:r>
              <a:rPr lang="es-MX" sz="2600" b="1" dirty="0"/>
              <a:t>Un ser racional capaz de</a:t>
            </a:r>
          </a:p>
          <a:p>
            <a:pPr eaLnBrk="1" hangingPunct="1">
              <a:spcBef>
                <a:spcPts val="300"/>
              </a:spcBef>
              <a:spcAft>
                <a:spcPts val="300"/>
              </a:spcAft>
              <a:buFontTx/>
              <a:buNone/>
            </a:pPr>
            <a:r>
              <a:rPr lang="es-MX" sz="2600" b="1" dirty="0"/>
              <a:t>realizarse</a:t>
            </a:r>
          </a:p>
          <a:p>
            <a:pPr eaLnBrk="1" hangingPunct="1">
              <a:spcBef>
                <a:spcPts val="300"/>
              </a:spcBef>
              <a:spcAft>
                <a:spcPts val="300"/>
              </a:spcAft>
              <a:buFontTx/>
              <a:buNone/>
            </a:pPr>
            <a:r>
              <a:rPr lang="es-MX" sz="2600" b="1" dirty="0"/>
              <a:t>El maestro es:	</a:t>
            </a:r>
          </a:p>
          <a:p>
            <a:pPr eaLnBrk="1" hangingPunct="1">
              <a:spcBef>
                <a:spcPts val="300"/>
              </a:spcBef>
              <a:spcAft>
                <a:spcPts val="300"/>
              </a:spcAft>
              <a:buFontTx/>
              <a:buNone/>
            </a:pPr>
            <a:r>
              <a:rPr lang="es-MX" sz="2600" b="1" dirty="0"/>
              <a:t>Quien enseña a razonar</a:t>
            </a:r>
          </a:p>
          <a:p>
            <a:pPr eaLnBrk="1" hangingPunct="1">
              <a:spcBef>
                <a:spcPts val="300"/>
              </a:spcBef>
              <a:spcAft>
                <a:spcPts val="300"/>
              </a:spcAft>
              <a:buFontTx/>
              <a:buNone/>
            </a:pPr>
            <a:r>
              <a:rPr lang="es-MX" sz="2600" b="1" dirty="0"/>
              <a:t>El método es:	La lógica</a:t>
            </a:r>
          </a:p>
          <a:p>
            <a:pPr eaLnBrk="1" hangingPunct="1">
              <a:spcBef>
                <a:spcPts val="300"/>
              </a:spcBef>
              <a:spcAft>
                <a:spcPts val="300"/>
              </a:spcAft>
              <a:buFontTx/>
              <a:buNone/>
            </a:pPr>
            <a:r>
              <a:rPr lang="es-MX" sz="2600" b="1" dirty="0"/>
              <a:t>El Currículum:</a:t>
            </a:r>
          </a:p>
          <a:p>
            <a:pPr eaLnBrk="1" hangingPunct="1">
              <a:spcBef>
                <a:spcPts val="300"/>
              </a:spcBef>
              <a:spcAft>
                <a:spcPts val="300"/>
              </a:spcAft>
              <a:buFontTx/>
              <a:buNone/>
            </a:pPr>
            <a:r>
              <a:rPr lang="es-MX" sz="2600" b="1" dirty="0"/>
              <a:t>Se basa en el conocimiento</a:t>
            </a:r>
          </a:p>
          <a:p>
            <a:pPr eaLnBrk="1" hangingPunct="1">
              <a:spcBef>
                <a:spcPts val="300"/>
              </a:spcBef>
              <a:spcAft>
                <a:spcPts val="300"/>
              </a:spcAft>
              <a:buFontTx/>
              <a:buNone/>
            </a:pPr>
            <a:r>
              <a:rPr lang="es-MX" sz="2600" b="1" dirty="0"/>
              <a:t>científico</a:t>
            </a:r>
            <a:endParaRPr lang="es-ES" sz="2600" b="1" dirty="0"/>
          </a:p>
        </p:txBody>
      </p:sp>
      <p:pic>
        <p:nvPicPr>
          <p:cNvPr id="2" name="Imagen 1">
            <a:extLst>
              <a:ext uri="{FF2B5EF4-FFF2-40B4-BE49-F238E27FC236}">
                <a16:creationId xmlns:a16="http://schemas.microsoft.com/office/drawing/2014/main" id="{961D81C0-23D2-433C-678A-C54FEE33A086}"/>
              </a:ext>
            </a:extLst>
          </p:cNvPr>
          <p:cNvPicPr>
            <a:picLocks noChangeAspect="1"/>
          </p:cNvPicPr>
          <p:nvPr/>
        </p:nvPicPr>
        <p:blipFill>
          <a:blip r:embed="rId3"/>
          <a:srcRect r="3333" b="12222"/>
          <a:stretch>
            <a:fillRect/>
          </a:stretch>
        </p:blipFill>
        <p:spPr>
          <a:xfrm>
            <a:off x="14377" y="2209800"/>
            <a:ext cx="4027990"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uiExpand="1"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3004" y="25879"/>
            <a:ext cx="9144000" cy="1400530"/>
          </a:xfrm>
        </p:spPr>
        <p:txBody>
          <a:bodyPr/>
          <a:lstStyle/>
          <a:p>
            <a:pPr algn="ctr" eaLnBrk="1" hangingPunct="1">
              <a:defRPr/>
            </a:pPr>
            <a:r>
              <a:rPr lang="es-MX" sz="4000" b="1" dirty="0"/>
              <a:t>PENSADORES Y EDUCADORES RACIONALISTAS</a:t>
            </a:r>
            <a:endParaRPr lang="es-ES" sz="4000" b="1" dirty="0"/>
          </a:p>
        </p:txBody>
      </p:sp>
      <p:sp>
        <p:nvSpPr>
          <p:cNvPr id="48131" name="Rectangle 3"/>
          <p:cNvSpPr>
            <a:spLocks noGrp="1" noChangeArrowheads="1"/>
          </p:cNvSpPr>
          <p:nvPr>
            <p:ph idx="1"/>
          </p:nvPr>
        </p:nvSpPr>
        <p:spPr>
          <a:xfrm>
            <a:off x="304800" y="2754650"/>
            <a:ext cx="5562600" cy="2899914"/>
          </a:xfrm>
        </p:spPr>
        <p:txBody>
          <a:bodyPr/>
          <a:lstStyle/>
          <a:p>
            <a:pPr eaLnBrk="1" hangingPunct="1">
              <a:spcBef>
                <a:spcPts val="600"/>
              </a:spcBef>
              <a:spcAft>
                <a:spcPts val="600"/>
              </a:spcAft>
              <a:buFontTx/>
              <a:buNone/>
            </a:pPr>
            <a:r>
              <a:rPr lang="es-MX" sz="2800" b="1" dirty="0"/>
              <a:t>PENSADOR:	</a:t>
            </a:r>
          </a:p>
          <a:p>
            <a:pPr eaLnBrk="1" hangingPunct="1">
              <a:spcBef>
                <a:spcPts val="600"/>
              </a:spcBef>
              <a:spcAft>
                <a:spcPts val="600"/>
              </a:spcAft>
              <a:buFontTx/>
              <a:buNone/>
            </a:pPr>
            <a:r>
              <a:rPr lang="es-MX" sz="2600" b="1" dirty="0"/>
              <a:t>René Descartes</a:t>
            </a:r>
          </a:p>
          <a:p>
            <a:pPr eaLnBrk="1" hangingPunct="1">
              <a:spcBef>
                <a:spcPts val="600"/>
              </a:spcBef>
              <a:spcAft>
                <a:spcPts val="600"/>
              </a:spcAft>
              <a:buFontTx/>
              <a:buNone/>
            </a:pPr>
            <a:r>
              <a:rPr lang="es-MX" sz="2800" b="1" dirty="0"/>
              <a:t>EDUCADORES:	</a:t>
            </a:r>
          </a:p>
          <a:p>
            <a:pPr eaLnBrk="1" hangingPunct="1">
              <a:spcBef>
                <a:spcPts val="600"/>
              </a:spcBef>
              <a:spcAft>
                <a:spcPts val="600"/>
              </a:spcAft>
              <a:buFontTx/>
              <a:buNone/>
            </a:pPr>
            <a:r>
              <a:rPr lang="es-MX" sz="2600" b="1" dirty="0"/>
              <a:t>Toda la enseñanza pública y</a:t>
            </a:r>
          </a:p>
          <a:p>
            <a:pPr eaLnBrk="1" hangingPunct="1">
              <a:spcBef>
                <a:spcPts val="600"/>
              </a:spcBef>
              <a:spcAft>
                <a:spcPts val="600"/>
              </a:spcAft>
              <a:buFontTx/>
              <a:buNone/>
            </a:pPr>
            <a:r>
              <a:rPr lang="es-MX" sz="2600" b="1" dirty="0"/>
              <a:t>privada a partir de Descartes.</a:t>
            </a:r>
            <a:endParaRPr lang="es-ES" sz="2600" b="1" dirty="0"/>
          </a:p>
        </p:txBody>
      </p:sp>
      <p:pic>
        <p:nvPicPr>
          <p:cNvPr id="2" name="Imagen 1">
            <a:extLst>
              <a:ext uri="{FF2B5EF4-FFF2-40B4-BE49-F238E27FC236}">
                <a16:creationId xmlns:a16="http://schemas.microsoft.com/office/drawing/2014/main" id="{855B56CC-0B57-7191-8A30-C515940C45C9}"/>
              </a:ext>
            </a:extLst>
          </p:cNvPr>
          <p:cNvPicPr>
            <a:picLocks noChangeAspect="1"/>
          </p:cNvPicPr>
          <p:nvPr/>
        </p:nvPicPr>
        <p:blipFill>
          <a:blip r:embed="rId3"/>
          <a:stretch>
            <a:fillRect/>
          </a:stretch>
        </p:blipFill>
        <p:spPr>
          <a:xfrm>
            <a:off x="6156385" y="1551214"/>
            <a:ext cx="2971800" cy="5306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3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utoUpdateAnimBg="0"/>
      <p:bldP spid="48131" grpId="0" uiExpand="1"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00333"/>
            <a:ext cx="9144000" cy="742334"/>
          </a:xfrm>
        </p:spPr>
        <p:txBody>
          <a:bodyPr>
            <a:normAutofit/>
          </a:bodyPr>
          <a:lstStyle/>
          <a:p>
            <a:pPr algn="ctr" eaLnBrk="1" hangingPunct="1">
              <a:lnSpc>
                <a:spcPct val="90000"/>
              </a:lnSpc>
              <a:defRPr/>
            </a:pPr>
            <a:r>
              <a:rPr lang="es-MX" sz="4000" b="1" dirty="0"/>
              <a:t>EL NATURALISMO</a:t>
            </a:r>
            <a:endParaRPr lang="es-ES" sz="4000" b="1" dirty="0"/>
          </a:p>
        </p:txBody>
      </p:sp>
      <p:pic>
        <p:nvPicPr>
          <p:cNvPr id="2" name="Imagen 1">
            <a:extLst>
              <a:ext uri="{FF2B5EF4-FFF2-40B4-BE49-F238E27FC236}">
                <a16:creationId xmlns:a16="http://schemas.microsoft.com/office/drawing/2014/main" id="{E562A254-BBC6-C800-E872-48059416501E}"/>
              </a:ext>
            </a:extLst>
          </p:cNvPr>
          <p:cNvPicPr>
            <a:picLocks noChangeAspect="1"/>
          </p:cNvPicPr>
          <p:nvPr/>
        </p:nvPicPr>
        <p:blipFill>
          <a:blip r:embed="rId4"/>
          <a:srcRect l="30123" r="14960" b="-2"/>
          <a:stretch>
            <a:fillRect/>
          </a:stretch>
        </p:blipFill>
        <p:spPr>
          <a:xfrm>
            <a:off x="5179647" y="2057400"/>
            <a:ext cx="3964353" cy="4800600"/>
          </a:xfrm>
          <a:prstGeom prst="rect">
            <a:avLst/>
          </a:prstGeom>
          <a:effectLst>
            <a:outerShdw blurRad="50800" dist="38100" dir="5400000" algn="t" rotWithShape="0">
              <a:prstClr val="black">
                <a:alpha val="43000"/>
              </a:prstClr>
            </a:outerShdw>
          </a:effectLst>
        </p:spPr>
      </p:pic>
      <p:sp>
        <p:nvSpPr>
          <p:cNvPr id="19464" name="Rectangle 19463">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s-MX"/>
          </a:p>
        </p:txBody>
      </p:sp>
      <p:sp>
        <p:nvSpPr>
          <p:cNvPr id="19459" name="Rectangle 3"/>
          <p:cNvSpPr>
            <a:spLocks noGrp="1" noChangeArrowheads="1"/>
          </p:cNvSpPr>
          <p:nvPr>
            <p:ph idx="1"/>
          </p:nvPr>
        </p:nvSpPr>
        <p:spPr>
          <a:xfrm>
            <a:off x="37375" y="2209799"/>
            <a:ext cx="5105401" cy="4191001"/>
          </a:xfrm>
        </p:spPr>
        <p:txBody>
          <a:bodyPr>
            <a:noAutofit/>
          </a:bodyPr>
          <a:lstStyle/>
          <a:p>
            <a:pPr eaLnBrk="1" hangingPunct="1">
              <a:lnSpc>
                <a:spcPct val="90000"/>
              </a:lnSpc>
              <a:buFontTx/>
              <a:buNone/>
            </a:pPr>
            <a:r>
              <a:rPr lang="es-MX" sz="2500" b="1" dirty="0"/>
              <a:t>¿Cuál es la última verdad?</a:t>
            </a:r>
          </a:p>
          <a:p>
            <a:pPr eaLnBrk="1" hangingPunct="1">
              <a:lnSpc>
                <a:spcPct val="90000"/>
              </a:lnSpc>
              <a:buFontTx/>
              <a:buNone/>
            </a:pPr>
            <a:r>
              <a:rPr lang="es-MX" sz="2500" b="1" dirty="0"/>
              <a:t>EL CONOCIMIENTO Y CONTROL</a:t>
            </a:r>
          </a:p>
          <a:p>
            <a:pPr eaLnBrk="1" hangingPunct="1">
              <a:lnSpc>
                <a:spcPct val="90000"/>
              </a:lnSpc>
              <a:buFontTx/>
              <a:buNone/>
            </a:pPr>
            <a:r>
              <a:rPr lang="es-MX" sz="2500" b="1" dirty="0"/>
              <a:t>DE LA NATURALEZA</a:t>
            </a:r>
          </a:p>
          <a:p>
            <a:pPr eaLnBrk="1" hangingPunct="1">
              <a:lnSpc>
                <a:spcPct val="90000"/>
              </a:lnSpc>
              <a:buFontTx/>
              <a:buNone/>
            </a:pPr>
            <a:r>
              <a:rPr lang="es-MX" sz="2500" b="1" dirty="0"/>
              <a:t>¿Cómo llegamos al</a:t>
            </a:r>
          </a:p>
          <a:p>
            <a:pPr eaLnBrk="1" hangingPunct="1">
              <a:lnSpc>
                <a:spcPct val="90000"/>
              </a:lnSpc>
              <a:buFontTx/>
              <a:buNone/>
            </a:pPr>
            <a:r>
              <a:rPr lang="es-MX" sz="2500" b="1" dirty="0"/>
              <a:t>conocimiento?</a:t>
            </a:r>
          </a:p>
          <a:p>
            <a:pPr eaLnBrk="1" hangingPunct="1">
              <a:lnSpc>
                <a:spcPct val="90000"/>
              </a:lnSpc>
              <a:buFontTx/>
              <a:buNone/>
            </a:pPr>
            <a:r>
              <a:rPr lang="es-MX" sz="2500" b="1" dirty="0"/>
              <a:t>LA EXPERIENCIA Y EL MÉTODO</a:t>
            </a:r>
          </a:p>
          <a:p>
            <a:pPr eaLnBrk="1" hangingPunct="1">
              <a:lnSpc>
                <a:spcPct val="90000"/>
              </a:lnSpc>
              <a:buFontTx/>
              <a:buNone/>
            </a:pPr>
            <a:r>
              <a:rPr lang="es-MX" sz="2500" b="1" dirty="0"/>
              <a:t>CIENTÍFICO</a:t>
            </a:r>
          </a:p>
          <a:p>
            <a:pPr eaLnBrk="1" hangingPunct="1">
              <a:lnSpc>
                <a:spcPct val="90000"/>
              </a:lnSpc>
              <a:buFontTx/>
              <a:buNone/>
            </a:pPr>
            <a:r>
              <a:rPr lang="es-MX" sz="2500" b="1" dirty="0"/>
              <a:t>¿Qué es lo más valioso?</a:t>
            </a:r>
          </a:p>
          <a:p>
            <a:pPr eaLnBrk="1" hangingPunct="1">
              <a:lnSpc>
                <a:spcPct val="90000"/>
              </a:lnSpc>
              <a:buFontTx/>
              <a:buNone/>
            </a:pPr>
            <a:r>
              <a:rPr lang="es-MX" sz="2500" b="1" dirty="0"/>
              <a:t>LOS CONCENSOS SOCIALES</a:t>
            </a:r>
            <a:endParaRPr lang="es-ES" sz="2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P spid="19459"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452718"/>
            <a:ext cx="9144000" cy="766482"/>
          </a:xfrm>
        </p:spPr>
        <p:txBody>
          <a:bodyPr>
            <a:normAutofit/>
          </a:bodyPr>
          <a:lstStyle/>
          <a:p>
            <a:pPr algn="ctr" eaLnBrk="1" hangingPunct="1">
              <a:defRPr/>
            </a:pPr>
            <a:r>
              <a:rPr lang="es-MX" sz="4000" b="1" dirty="0"/>
              <a:t>EL NATURALISMO Y LA EDUCACIÓN</a:t>
            </a:r>
            <a:endParaRPr lang="es-ES" sz="4000" b="1" dirty="0"/>
          </a:p>
        </p:txBody>
      </p:sp>
      <p:sp>
        <p:nvSpPr>
          <p:cNvPr id="20483" name="Rectangle 3"/>
          <p:cNvSpPr>
            <a:spLocks noGrp="1" noChangeArrowheads="1"/>
          </p:cNvSpPr>
          <p:nvPr>
            <p:ph idx="1"/>
          </p:nvPr>
        </p:nvSpPr>
        <p:spPr>
          <a:xfrm>
            <a:off x="4343400" y="1981200"/>
            <a:ext cx="4800600" cy="3962400"/>
          </a:xfrm>
        </p:spPr>
        <p:txBody>
          <a:bodyPr>
            <a:normAutofit lnSpcReduction="10000"/>
          </a:bodyPr>
          <a:lstStyle/>
          <a:p>
            <a:pPr eaLnBrk="1" hangingPunct="1">
              <a:buFontTx/>
              <a:buNone/>
            </a:pPr>
            <a:r>
              <a:rPr lang="es-MX" sz="2600" b="1" dirty="0"/>
              <a:t>El estudiante es:</a:t>
            </a:r>
          </a:p>
          <a:p>
            <a:pPr eaLnBrk="1" hangingPunct="1">
              <a:buFontTx/>
              <a:buNone/>
            </a:pPr>
            <a:r>
              <a:rPr lang="es-MX" sz="2600" b="1" dirty="0"/>
              <a:t>Potencial para ser realizado</a:t>
            </a:r>
          </a:p>
          <a:p>
            <a:pPr eaLnBrk="1" hangingPunct="1">
              <a:buFontTx/>
              <a:buNone/>
            </a:pPr>
            <a:r>
              <a:rPr lang="es-MX" sz="2600" b="1" dirty="0"/>
              <a:t>El maestro es:	</a:t>
            </a:r>
          </a:p>
          <a:p>
            <a:pPr eaLnBrk="1" hangingPunct="1">
              <a:buFontTx/>
              <a:buNone/>
            </a:pPr>
            <a:r>
              <a:rPr lang="es-MX" sz="2600" b="1" dirty="0"/>
              <a:t>Sólo un instructor</a:t>
            </a:r>
          </a:p>
          <a:p>
            <a:pPr eaLnBrk="1" hangingPunct="1">
              <a:buFontTx/>
              <a:buNone/>
            </a:pPr>
            <a:r>
              <a:rPr lang="es-MX" sz="2600" b="1" dirty="0"/>
              <a:t>El método es:	</a:t>
            </a:r>
          </a:p>
          <a:p>
            <a:pPr eaLnBrk="1" hangingPunct="1">
              <a:buFontTx/>
              <a:buNone/>
            </a:pPr>
            <a:r>
              <a:rPr lang="es-MX" sz="2600" b="1" dirty="0"/>
              <a:t>El uso de la tecnología</a:t>
            </a:r>
          </a:p>
          <a:p>
            <a:pPr eaLnBrk="1" hangingPunct="1">
              <a:buFontTx/>
              <a:buNone/>
            </a:pPr>
            <a:r>
              <a:rPr lang="es-MX" sz="2600" b="1" dirty="0"/>
              <a:t>El currículum: Basado en</a:t>
            </a:r>
          </a:p>
          <a:p>
            <a:pPr eaLnBrk="1" hangingPunct="1">
              <a:buFontTx/>
              <a:buNone/>
            </a:pPr>
            <a:r>
              <a:rPr lang="es-MX" sz="2600" b="1" dirty="0"/>
              <a:t>ciencias naturales</a:t>
            </a:r>
            <a:endParaRPr lang="es-ES" sz="2600" b="1" dirty="0"/>
          </a:p>
        </p:txBody>
      </p:sp>
      <p:pic>
        <p:nvPicPr>
          <p:cNvPr id="2" name="Imagen 1">
            <a:extLst>
              <a:ext uri="{FF2B5EF4-FFF2-40B4-BE49-F238E27FC236}">
                <a16:creationId xmlns:a16="http://schemas.microsoft.com/office/drawing/2014/main" id="{D8D00B11-635A-5C75-22C8-297B7B307306}"/>
              </a:ext>
            </a:extLst>
          </p:cNvPr>
          <p:cNvPicPr>
            <a:picLocks noChangeAspect="1"/>
          </p:cNvPicPr>
          <p:nvPr/>
        </p:nvPicPr>
        <p:blipFill>
          <a:blip r:embed="rId3"/>
          <a:srcRect l="16666" r="27500"/>
          <a:stretch>
            <a:fillRect/>
          </a:stretch>
        </p:blipFill>
        <p:spPr>
          <a:xfrm>
            <a:off x="-29497" y="1676400"/>
            <a:ext cx="4343400" cy="4375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animEffect transition="in" filter="wipe(left)">
                                      <p:cBhvr>
                                        <p:cTn id="11" dur="500"/>
                                        <p:tgtEl>
                                          <p:spTgt spid="2048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483">
                                            <p:txEl>
                                              <p:pRg st="1" end="1"/>
                                            </p:txEl>
                                          </p:spTgt>
                                        </p:tgtEl>
                                        <p:attrNameLst>
                                          <p:attrName>style.visibility</p:attrName>
                                        </p:attrNameLst>
                                      </p:cBhvr>
                                      <p:to>
                                        <p:strVal val="visible"/>
                                      </p:to>
                                    </p:set>
                                    <p:animEffect transition="in" filter="wipe(left)">
                                      <p:cBhvr>
                                        <p:cTn id="16" dur="500"/>
                                        <p:tgtEl>
                                          <p:spTgt spid="2048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Effect transition="in" filter="wipe(left)">
                                      <p:cBhvr>
                                        <p:cTn id="21" dur="500"/>
                                        <p:tgtEl>
                                          <p:spTgt spid="2048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483">
                                            <p:txEl>
                                              <p:pRg st="3" end="3"/>
                                            </p:txEl>
                                          </p:spTgt>
                                        </p:tgtEl>
                                        <p:attrNameLst>
                                          <p:attrName>style.visibility</p:attrName>
                                        </p:attrNameLst>
                                      </p:cBhvr>
                                      <p:to>
                                        <p:strVal val="visible"/>
                                      </p:to>
                                    </p:set>
                                    <p:animEffect transition="in" filter="wipe(left)">
                                      <p:cBhvr>
                                        <p:cTn id="26" dur="500"/>
                                        <p:tgtEl>
                                          <p:spTgt spid="2048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483">
                                            <p:txEl>
                                              <p:pRg st="4" end="4"/>
                                            </p:txEl>
                                          </p:spTgt>
                                        </p:tgtEl>
                                        <p:attrNameLst>
                                          <p:attrName>style.visibility</p:attrName>
                                        </p:attrNameLst>
                                      </p:cBhvr>
                                      <p:to>
                                        <p:strVal val="visible"/>
                                      </p:to>
                                    </p:set>
                                    <p:animEffect transition="in" filter="wipe(left)">
                                      <p:cBhvr>
                                        <p:cTn id="31" dur="500"/>
                                        <p:tgtEl>
                                          <p:spTgt spid="2048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483">
                                            <p:txEl>
                                              <p:pRg st="5" end="5"/>
                                            </p:txEl>
                                          </p:spTgt>
                                        </p:tgtEl>
                                        <p:attrNameLst>
                                          <p:attrName>style.visibility</p:attrName>
                                        </p:attrNameLst>
                                      </p:cBhvr>
                                      <p:to>
                                        <p:strVal val="visible"/>
                                      </p:to>
                                    </p:set>
                                    <p:animEffect transition="in" filter="wipe(left)">
                                      <p:cBhvr>
                                        <p:cTn id="36" dur="500"/>
                                        <p:tgtEl>
                                          <p:spTgt spid="2048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483">
                                            <p:txEl>
                                              <p:pRg st="6" end="6"/>
                                            </p:txEl>
                                          </p:spTgt>
                                        </p:tgtEl>
                                        <p:attrNameLst>
                                          <p:attrName>style.visibility</p:attrName>
                                        </p:attrNameLst>
                                      </p:cBhvr>
                                      <p:to>
                                        <p:strVal val="visible"/>
                                      </p:to>
                                    </p:set>
                                    <p:animEffect transition="in" filter="wipe(left)">
                                      <p:cBhvr>
                                        <p:cTn id="41" dur="500"/>
                                        <p:tgtEl>
                                          <p:spTgt spid="2048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483">
                                            <p:txEl>
                                              <p:pRg st="7" end="7"/>
                                            </p:txEl>
                                          </p:spTgt>
                                        </p:tgtEl>
                                        <p:attrNameLst>
                                          <p:attrName>style.visibility</p:attrName>
                                        </p:attrNameLst>
                                      </p:cBhvr>
                                      <p:to>
                                        <p:strVal val="visible"/>
                                      </p:to>
                                    </p:set>
                                    <p:animEffect transition="in" filter="wipe(left)">
                                      <p:cBhvr>
                                        <p:cTn id="46" dur="500"/>
                                        <p:tgtEl>
                                          <p:spTgt spid="2048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3"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 y="76200"/>
            <a:ext cx="9144000" cy="1400530"/>
          </a:xfrm>
        </p:spPr>
        <p:txBody>
          <a:bodyPr/>
          <a:lstStyle/>
          <a:p>
            <a:pPr algn="ctr" eaLnBrk="1" hangingPunct="1">
              <a:defRPr/>
            </a:pPr>
            <a:r>
              <a:rPr lang="es-MX" sz="4000" b="1" dirty="0"/>
              <a:t>PENSADORES Y EDUCADORES NATURALISTAS</a:t>
            </a:r>
            <a:endParaRPr lang="es-ES" sz="4000" b="1" dirty="0"/>
          </a:p>
        </p:txBody>
      </p:sp>
      <p:sp>
        <p:nvSpPr>
          <p:cNvPr id="21507" name="Rectangle 3"/>
          <p:cNvSpPr>
            <a:spLocks noGrp="1" noChangeArrowheads="1"/>
          </p:cNvSpPr>
          <p:nvPr>
            <p:ph idx="1"/>
          </p:nvPr>
        </p:nvSpPr>
        <p:spPr>
          <a:xfrm>
            <a:off x="38100" y="4504970"/>
            <a:ext cx="9105900" cy="2353030"/>
          </a:xfrm>
        </p:spPr>
        <p:txBody>
          <a:bodyPr/>
          <a:lstStyle/>
          <a:p>
            <a:pPr marL="0" eaLnBrk="1" hangingPunct="1">
              <a:spcBef>
                <a:spcPts val="600"/>
              </a:spcBef>
              <a:spcAft>
                <a:spcPts val="600"/>
              </a:spcAft>
              <a:buFontTx/>
              <a:buNone/>
            </a:pPr>
            <a:r>
              <a:rPr lang="es-MX" sz="2800" b="1" dirty="0"/>
              <a:t>PENSADORES:	</a:t>
            </a:r>
          </a:p>
          <a:p>
            <a:pPr marL="0" eaLnBrk="1" hangingPunct="1">
              <a:spcBef>
                <a:spcPts val="600"/>
              </a:spcBef>
              <a:spcAft>
                <a:spcPts val="600"/>
              </a:spcAft>
              <a:buFontTx/>
              <a:buNone/>
            </a:pPr>
            <a:r>
              <a:rPr lang="es-MX" sz="2600" b="1" dirty="0"/>
              <a:t>Diderot, </a:t>
            </a:r>
            <a:r>
              <a:rPr lang="es-MX" sz="2600" b="1" dirty="0" err="1"/>
              <a:t>D’Alembert</a:t>
            </a:r>
            <a:r>
              <a:rPr lang="es-MX" sz="2600" b="1" dirty="0"/>
              <a:t>, Montesquieu y Rousseau</a:t>
            </a:r>
          </a:p>
          <a:p>
            <a:pPr marL="0" eaLnBrk="1" hangingPunct="1">
              <a:spcBef>
                <a:spcPts val="600"/>
              </a:spcBef>
              <a:spcAft>
                <a:spcPts val="600"/>
              </a:spcAft>
              <a:buFontTx/>
              <a:buNone/>
            </a:pPr>
            <a:r>
              <a:rPr lang="es-MX" sz="2800" b="1" dirty="0"/>
              <a:t>EDUCADORES:</a:t>
            </a:r>
            <a:r>
              <a:rPr lang="es-MX" sz="2800" dirty="0"/>
              <a:t>	</a:t>
            </a:r>
          </a:p>
          <a:p>
            <a:pPr marL="0" eaLnBrk="1" hangingPunct="1">
              <a:spcBef>
                <a:spcPts val="600"/>
              </a:spcBef>
              <a:spcAft>
                <a:spcPts val="600"/>
              </a:spcAft>
              <a:buFontTx/>
              <a:buNone/>
            </a:pPr>
            <a:r>
              <a:rPr lang="es-MX" sz="2600" b="1" dirty="0"/>
              <a:t>Juan Jacobo Rousseau</a:t>
            </a:r>
            <a:endParaRPr lang="es-ES" sz="2600" b="1" dirty="0"/>
          </a:p>
        </p:txBody>
      </p:sp>
      <p:pic>
        <p:nvPicPr>
          <p:cNvPr id="2" name="Imagen 1">
            <a:extLst>
              <a:ext uri="{FF2B5EF4-FFF2-40B4-BE49-F238E27FC236}">
                <a16:creationId xmlns:a16="http://schemas.microsoft.com/office/drawing/2014/main" id="{74259144-0A8E-6AF8-7326-0BE78332E8CC}"/>
              </a:ext>
            </a:extLst>
          </p:cNvPr>
          <p:cNvPicPr>
            <a:picLocks noChangeAspect="1"/>
          </p:cNvPicPr>
          <p:nvPr/>
        </p:nvPicPr>
        <p:blipFill>
          <a:blip r:embed="rId3"/>
          <a:srcRect b="21090"/>
          <a:stretch>
            <a:fillRect/>
          </a:stretch>
        </p:blipFill>
        <p:spPr>
          <a:xfrm>
            <a:off x="2247130" y="1723291"/>
            <a:ext cx="4687840" cy="25154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P spid="21507" grpId="0" uiExpand="1"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90334"/>
            <a:ext cx="9144000" cy="1400530"/>
          </a:xfrm>
        </p:spPr>
        <p:txBody>
          <a:bodyPr/>
          <a:lstStyle/>
          <a:p>
            <a:pPr algn="ctr" eaLnBrk="1" hangingPunct="1">
              <a:defRPr/>
            </a:pPr>
            <a:r>
              <a:rPr lang="es-MX" sz="3800" b="1" dirty="0"/>
              <a:t>PENSADORES Y EDUCADORES NATURALISTAS</a:t>
            </a:r>
            <a:endParaRPr lang="es-ES" sz="3800" b="1" dirty="0"/>
          </a:p>
        </p:txBody>
      </p:sp>
      <p:sp>
        <p:nvSpPr>
          <p:cNvPr id="49155" name="Rectangle 3"/>
          <p:cNvSpPr>
            <a:spLocks noGrp="1" noChangeArrowheads="1"/>
          </p:cNvSpPr>
          <p:nvPr>
            <p:ph idx="1"/>
          </p:nvPr>
        </p:nvSpPr>
        <p:spPr>
          <a:xfrm>
            <a:off x="304800" y="1600200"/>
            <a:ext cx="8458200" cy="4800600"/>
          </a:xfrm>
        </p:spPr>
        <p:txBody>
          <a:bodyPr>
            <a:normAutofit lnSpcReduction="10000"/>
          </a:bodyPr>
          <a:lstStyle/>
          <a:p>
            <a:pPr eaLnBrk="1" hangingPunct="1">
              <a:lnSpc>
                <a:spcPct val="90000"/>
              </a:lnSpc>
              <a:buFontTx/>
              <a:buNone/>
              <a:defRPr/>
            </a:pPr>
            <a:r>
              <a:rPr lang="es-MX" sz="2800" b="1" dirty="0"/>
              <a:t>PENSADORES:</a:t>
            </a:r>
            <a:r>
              <a:rPr lang="es-MX" b="1" dirty="0"/>
              <a:t>	</a:t>
            </a:r>
          </a:p>
          <a:p>
            <a:pPr eaLnBrk="1" hangingPunct="1">
              <a:lnSpc>
                <a:spcPct val="90000"/>
              </a:lnSpc>
              <a:buFontTx/>
              <a:buNone/>
              <a:defRPr/>
            </a:pPr>
            <a:endParaRPr lang="es-MX" dirty="0"/>
          </a:p>
          <a:p>
            <a:pPr eaLnBrk="1" hangingPunct="1">
              <a:lnSpc>
                <a:spcPct val="90000"/>
              </a:lnSpc>
              <a:buFontTx/>
              <a:buNone/>
              <a:defRPr/>
            </a:pPr>
            <a:endParaRPr lang="es-MX" dirty="0"/>
          </a:p>
          <a:p>
            <a:pPr eaLnBrk="1" hangingPunct="1">
              <a:lnSpc>
                <a:spcPct val="90000"/>
              </a:lnSpc>
              <a:buFontTx/>
              <a:buNone/>
              <a:defRPr/>
            </a:pPr>
            <a:r>
              <a:rPr lang="es-MX" sz="2500" b="1" dirty="0"/>
              <a:t> </a:t>
            </a:r>
          </a:p>
          <a:p>
            <a:pPr eaLnBrk="1" hangingPunct="1">
              <a:lnSpc>
                <a:spcPct val="90000"/>
              </a:lnSpc>
              <a:buFontTx/>
              <a:buNone/>
              <a:defRPr/>
            </a:pPr>
            <a:endParaRPr lang="es-MX" sz="2500" b="1" dirty="0"/>
          </a:p>
          <a:p>
            <a:pPr eaLnBrk="1" hangingPunct="1">
              <a:lnSpc>
                <a:spcPct val="90000"/>
              </a:lnSpc>
              <a:buFontTx/>
              <a:buNone/>
              <a:defRPr/>
            </a:pPr>
            <a:endParaRPr lang="es-MX" sz="2500" b="1" dirty="0"/>
          </a:p>
          <a:p>
            <a:pPr eaLnBrk="1" hangingPunct="1">
              <a:lnSpc>
                <a:spcPct val="90000"/>
              </a:lnSpc>
              <a:buFontTx/>
              <a:buNone/>
              <a:defRPr/>
            </a:pPr>
            <a:r>
              <a:rPr lang="es-MX" sz="2500" b="1" dirty="0"/>
              <a:t>Diderot        </a:t>
            </a:r>
            <a:r>
              <a:rPr lang="es-MX" sz="2500" b="1" dirty="0" err="1"/>
              <a:t>D’Alembert</a:t>
            </a:r>
            <a:r>
              <a:rPr lang="es-MX" sz="2500" b="1" dirty="0"/>
              <a:t>      Montesquieu   Rousseau</a:t>
            </a:r>
          </a:p>
          <a:p>
            <a:pPr eaLnBrk="1" hangingPunct="1">
              <a:lnSpc>
                <a:spcPct val="90000"/>
              </a:lnSpc>
              <a:buFontTx/>
              <a:buNone/>
              <a:defRPr/>
            </a:pPr>
            <a:endParaRPr lang="es-MX" dirty="0"/>
          </a:p>
          <a:p>
            <a:pPr eaLnBrk="1" hangingPunct="1">
              <a:lnSpc>
                <a:spcPct val="90000"/>
              </a:lnSpc>
              <a:buFontTx/>
              <a:buNone/>
              <a:defRPr/>
            </a:pPr>
            <a:endParaRPr lang="es-MX" sz="1600" dirty="0"/>
          </a:p>
          <a:p>
            <a:pPr eaLnBrk="1" hangingPunct="1">
              <a:lnSpc>
                <a:spcPct val="90000"/>
              </a:lnSpc>
              <a:buFontTx/>
              <a:buNone/>
              <a:defRPr/>
            </a:pPr>
            <a:r>
              <a:rPr lang="es-MX" sz="2800" b="1" dirty="0"/>
              <a:t>EDUCADORES</a:t>
            </a:r>
            <a:r>
              <a:rPr lang="es-MX" sz="2800" dirty="0"/>
              <a:t>:	</a:t>
            </a:r>
          </a:p>
          <a:p>
            <a:pPr eaLnBrk="1" hangingPunct="1">
              <a:lnSpc>
                <a:spcPct val="90000"/>
              </a:lnSpc>
              <a:buFontTx/>
              <a:buNone/>
              <a:defRPr/>
            </a:pPr>
            <a:r>
              <a:rPr lang="es-MX" dirty="0"/>
              <a:t>				</a:t>
            </a:r>
            <a:r>
              <a:rPr lang="es-MX" sz="2600" b="1" dirty="0"/>
              <a:t>Juan Jacobo Rousseau</a:t>
            </a:r>
            <a:endParaRPr lang="es-ES" sz="2600" b="1" dirty="0"/>
          </a:p>
        </p:txBody>
      </p:sp>
      <p:pic>
        <p:nvPicPr>
          <p:cNvPr id="30724" name="Picture 5" descr="diderot">
            <a:hlinkClick r:id="rId3"/>
          </p:cNvPr>
          <p:cNvPicPr>
            <a:picLocks noChangeAspect="1" noChangeArrowheads="1"/>
          </p:cNvPicPr>
          <p:nvPr/>
        </p:nvPicPr>
        <p:blipFill>
          <a:blip r:embed="rId4" cstate="print"/>
          <a:srcRect/>
          <a:stretch>
            <a:fillRect/>
          </a:stretch>
        </p:blipFill>
        <p:spPr bwMode="auto">
          <a:xfrm>
            <a:off x="457200" y="2590800"/>
            <a:ext cx="1123950" cy="1390650"/>
          </a:xfrm>
          <a:prstGeom prst="rect">
            <a:avLst/>
          </a:prstGeom>
          <a:noFill/>
          <a:ln w="9525">
            <a:noFill/>
            <a:miter lim="800000"/>
            <a:headEnd/>
            <a:tailEnd/>
          </a:ln>
        </p:spPr>
      </p:pic>
      <p:pic>
        <p:nvPicPr>
          <p:cNvPr id="30725" name="Picture 7" descr="alembert"/>
          <p:cNvPicPr>
            <a:picLocks noChangeAspect="1" noChangeArrowheads="1"/>
          </p:cNvPicPr>
          <p:nvPr/>
        </p:nvPicPr>
        <p:blipFill>
          <a:blip r:embed="rId5" cstate="print"/>
          <a:srcRect/>
          <a:stretch>
            <a:fillRect/>
          </a:stretch>
        </p:blipFill>
        <p:spPr bwMode="auto">
          <a:xfrm>
            <a:off x="2590800" y="2590800"/>
            <a:ext cx="1039813" cy="1390650"/>
          </a:xfrm>
          <a:prstGeom prst="rect">
            <a:avLst/>
          </a:prstGeom>
          <a:noFill/>
          <a:ln w="9525">
            <a:noFill/>
            <a:miter lim="800000"/>
            <a:headEnd/>
            <a:tailEnd/>
          </a:ln>
        </p:spPr>
      </p:pic>
      <p:pic>
        <p:nvPicPr>
          <p:cNvPr id="30726" name="Picture 9" descr="MONTESQUIEU - 62 ko"/>
          <p:cNvPicPr>
            <a:picLocks noChangeAspect="1" noChangeArrowheads="1"/>
          </p:cNvPicPr>
          <p:nvPr/>
        </p:nvPicPr>
        <p:blipFill>
          <a:blip r:embed="rId6" cstate="print"/>
          <a:srcRect/>
          <a:stretch>
            <a:fillRect/>
          </a:stretch>
        </p:blipFill>
        <p:spPr bwMode="auto">
          <a:xfrm>
            <a:off x="4724400" y="2514600"/>
            <a:ext cx="1069975" cy="1466850"/>
          </a:xfrm>
          <a:prstGeom prst="rect">
            <a:avLst/>
          </a:prstGeom>
          <a:noFill/>
          <a:ln w="9525">
            <a:noFill/>
            <a:miter lim="800000"/>
            <a:headEnd/>
            <a:tailEnd/>
          </a:ln>
        </p:spPr>
      </p:pic>
      <p:pic>
        <p:nvPicPr>
          <p:cNvPr id="30727" name="Picture 11" descr="Jean-Jacques Rousseau">
            <a:hlinkClick r:id="rId7"/>
          </p:cNvPr>
          <p:cNvPicPr>
            <a:picLocks noChangeAspect="1" noChangeArrowheads="1"/>
          </p:cNvPicPr>
          <p:nvPr/>
        </p:nvPicPr>
        <p:blipFill>
          <a:blip r:embed="rId8" cstate="print"/>
          <a:srcRect/>
          <a:stretch>
            <a:fillRect/>
          </a:stretch>
        </p:blipFill>
        <p:spPr bwMode="auto">
          <a:xfrm>
            <a:off x="6858000" y="2514600"/>
            <a:ext cx="1216025" cy="1543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15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15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utoUpdateAnimBg="0"/>
      <p:bldP spid="49155" grpId="0" uiExpand="1"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52400"/>
            <a:ext cx="9144000" cy="762000"/>
          </a:xfrm>
        </p:spPr>
        <p:txBody>
          <a:bodyPr/>
          <a:lstStyle/>
          <a:p>
            <a:pPr algn="ctr" eaLnBrk="1" hangingPunct="1">
              <a:defRPr/>
            </a:pPr>
            <a:r>
              <a:rPr lang="es-MX" sz="4000" b="1" dirty="0"/>
              <a:t>EL</a:t>
            </a:r>
            <a:r>
              <a:rPr lang="es-MX" sz="4000" b="1" dirty="0">
                <a:effectLst>
                  <a:outerShdw blurRad="38100" dist="38100" dir="2700000" algn="tl">
                    <a:srgbClr val="000000"/>
                  </a:outerShdw>
                </a:effectLst>
              </a:rPr>
              <a:t> </a:t>
            </a:r>
            <a:r>
              <a:rPr lang="es-MX" sz="4000" b="1" dirty="0"/>
              <a:t>POSITIVISMO</a:t>
            </a:r>
            <a:endParaRPr lang="es-ES" sz="4000" b="1" dirty="0"/>
          </a:p>
        </p:txBody>
      </p:sp>
      <p:sp>
        <p:nvSpPr>
          <p:cNvPr id="22532" name="Rectangle 4"/>
          <p:cNvSpPr>
            <a:spLocks noGrp="1" noChangeArrowheads="1"/>
          </p:cNvSpPr>
          <p:nvPr>
            <p:ph idx="1"/>
          </p:nvPr>
        </p:nvSpPr>
        <p:spPr>
          <a:xfrm>
            <a:off x="0" y="4796125"/>
            <a:ext cx="9144000" cy="2138075"/>
          </a:xfrm>
          <a:noFill/>
        </p:spPr>
        <p:txBody>
          <a:bodyPr>
            <a:normAutofit lnSpcReduction="10000"/>
          </a:bodyPr>
          <a:lstStyle/>
          <a:p>
            <a:pPr marL="0" eaLnBrk="1" hangingPunct="1">
              <a:spcBef>
                <a:spcPts val="0"/>
              </a:spcBef>
              <a:spcAft>
                <a:spcPts val="1200"/>
              </a:spcAft>
              <a:buFontTx/>
              <a:buNone/>
            </a:pPr>
            <a:r>
              <a:rPr lang="es-MX" sz="2500" b="1" dirty="0"/>
              <a:t>¿Cuál es la última verdad? EL PROGRESO DE LA SOCIEDAD</a:t>
            </a:r>
          </a:p>
          <a:p>
            <a:pPr marL="0" eaLnBrk="1" hangingPunct="1">
              <a:spcBef>
                <a:spcPts val="0"/>
              </a:spcBef>
              <a:spcAft>
                <a:spcPts val="1200"/>
              </a:spcAft>
              <a:buFontTx/>
              <a:buNone/>
            </a:pPr>
            <a:r>
              <a:rPr lang="es-MX" sz="2500" b="1" dirty="0"/>
              <a:t>¿Cómo llegamos al conocimiento? ESTUDIANDO LA</a:t>
            </a:r>
          </a:p>
          <a:p>
            <a:pPr marL="0" eaLnBrk="1" hangingPunct="1">
              <a:spcBef>
                <a:spcPts val="0"/>
              </a:spcBef>
              <a:spcAft>
                <a:spcPts val="1200"/>
              </a:spcAft>
              <a:buFontTx/>
              <a:buNone/>
            </a:pPr>
            <a:r>
              <a:rPr lang="es-MX" sz="2500" b="1" dirty="0"/>
              <a:t>REALIDAD CIENTÍFICAMENTE</a:t>
            </a:r>
          </a:p>
          <a:p>
            <a:pPr marL="0" eaLnBrk="1" hangingPunct="1">
              <a:spcBef>
                <a:spcPts val="0"/>
              </a:spcBef>
              <a:spcAft>
                <a:spcPts val="1200"/>
              </a:spcAft>
              <a:buFontTx/>
              <a:buNone/>
            </a:pPr>
            <a:r>
              <a:rPr lang="es-MX" sz="2500" b="1" dirty="0"/>
              <a:t>¿Qué es lo más valioso? LA REALIZACIÓN DEL INDIVIDUO</a:t>
            </a:r>
          </a:p>
          <a:p>
            <a:pPr marL="0" eaLnBrk="1" hangingPunct="1">
              <a:spcBef>
                <a:spcPts val="0"/>
              </a:spcBef>
              <a:spcAft>
                <a:spcPts val="1200"/>
              </a:spcAft>
              <a:buFontTx/>
              <a:buNone/>
            </a:pPr>
            <a:endParaRPr lang="es-ES" sz="2500" b="1" dirty="0"/>
          </a:p>
        </p:txBody>
      </p:sp>
      <p:pic>
        <p:nvPicPr>
          <p:cNvPr id="2" name="Imagen 1">
            <a:extLst>
              <a:ext uri="{FF2B5EF4-FFF2-40B4-BE49-F238E27FC236}">
                <a16:creationId xmlns:a16="http://schemas.microsoft.com/office/drawing/2014/main" id="{A8CA13AD-5B53-1490-F176-82A689BD376D}"/>
              </a:ext>
            </a:extLst>
          </p:cNvPr>
          <p:cNvPicPr>
            <a:picLocks noChangeAspect="1"/>
          </p:cNvPicPr>
          <p:nvPr/>
        </p:nvPicPr>
        <p:blipFill>
          <a:blip r:embed="rId3"/>
          <a:srcRect t="4760" b="2444"/>
          <a:stretch>
            <a:fillRect/>
          </a:stretch>
        </p:blipFill>
        <p:spPr>
          <a:xfrm>
            <a:off x="987440" y="992617"/>
            <a:ext cx="7169119" cy="3807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2" grpId="0" uiExpand="1"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351937"/>
            <a:ext cx="9144000" cy="766482"/>
          </a:xfrm>
        </p:spPr>
        <p:txBody>
          <a:bodyPr>
            <a:normAutofit/>
          </a:bodyPr>
          <a:lstStyle/>
          <a:p>
            <a:pPr algn="ctr" eaLnBrk="1" hangingPunct="1">
              <a:defRPr/>
            </a:pPr>
            <a:r>
              <a:rPr lang="es-MX" sz="4000" b="1" dirty="0"/>
              <a:t>EL POSITIVISMO Y LA EDUCACIÓN</a:t>
            </a:r>
            <a:endParaRPr lang="es-ES" sz="4000" b="1" dirty="0"/>
          </a:p>
        </p:txBody>
      </p:sp>
      <p:sp>
        <p:nvSpPr>
          <p:cNvPr id="23555" name="Rectangle 3"/>
          <p:cNvSpPr>
            <a:spLocks noGrp="1" noChangeArrowheads="1"/>
          </p:cNvSpPr>
          <p:nvPr>
            <p:ph idx="1"/>
          </p:nvPr>
        </p:nvSpPr>
        <p:spPr>
          <a:xfrm>
            <a:off x="0" y="1371600"/>
            <a:ext cx="5638800" cy="5486400"/>
          </a:xfrm>
        </p:spPr>
        <p:txBody>
          <a:bodyPr>
            <a:normAutofit lnSpcReduction="10000"/>
          </a:bodyPr>
          <a:lstStyle/>
          <a:p>
            <a:pPr eaLnBrk="1" hangingPunct="1">
              <a:buFontTx/>
              <a:buNone/>
            </a:pPr>
            <a:r>
              <a:rPr lang="es-MX" sz="2600" b="1" dirty="0"/>
              <a:t>El estudiante es:</a:t>
            </a:r>
          </a:p>
          <a:p>
            <a:pPr eaLnBrk="1" hangingPunct="1">
              <a:buFontTx/>
              <a:buNone/>
            </a:pPr>
            <a:r>
              <a:rPr lang="es-MX" sz="2600" b="1" dirty="0"/>
              <a:t>QUIEN DEBE LLEGAR A LA</a:t>
            </a:r>
          </a:p>
          <a:p>
            <a:pPr eaLnBrk="1" hangingPunct="1">
              <a:buFontTx/>
              <a:buNone/>
            </a:pPr>
            <a:r>
              <a:rPr lang="es-MX" sz="2600" b="1" dirty="0"/>
              <a:t>CIENCIA POSITIVA</a:t>
            </a:r>
          </a:p>
          <a:p>
            <a:pPr eaLnBrk="1" hangingPunct="1">
              <a:buFontTx/>
              <a:buNone/>
            </a:pPr>
            <a:r>
              <a:rPr lang="es-MX" sz="2600" b="1" dirty="0"/>
              <a:t>El maestro :</a:t>
            </a:r>
          </a:p>
          <a:p>
            <a:pPr eaLnBrk="1" hangingPunct="1">
              <a:buFontTx/>
              <a:buNone/>
            </a:pPr>
            <a:r>
              <a:rPr lang="es-MX" sz="2600" b="1" dirty="0"/>
              <a:t>UN CONDUCTOR Y MODELO</a:t>
            </a:r>
          </a:p>
          <a:p>
            <a:pPr eaLnBrk="1" hangingPunct="1">
              <a:buFontTx/>
              <a:buNone/>
            </a:pPr>
            <a:r>
              <a:rPr lang="es-MX" sz="2600" b="1" dirty="0"/>
              <a:t>El método es:</a:t>
            </a:r>
          </a:p>
          <a:p>
            <a:pPr eaLnBrk="1" hangingPunct="1">
              <a:buFontTx/>
              <a:buNone/>
            </a:pPr>
            <a:r>
              <a:rPr lang="es-MX" sz="2600" b="1" dirty="0"/>
              <a:t>EL CIENTÍFICO DE LAS</a:t>
            </a:r>
          </a:p>
          <a:p>
            <a:pPr eaLnBrk="1" hangingPunct="1">
              <a:buFontTx/>
              <a:buNone/>
            </a:pPr>
            <a:r>
              <a:rPr lang="es-MX" sz="2600" b="1" dirty="0"/>
              <a:t>CIENCIAS NATURALES</a:t>
            </a:r>
          </a:p>
          <a:p>
            <a:pPr eaLnBrk="1" hangingPunct="1">
              <a:buFontTx/>
              <a:buNone/>
            </a:pPr>
            <a:r>
              <a:rPr lang="es-MX" sz="2600" b="1" dirty="0"/>
              <a:t>El currículum:</a:t>
            </a:r>
          </a:p>
          <a:p>
            <a:pPr eaLnBrk="1" hangingPunct="1">
              <a:buFontTx/>
              <a:buNone/>
            </a:pPr>
            <a:r>
              <a:rPr lang="es-MX" sz="2600" b="1" dirty="0"/>
              <a:t>SE BASA EN LAS</a:t>
            </a:r>
          </a:p>
          <a:p>
            <a:pPr eaLnBrk="1" hangingPunct="1">
              <a:buFontTx/>
              <a:buNone/>
            </a:pPr>
            <a:r>
              <a:rPr lang="es-MX" sz="2600" b="1" dirty="0"/>
              <a:t>CIENCIAS SOCIALES</a:t>
            </a:r>
            <a:endParaRPr lang="es-ES" sz="2600" b="1" dirty="0"/>
          </a:p>
        </p:txBody>
      </p:sp>
      <p:pic>
        <p:nvPicPr>
          <p:cNvPr id="2" name="Imagen 1">
            <a:extLst>
              <a:ext uri="{FF2B5EF4-FFF2-40B4-BE49-F238E27FC236}">
                <a16:creationId xmlns:a16="http://schemas.microsoft.com/office/drawing/2014/main" id="{F1DF1714-75AE-ADFB-8501-C8C5251C7994}"/>
              </a:ext>
            </a:extLst>
          </p:cNvPr>
          <p:cNvPicPr>
            <a:picLocks noChangeAspect="1"/>
          </p:cNvPicPr>
          <p:nvPr/>
        </p:nvPicPr>
        <p:blipFill>
          <a:blip r:embed="rId3"/>
          <a:stretch>
            <a:fillRect/>
          </a:stretch>
        </p:blipFill>
        <p:spPr>
          <a:xfrm>
            <a:off x="5486400" y="1301752"/>
            <a:ext cx="3505200" cy="4676349"/>
          </a:xfrm>
          <a:prstGeom prst="rect">
            <a:avLst/>
          </a:prstGeom>
        </p:spPr>
      </p:pic>
      <p:sp>
        <p:nvSpPr>
          <p:cNvPr id="4" name="CuadroTexto 3">
            <a:extLst>
              <a:ext uri="{FF2B5EF4-FFF2-40B4-BE49-F238E27FC236}">
                <a16:creationId xmlns:a16="http://schemas.microsoft.com/office/drawing/2014/main" id="{85D71965-E5C9-E92F-B0B2-3E4A9F04A4BE}"/>
              </a:ext>
            </a:extLst>
          </p:cNvPr>
          <p:cNvSpPr txBox="1"/>
          <p:nvPr/>
        </p:nvSpPr>
        <p:spPr>
          <a:xfrm>
            <a:off x="5794412" y="6104692"/>
            <a:ext cx="3349588" cy="677108"/>
          </a:xfrm>
          <a:prstGeom prst="rect">
            <a:avLst/>
          </a:prstGeom>
          <a:noFill/>
        </p:spPr>
        <p:txBody>
          <a:bodyPr wrap="square" rtlCol="0">
            <a:spAutoFit/>
          </a:bodyPr>
          <a:lstStyle/>
          <a:p>
            <a:pPr algn="ctr"/>
            <a:r>
              <a:rPr lang="es-MX" sz="2000" b="1" dirty="0"/>
              <a:t>Porfirio Díaz Mori</a:t>
            </a:r>
          </a:p>
          <a:p>
            <a:pPr algn="ctr"/>
            <a:r>
              <a:rPr lang="es-MX" b="1" dirty="0"/>
              <a:t>*Orden y Progreso*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555">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555">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555">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555">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P spid="23555" grpId="0" uiExpand="1"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452718"/>
            <a:ext cx="9144000" cy="766482"/>
          </a:xfrm>
        </p:spPr>
        <p:txBody>
          <a:bodyPr/>
          <a:lstStyle/>
          <a:p>
            <a:pPr algn="ctr" eaLnBrk="1" hangingPunct="1">
              <a:defRPr/>
            </a:pPr>
            <a:r>
              <a:rPr lang="es-MX" sz="4000" b="1" dirty="0"/>
              <a:t>EL IDEALISMO</a:t>
            </a:r>
            <a:endParaRPr lang="es-ES" sz="4000" b="1" dirty="0"/>
          </a:p>
        </p:txBody>
      </p:sp>
      <p:sp>
        <p:nvSpPr>
          <p:cNvPr id="5123" name="Rectangle 3"/>
          <p:cNvSpPr>
            <a:spLocks noGrp="1" noChangeArrowheads="1"/>
          </p:cNvSpPr>
          <p:nvPr>
            <p:ph idx="1"/>
          </p:nvPr>
        </p:nvSpPr>
        <p:spPr>
          <a:xfrm>
            <a:off x="152400" y="1775191"/>
            <a:ext cx="8839200" cy="4625609"/>
          </a:xfrm>
        </p:spPr>
        <p:txBody>
          <a:bodyPr>
            <a:normAutofit fontScale="92500" lnSpcReduction="10000"/>
          </a:bodyPr>
          <a:lstStyle/>
          <a:p>
            <a:pPr marL="609600" indent="-609600" eaLnBrk="1" hangingPunct="1">
              <a:buFontTx/>
              <a:buNone/>
            </a:pPr>
            <a:r>
              <a:rPr lang="es-MX" dirty="0"/>
              <a:t> </a:t>
            </a:r>
            <a:r>
              <a:rPr lang="es-MX" sz="3600" b="1" dirty="0"/>
              <a:t>¿Cuál es la última verdad?</a:t>
            </a:r>
          </a:p>
          <a:p>
            <a:pPr marL="609600" indent="-609600" algn="ctr" eaLnBrk="1" hangingPunct="1">
              <a:buFontTx/>
              <a:buNone/>
            </a:pPr>
            <a:r>
              <a:rPr lang="es-MX" sz="3600" b="1" dirty="0"/>
              <a:t>EL MUNDO DE LA MENTE</a:t>
            </a:r>
          </a:p>
          <a:p>
            <a:pPr marL="609600" indent="-609600" algn="ctr" eaLnBrk="1" hangingPunct="1">
              <a:buFontTx/>
              <a:buNone/>
            </a:pPr>
            <a:endParaRPr lang="es-MX" sz="1800" b="1" dirty="0"/>
          </a:p>
          <a:p>
            <a:pPr marL="609600" indent="-609600" eaLnBrk="1" hangingPunct="1">
              <a:buFontTx/>
              <a:buNone/>
            </a:pPr>
            <a:r>
              <a:rPr lang="es-MX" sz="3600" b="1" dirty="0"/>
              <a:t> ¿Cómo se llega al conocimiento?</a:t>
            </a:r>
          </a:p>
          <a:p>
            <a:pPr marL="609600" indent="-609600" algn="ctr" eaLnBrk="1" hangingPunct="1">
              <a:buFontTx/>
              <a:buNone/>
            </a:pPr>
            <a:r>
              <a:rPr lang="es-MX" sz="3600" b="1" dirty="0"/>
              <a:t>A TRAVÉS DE LAS IDEAS</a:t>
            </a:r>
          </a:p>
          <a:p>
            <a:pPr marL="609600" indent="-609600" algn="ctr" eaLnBrk="1" hangingPunct="1">
              <a:buFontTx/>
              <a:buNone/>
            </a:pPr>
            <a:endParaRPr lang="es-MX" sz="1800" b="1" dirty="0"/>
          </a:p>
          <a:p>
            <a:pPr marL="609600" indent="-609600" eaLnBrk="1" hangingPunct="1">
              <a:buFontTx/>
              <a:buNone/>
            </a:pPr>
            <a:r>
              <a:rPr lang="es-MX" sz="3600" b="1" dirty="0"/>
              <a:t> ¿Qué es lo más valioso?</a:t>
            </a:r>
          </a:p>
          <a:p>
            <a:pPr marL="609600" indent="-609600" algn="ctr" eaLnBrk="1" hangingPunct="1">
              <a:buFontTx/>
              <a:buNone/>
            </a:pPr>
            <a:r>
              <a:rPr lang="es-MX" sz="3600" b="1" dirty="0"/>
              <a:t>CONOCER  LA MAYOR CANTIDAD DE  IDEAS </a:t>
            </a:r>
            <a:endParaRPr lang="es-E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fade">
                                      <p:cBhvr>
                                        <p:cTn id="11" dur="500"/>
                                        <p:tgtEl>
                                          <p:spTgt spid="51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uiExpand="1"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1400530"/>
          </a:xfrm>
        </p:spPr>
        <p:txBody>
          <a:bodyPr>
            <a:noAutofit/>
          </a:bodyPr>
          <a:lstStyle/>
          <a:p>
            <a:pPr algn="ctr" eaLnBrk="1" hangingPunct="1">
              <a:defRPr/>
            </a:pPr>
            <a:r>
              <a:rPr lang="es-MX" sz="4000" b="1" dirty="0"/>
              <a:t>PENSADORES Y EDUCADORES POSITIVISTAS</a:t>
            </a:r>
            <a:endParaRPr lang="es-ES" sz="4000" b="1" dirty="0"/>
          </a:p>
        </p:txBody>
      </p:sp>
      <p:sp>
        <p:nvSpPr>
          <p:cNvPr id="24579" name="Rectangle 3"/>
          <p:cNvSpPr>
            <a:spLocks noGrp="1" noChangeArrowheads="1"/>
          </p:cNvSpPr>
          <p:nvPr>
            <p:ph idx="1"/>
          </p:nvPr>
        </p:nvSpPr>
        <p:spPr>
          <a:xfrm>
            <a:off x="152400" y="2133600"/>
            <a:ext cx="5943600" cy="3810000"/>
          </a:xfrm>
        </p:spPr>
        <p:txBody>
          <a:bodyPr>
            <a:normAutofit/>
          </a:bodyPr>
          <a:lstStyle/>
          <a:p>
            <a:pPr eaLnBrk="1" hangingPunct="1">
              <a:buFontTx/>
              <a:buNone/>
            </a:pPr>
            <a:r>
              <a:rPr lang="es-MX" sz="2800" b="1" dirty="0"/>
              <a:t>PENSADORES:</a:t>
            </a:r>
          </a:p>
          <a:p>
            <a:pPr eaLnBrk="1" hangingPunct="1">
              <a:buFontTx/>
              <a:buNone/>
            </a:pPr>
            <a:r>
              <a:rPr lang="es-MX" sz="2600" b="1" dirty="0"/>
              <a:t>Augusto Comte, Herbert Spencer y</a:t>
            </a:r>
          </a:p>
          <a:p>
            <a:pPr eaLnBrk="1" hangingPunct="1">
              <a:buFontTx/>
              <a:buNone/>
            </a:pPr>
            <a:r>
              <a:rPr lang="es-MX" sz="2600" b="1" dirty="0"/>
              <a:t>John Stuart Mill</a:t>
            </a:r>
          </a:p>
          <a:p>
            <a:pPr eaLnBrk="1" hangingPunct="1">
              <a:buFontTx/>
              <a:buNone/>
            </a:pPr>
            <a:r>
              <a:rPr lang="es-MX" sz="2800" b="1" dirty="0"/>
              <a:t>EDUCADORES:</a:t>
            </a:r>
            <a:r>
              <a:rPr lang="es-MX" sz="2800" dirty="0"/>
              <a:t>	</a:t>
            </a:r>
          </a:p>
          <a:p>
            <a:pPr eaLnBrk="1" hangingPunct="1">
              <a:buFontTx/>
              <a:buNone/>
            </a:pPr>
            <a:r>
              <a:rPr lang="es-MX" sz="2600" b="1" dirty="0"/>
              <a:t>Gabino Barreda Flores, Enrique</a:t>
            </a:r>
          </a:p>
          <a:p>
            <a:pPr eaLnBrk="1" hangingPunct="1">
              <a:buFontTx/>
              <a:buNone/>
            </a:pPr>
            <a:r>
              <a:rPr lang="es-MX" sz="2600" b="1" dirty="0"/>
              <a:t>Conrado </a:t>
            </a:r>
            <a:r>
              <a:rPr lang="es-MX" sz="2600" b="1" dirty="0" err="1"/>
              <a:t>Rebsamen</a:t>
            </a:r>
            <a:r>
              <a:rPr lang="es-MX" sz="2600" b="1" dirty="0"/>
              <a:t> </a:t>
            </a:r>
            <a:r>
              <a:rPr lang="es-MX" sz="2600" b="1" dirty="0" err="1"/>
              <a:t>Egloff</a:t>
            </a:r>
            <a:r>
              <a:rPr lang="es-MX" sz="2600" b="1" dirty="0"/>
              <a:t> y Carlos</a:t>
            </a:r>
          </a:p>
          <a:p>
            <a:pPr eaLnBrk="1" hangingPunct="1">
              <a:buFontTx/>
              <a:buNone/>
            </a:pPr>
            <a:r>
              <a:rPr lang="es-MX" sz="2600" b="1" dirty="0"/>
              <a:t>Arturo Carrillo </a:t>
            </a:r>
            <a:r>
              <a:rPr lang="es-MX" sz="2600" b="1" dirty="0" err="1"/>
              <a:t>Gastaldi</a:t>
            </a:r>
            <a:r>
              <a:rPr lang="es-MX" sz="2600" b="1" dirty="0"/>
              <a:t>.</a:t>
            </a:r>
            <a:endParaRPr lang="es-ES" sz="2600" b="1" dirty="0"/>
          </a:p>
        </p:txBody>
      </p:sp>
      <p:pic>
        <p:nvPicPr>
          <p:cNvPr id="2" name="Imagen 1">
            <a:extLst>
              <a:ext uri="{FF2B5EF4-FFF2-40B4-BE49-F238E27FC236}">
                <a16:creationId xmlns:a16="http://schemas.microsoft.com/office/drawing/2014/main" id="{44D7C65B-7AAC-95BF-7C74-B3780F1C0E70}"/>
              </a:ext>
            </a:extLst>
          </p:cNvPr>
          <p:cNvPicPr>
            <a:picLocks noChangeAspect="1"/>
          </p:cNvPicPr>
          <p:nvPr/>
        </p:nvPicPr>
        <p:blipFill>
          <a:blip r:embed="rId3"/>
          <a:stretch>
            <a:fillRect/>
          </a:stretch>
        </p:blipFill>
        <p:spPr>
          <a:xfrm>
            <a:off x="6177300" y="1610401"/>
            <a:ext cx="2959326" cy="4256999"/>
          </a:xfrm>
          <a:prstGeom prst="rect">
            <a:avLst/>
          </a:prstGeom>
        </p:spPr>
      </p:pic>
      <p:sp>
        <p:nvSpPr>
          <p:cNvPr id="3" name="CuadroTexto 2">
            <a:extLst>
              <a:ext uri="{FF2B5EF4-FFF2-40B4-BE49-F238E27FC236}">
                <a16:creationId xmlns:a16="http://schemas.microsoft.com/office/drawing/2014/main" id="{5ABA9D2A-650B-98AB-A36C-B4D3E25A2397}"/>
              </a:ext>
            </a:extLst>
          </p:cNvPr>
          <p:cNvSpPr txBox="1"/>
          <p:nvPr/>
        </p:nvSpPr>
        <p:spPr>
          <a:xfrm>
            <a:off x="6184674" y="6019800"/>
            <a:ext cx="2959326" cy="400110"/>
          </a:xfrm>
          <a:prstGeom prst="rect">
            <a:avLst/>
          </a:prstGeom>
          <a:noFill/>
        </p:spPr>
        <p:txBody>
          <a:bodyPr wrap="square" rtlCol="0">
            <a:spAutoFit/>
          </a:bodyPr>
          <a:lstStyle/>
          <a:p>
            <a:pPr algn="ctr"/>
            <a:r>
              <a:rPr lang="es-MX" sz="2000" b="1" dirty="0"/>
              <a:t>Gabino Barreda Flores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7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79" grpId="0" uiExpand="1" build="p" autoUpdateAnimBg="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1143000"/>
          </a:xfrm>
        </p:spPr>
        <p:txBody>
          <a:bodyPr>
            <a:noAutofit/>
          </a:bodyPr>
          <a:lstStyle/>
          <a:p>
            <a:pPr algn="ctr" eaLnBrk="1" hangingPunct="1">
              <a:defRPr/>
            </a:pPr>
            <a:r>
              <a:rPr lang="es-MX" sz="4000" b="1" dirty="0"/>
              <a:t>PENSADORES Y EDUCADORES POSITIVISTAS</a:t>
            </a:r>
            <a:endParaRPr lang="es-ES" sz="4000" b="1" dirty="0"/>
          </a:p>
        </p:txBody>
      </p:sp>
      <p:sp>
        <p:nvSpPr>
          <p:cNvPr id="50179" name="Rectangle 3"/>
          <p:cNvSpPr>
            <a:spLocks noGrp="1" noChangeArrowheads="1"/>
          </p:cNvSpPr>
          <p:nvPr>
            <p:ph idx="1"/>
          </p:nvPr>
        </p:nvSpPr>
        <p:spPr>
          <a:xfrm>
            <a:off x="228600" y="1447800"/>
            <a:ext cx="8686800" cy="5410200"/>
          </a:xfrm>
        </p:spPr>
        <p:txBody>
          <a:bodyPr>
            <a:normAutofit fontScale="70000" lnSpcReduction="20000"/>
          </a:bodyPr>
          <a:lstStyle/>
          <a:p>
            <a:pPr eaLnBrk="1" hangingPunct="1">
              <a:lnSpc>
                <a:spcPct val="80000"/>
              </a:lnSpc>
              <a:buFontTx/>
              <a:buNone/>
              <a:defRPr/>
            </a:pPr>
            <a:r>
              <a:rPr lang="es-MX" sz="4000" b="1" dirty="0"/>
              <a:t>PENSADORES:</a:t>
            </a:r>
            <a:r>
              <a:rPr lang="es-MX" sz="2500" b="1" dirty="0">
                <a:effectLst>
                  <a:outerShdw blurRad="38100" dist="38100" dir="2700000" algn="tl">
                    <a:srgbClr val="000000"/>
                  </a:outerShdw>
                </a:effectLst>
              </a:rPr>
              <a:t>	</a:t>
            </a:r>
          </a:p>
          <a:p>
            <a:pPr eaLnBrk="1" hangingPunct="1">
              <a:lnSpc>
                <a:spcPct val="80000"/>
              </a:lnSpc>
              <a:buFontTx/>
              <a:buNone/>
              <a:defRPr/>
            </a:pPr>
            <a:endParaRPr lang="es-MX" sz="2500" b="1" dirty="0">
              <a:effectLst>
                <a:outerShdw blurRad="38100" dist="38100" dir="2700000" algn="tl">
                  <a:srgbClr val="000000"/>
                </a:outerShdw>
              </a:effectLst>
            </a:endParaRPr>
          </a:p>
          <a:p>
            <a:pPr eaLnBrk="1" hangingPunct="1">
              <a:lnSpc>
                <a:spcPct val="80000"/>
              </a:lnSpc>
              <a:buFontTx/>
              <a:buNone/>
              <a:defRPr/>
            </a:pPr>
            <a:endParaRPr lang="es-MX" sz="2500" dirty="0"/>
          </a:p>
          <a:p>
            <a:pPr eaLnBrk="1" hangingPunct="1">
              <a:lnSpc>
                <a:spcPct val="80000"/>
              </a:lnSpc>
              <a:buFontTx/>
              <a:buNone/>
              <a:defRPr/>
            </a:pPr>
            <a:r>
              <a:rPr lang="es-MX" sz="2500" b="1" dirty="0"/>
              <a:t>   </a:t>
            </a:r>
          </a:p>
          <a:p>
            <a:pPr eaLnBrk="1" hangingPunct="1">
              <a:lnSpc>
                <a:spcPct val="80000"/>
              </a:lnSpc>
              <a:buFontTx/>
              <a:buNone/>
              <a:defRPr/>
            </a:pPr>
            <a:endParaRPr lang="es-MX" sz="2500" b="1" dirty="0"/>
          </a:p>
          <a:p>
            <a:pPr eaLnBrk="1" hangingPunct="1">
              <a:lnSpc>
                <a:spcPct val="80000"/>
              </a:lnSpc>
              <a:buFontTx/>
              <a:buNone/>
              <a:defRPr/>
            </a:pPr>
            <a:endParaRPr lang="es-MX" sz="1200" b="1" dirty="0"/>
          </a:p>
          <a:p>
            <a:pPr eaLnBrk="1" hangingPunct="1">
              <a:lnSpc>
                <a:spcPct val="80000"/>
              </a:lnSpc>
              <a:buFontTx/>
              <a:buNone/>
              <a:defRPr/>
            </a:pPr>
            <a:endParaRPr lang="es-MX" sz="2400" b="1" dirty="0"/>
          </a:p>
          <a:p>
            <a:pPr eaLnBrk="1" hangingPunct="1">
              <a:lnSpc>
                <a:spcPct val="80000"/>
              </a:lnSpc>
              <a:buFontTx/>
              <a:buNone/>
              <a:defRPr/>
            </a:pPr>
            <a:endParaRPr lang="es-MX" sz="2400" b="1" dirty="0"/>
          </a:p>
          <a:p>
            <a:pPr eaLnBrk="1" hangingPunct="1">
              <a:lnSpc>
                <a:spcPct val="80000"/>
              </a:lnSpc>
              <a:buFontTx/>
              <a:buNone/>
              <a:defRPr/>
            </a:pPr>
            <a:r>
              <a:rPr lang="es-MX" sz="2400" b="1" dirty="0"/>
              <a:t>      Augusto Comte                 Herbert Spencer              John Stuart Mill</a:t>
            </a:r>
            <a:endParaRPr lang="es-MX" sz="2400" dirty="0"/>
          </a:p>
          <a:p>
            <a:pPr eaLnBrk="1" hangingPunct="1">
              <a:lnSpc>
                <a:spcPct val="80000"/>
              </a:lnSpc>
              <a:buFontTx/>
              <a:buNone/>
              <a:defRPr/>
            </a:pPr>
            <a:r>
              <a:rPr lang="es-MX" sz="4000" b="1" dirty="0"/>
              <a:t>EDUCADORES:</a:t>
            </a:r>
            <a:r>
              <a:rPr lang="es-MX" sz="2500" dirty="0"/>
              <a:t>	</a:t>
            </a:r>
          </a:p>
          <a:p>
            <a:pPr eaLnBrk="1" hangingPunct="1">
              <a:lnSpc>
                <a:spcPct val="80000"/>
              </a:lnSpc>
              <a:buFontTx/>
              <a:buNone/>
              <a:defRPr/>
            </a:pPr>
            <a:endParaRPr lang="es-MX" sz="2500" dirty="0"/>
          </a:p>
          <a:p>
            <a:pPr eaLnBrk="1" hangingPunct="1">
              <a:lnSpc>
                <a:spcPct val="80000"/>
              </a:lnSpc>
              <a:buFontTx/>
              <a:buNone/>
              <a:defRPr/>
            </a:pPr>
            <a:endParaRPr lang="es-MX" sz="2500" dirty="0"/>
          </a:p>
          <a:p>
            <a:pPr eaLnBrk="1" hangingPunct="1">
              <a:lnSpc>
                <a:spcPct val="80000"/>
              </a:lnSpc>
              <a:buFontTx/>
              <a:buNone/>
              <a:defRPr/>
            </a:pPr>
            <a:endParaRPr lang="es-MX" sz="1200" dirty="0"/>
          </a:p>
          <a:p>
            <a:pPr eaLnBrk="1" hangingPunct="1">
              <a:lnSpc>
                <a:spcPct val="80000"/>
              </a:lnSpc>
              <a:buFontTx/>
              <a:buNone/>
              <a:defRPr/>
            </a:pPr>
            <a:endParaRPr lang="es-MX" sz="1200" dirty="0"/>
          </a:p>
          <a:p>
            <a:pPr eaLnBrk="1" hangingPunct="1">
              <a:lnSpc>
                <a:spcPct val="80000"/>
              </a:lnSpc>
              <a:buFontTx/>
              <a:buNone/>
              <a:defRPr/>
            </a:pPr>
            <a:endParaRPr lang="es-MX" sz="2500" dirty="0"/>
          </a:p>
          <a:p>
            <a:pPr eaLnBrk="1" hangingPunct="1">
              <a:lnSpc>
                <a:spcPct val="80000"/>
              </a:lnSpc>
              <a:buFontTx/>
              <a:buNone/>
              <a:defRPr/>
            </a:pPr>
            <a:endParaRPr lang="es-MX" sz="1800" b="1" dirty="0"/>
          </a:p>
          <a:p>
            <a:pPr eaLnBrk="1" hangingPunct="1">
              <a:lnSpc>
                <a:spcPct val="80000"/>
              </a:lnSpc>
              <a:buFontTx/>
              <a:buNone/>
              <a:defRPr/>
            </a:pPr>
            <a:endParaRPr lang="es-MX" sz="2400" b="1" dirty="0"/>
          </a:p>
          <a:p>
            <a:pPr eaLnBrk="1" hangingPunct="1">
              <a:lnSpc>
                <a:spcPct val="80000"/>
              </a:lnSpc>
              <a:buFontTx/>
              <a:buNone/>
              <a:defRPr/>
            </a:pPr>
            <a:endParaRPr lang="es-MX" sz="2400" b="1" dirty="0"/>
          </a:p>
          <a:p>
            <a:pPr eaLnBrk="1" hangingPunct="1">
              <a:lnSpc>
                <a:spcPct val="80000"/>
              </a:lnSpc>
              <a:buFontTx/>
              <a:buNone/>
              <a:defRPr/>
            </a:pPr>
            <a:r>
              <a:rPr lang="es-MX" sz="2400" b="1" dirty="0"/>
              <a:t>     Gabino Barreda   	          Enrique </a:t>
            </a:r>
            <a:r>
              <a:rPr lang="es-MX" sz="2400" b="1" dirty="0" err="1"/>
              <a:t>Rebsamen</a:t>
            </a:r>
            <a:r>
              <a:rPr lang="es-MX" sz="2400" b="1" dirty="0"/>
              <a:t>            Carlos A. Carrillo</a:t>
            </a:r>
            <a:endParaRPr lang="es-ES" sz="2500" b="1" dirty="0"/>
          </a:p>
        </p:txBody>
      </p:sp>
      <p:pic>
        <p:nvPicPr>
          <p:cNvPr id="34820" name="Picture 5" descr="AugustoComte"/>
          <p:cNvPicPr>
            <a:picLocks noChangeAspect="1" noChangeArrowheads="1"/>
          </p:cNvPicPr>
          <p:nvPr/>
        </p:nvPicPr>
        <p:blipFill>
          <a:blip r:embed="rId3" cstate="print"/>
          <a:srcRect/>
          <a:stretch>
            <a:fillRect/>
          </a:stretch>
        </p:blipFill>
        <p:spPr bwMode="auto">
          <a:xfrm>
            <a:off x="838200" y="2057400"/>
            <a:ext cx="1260475" cy="1676400"/>
          </a:xfrm>
          <a:prstGeom prst="rect">
            <a:avLst/>
          </a:prstGeom>
          <a:noFill/>
          <a:ln w="9525">
            <a:noFill/>
            <a:miter lim="800000"/>
            <a:headEnd/>
            <a:tailEnd/>
          </a:ln>
        </p:spPr>
      </p:pic>
      <p:pic>
        <p:nvPicPr>
          <p:cNvPr id="34821" name="Picture 7" descr="herbert"/>
          <p:cNvPicPr>
            <a:picLocks noChangeAspect="1" noChangeArrowheads="1"/>
          </p:cNvPicPr>
          <p:nvPr/>
        </p:nvPicPr>
        <p:blipFill>
          <a:blip r:embed="rId4" cstate="print"/>
          <a:srcRect/>
          <a:stretch>
            <a:fillRect/>
          </a:stretch>
        </p:blipFill>
        <p:spPr bwMode="auto">
          <a:xfrm>
            <a:off x="3494782" y="1885510"/>
            <a:ext cx="1392238" cy="1823709"/>
          </a:xfrm>
          <a:prstGeom prst="rect">
            <a:avLst/>
          </a:prstGeom>
          <a:noFill/>
          <a:ln w="9525">
            <a:noFill/>
            <a:miter lim="800000"/>
            <a:headEnd/>
            <a:tailEnd/>
          </a:ln>
        </p:spPr>
      </p:pic>
      <p:pic>
        <p:nvPicPr>
          <p:cNvPr id="34822" name="Picture 9" descr="Mill_J_01"/>
          <p:cNvPicPr>
            <a:picLocks noChangeAspect="1" noChangeArrowheads="1"/>
          </p:cNvPicPr>
          <p:nvPr/>
        </p:nvPicPr>
        <p:blipFill>
          <a:blip r:embed="rId5" cstate="print"/>
          <a:srcRect/>
          <a:stretch>
            <a:fillRect/>
          </a:stretch>
        </p:blipFill>
        <p:spPr bwMode="auto">
          <a:xfrm>
            <a:off x="6019800" y="1752600"/>
            <a:ext cx="1395867" cy="1882797"/>
          </a:xfrm>
          <a:prstGeom prst="rect">
            <a:avLst/>
          </a:prstGeom>
          <a:noFill/>
          <a:ln w="9525">
            <a:noFill/>
            <a:miter lim="800000"/>
            <a:headEnd/>
            <a:tailEnd/>
          </a:ln>
        </p:spPr>
      </p:pic>
      <p:pic>
        <p:nvPicPr>
          <p:cNvPr id="34823" name="Picture 11" descr="barreda%20gabino%202"/>
          <p:cNvPicPr>
            <a:picLocks noChangeAspect="1" noChangeArrowheads="1"/>
          </p:cNvPicPr>
          <p:nvPr/>
        </p:nvPicPr>
        <p:blipFill>
          <a:blip r:embed="rId6" cstate="print"/>
          <a:srcRect/>
          <a:stretch>
            <a:fillRect/>
          </a:stretch>
        </p:blipFill>
        <p:spPr bwMode="auto">
          <a:xfrm>
            <a:off x="651668" y="4326291"/>
            <a:ext cx="1633538" cy="1949170"/>
          </a:xfrm>
          <a:prstGeom prst="rect">
            <a:avLst/>
          </a:prstGeom>
          <a:noFill/>
          <a:ln w="9525">
            <a:noFill/>
            <a:miter lim="800000"/>
            <a:headEnd/>
            <a:tailEnd/>
          </a:ln>
        </p:spPr>
      </p:pic>
      <p:pic>
        <p:nvPicPr>
          <p:cNvPr id="34824" name="Picture 16"/>
          <p:cNvPicPr>
            <a:picLocks noChangeAspect="1" noChangeArrowheads="1"/>
          </p:cNvPicPr>
          <p:nvPr/>
        </p:nvPicPr>
        <p:blipFill>
          <a:blip r:embed="rId7" cstate="print"/>
          <a:srcRect/>
          <a:stretch>
            <a:fillRect/>
          </a:stretch>
        </p:blipFill>
        <p:spPr bwMode="auto">
          <a:xfrm>
            <a:off x="3472250" y="4326291"/>
            <a:ext cx="1404938" cy="1956479"/>
          </a:xfrm>
          <a:prstGeom prst="rect">
            <a:avLst/>
          </a:prstGeom>
          <a:noFill/>
          <a:ln w="9525">
            <a:noFill/>
            <a:miter lim="800000"/>
            <a:headEnd/>
            <a:tailEnd/>
          </a:ln>
        </p:spPr>
      </p:pic>
      <p:pic>
        <p:nvPicPr>
          <p:cNvPr id="34825" name="Picture 18" descr="CARLOS%20A"/>
          <p:cNvPicPr>
            <a:picLocks noChangeAspect="1" noChangeArrowheads="1"/>
          </p:cNvPicPr>
          <p:nvPr/>
        </p:nvPicPr>
        <p:blipFill>
          <a:blip r:embed="rId8" cstate="print"/>
          <a:srcRect/>
          <a:stretch>
            <a:fillRect/>
          </a:stretch>
        </p:blipFill>
        <p:spPr bwMode="auto">
          <a:xfrm>
            <a:off x="6019800" y="4230085"/>
            <a:ext cx="1516063" cy="20637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9">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8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79">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179">
                                            <p:txEl>
                                              <p:pRg st="18" end="1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8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8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utoUpdateAnimBg="0"/>
      <p:bldP spid="50179" grpId="0" uiExpand="1"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152400"/>
            <a:ext cx="9144000" cy="690282"/>
          </a:xfrm>
        </p:spPr>
        <p:txBody>
          <a:bodyPr/>
          <a:lstStyle/>
          <a:p>
            <a:pPr algn="ctr" eaLnBrk="1" hangingPunct="1">
              <a:defRPr/>
            </a:pPr>
            <a:r>
              <a:rPr lang="es-MX" sz="4000" b="1" dirty="0"/>
              <a:t>EL PRAGMATISMO</a:t>
            </a:r>
            <a:endParaRPr lang="es-ES" sz="4000" b="1" dirty="0"/>
          </a:p>
        </p:txBody>
      </p:sp>
      <p:sp>
        <p:nvSpPr>
          <p:cNvPr id="25603" name="Rectangle 3"/>
          <p:cNvSpPr>
            <a:spLocks noGrp="1" noChangeArrowheads="1"/>
          </p:cNvSpPr>
          <p:nvPr>
            <p:ph idx="1"/>
          </p:nvPr>
        </p:nvSpPr>
        <p:spPr>
          <a:xfrm>
            <a:off x="0" y="4648200"/>
            <a:ext cx="9144000" cy="2209800"/>
          </a:xfrm>
        </p:spPr>
        <p:txBody>
          <a:bodyPr>
            <a:normAutofit/>
          </a:bodyPr>
          <a:lstStyle/>
          <a:p>
            <a:pPr marL="0" eaLnBrk="1" hangingPunct="1">
              <a:spcBef>
                <a:spcPts val="600"/>
              </a:spcBef>
              <a:spcAft>
                <a:spcPts val="600"/>
              </a:spcAft>
              <a:buFontTx/>
              <a:buNone/>
            </a:pPr>
            <a:r>
              <a:rPr lang="es-MX" sz="2600" b="1" dirty="0"/>
              <a:t>¿Cuál es la última verdad? LA EXPERIENCIA ÚTIL</a:t>
            </a:r>
          </a:p>
          <a:p>
            <a:pPr marL="0" eaLnBrk="1" hangingPunct="1">
              <a:spcBef>
                <a:spcPts val="600"/>
              </a:spcBef>
              <a:spcAft>
                <a:spcPts val="600"/>
              </a:spcAft>
              <a:buFontTx/>
              <a:buNone/>
            </a:pPr>
            <a:r>
              <a:rPr lang="es-MX" sz="2600" b="1" dirty="0"/>
              <a:t>¿Cómo llegamos al conocimiento? POR LOS SENTIDOS Y LA PERCEPCIÓN</a:t>
            </a:r>
          </a:p>
          <a:p>
            <a:pPr marL="0" eaLnBrk="1" hangingPunct="1">
              <a:spcBef>
                <a:spcPts val="600"/>
              </a:spcBef>
              <a:spcAft>
                <a:spcPts val="600"/>
              </a:spcAft>
              <a:buFontTx/>
              <a:buNone/>
            </a:pPr>
            <a:r>
              <a:rPr lang="es-MX" sz="2600" b="1" dirty="0"/>
              <a:t>¿Qué es lo más valioso? LO SOCIALMENTE ÚTIL</a:t>
            </a:r>
            <a:endParaRPr lang="es-ES" sz="2600" b="1" dirty="0"/>
          </a:p>
        </p:txBody>
      </p:sp>
      <p:pic>
        <p:nvPicPr>
          <p:cNvPr id="2" name="Imagen 1">
            <a:extLst>
              <a:ext uri="{FF2B5EF4-FFF2-40B4-BE49-F238E27FC236}">
                <a16:creationId xmlns:a16="http://schemas.microsoft.com/office/drawing/2014/main" id="{409B659D-BCE1-03A0-9446-22D58F223B72}"/>
              </a:ext>
            </a:extLst>
          </p:cNvPr>
          <p:cNvPicPr>
            <a:picLocks noChangeAspect="1"/>
          </p:cNvPicPr>
          <p:nvPr/>
        </p:nvPicPr>
        <p:blipFill>
          <a:blip r:embed="rId3"/>
          <a:srcRect t="1111" b="14445"/>
          <a:stretch>
            <a:fillRect/>
          </a:stretch>
        </p:blipFill>
        <p:spPr>
          <a:xfrm>
            <a:off x="882316" y="992841"/>
            <a:ext cx="7379368" cy="350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uiExpand="1"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452718"/>
            <a:ext cx="9144000" cy="918882"/>
          </a:xfrm>
        </p:spPr>
        <p:txBody>
          <a:bodyPr>
            <a:normAutofit/>
          </a:bodyPr>
          <a:lstStyle/>
          <a:p>
            <a:pPr algn="ctr" eaLnBrk="1" hangingPunct="1">
              <a:defRPr/>
            </a:pPr>
            <a:r>
              <a:rPr lang="es-MX" sz="4000" b="1" dirty="0"/>
              <a:t>EL PRAGMATISMO Y LA EDUCACIÓN</a:t>
            </a:r>
            <a:endParaRPr lang="es-ES" sz="4000" b="1" dirty="0"/>
          </a:p>
        </p:txBody>
      </p:sp>
      <p:sp>
        <p:nvSpPr>
          <p:cNvPr id="26627" name="Rectangle 3"/>
          <p:cNvSpPr>
            <a:spLocks noGrp="1" noChangeArrowheads="1"/>
          </p:cNvSpPr>
          <p:nvPr>
            <p:ph idx="1"/>
          </p:nvPr>
        </p:nvSpPr>
        <p:spPr>
          <a:xfrm>
            <a:off x="0" y="2362200"/>
            <a:ext cx="6324600" cy="3276600"/>
          </a:xfrm>
        </p:spPr>
        <p:txBody>
          <a:bodyPr>
            <a:normAutofit/>
          </a:bodyPr>
          <a:lstStyle/>
          <a:p>
            <a:pPr eaLnBrk="1" hangingPunct="1">
              <a:buFontTx/>
              <a:buNone/>
            </a:pPr>
            <a:r>
              <a:rPr lang="es-MX" sz="2600" b="1" dirty="0"/>
              <a:t>El estudiante es:	UN SER PASIVO QUE</a:t>
            </a:r>
          </a:p>
          <a:p>
            <a:pPr eaLnBrk="1" hangingPunct="1">
              <a:buFontTx/>
              <a:buNone/>
            </a:pPr>
            <a:r>
              <a:rPr lang="es-MX" sz="2600" b="1" dirty="0"/>
              <a:t>NECESITA SER ACTIVO</a:t>
            </a:r>
          </a:p>
          <a:p>
            <a:pPr eaLnBrk="1" hangingPunct="1">
              <a:buFontTx/>
              <a:buNone/>
            </a:pPr>
            <a:r>
              <a:rPr lang="es-MX" sz="2600" b="1" dirty="0"/>
              <a:t>El maestro es:	UN MOTIVADOR QUE</a:t>
            </a:r>
          </a:p>
          <a:p>
            <a:pPr eaLnBrk="1" hangingPunct="1">
              <a:buFontTx/>
              <a:buNone/>
            </a:pPr>
            <a:r>
              <a:rPr lang="es-MX" sz="2600" b="1" dirty="0"/>
              <a:t>DESPIERTA EL INTERÉS</a:t>
            </a:r>
          </a:p>
          <a:p>
            <a:pPr eaLnBrk="1" hangingPunct="1">
              <a:buFontTx/>
              <a:buNone/>
            </a:pPr>
            <a:r>
              <a:rPr lang="es-MX" sz="2600" b="1" dirty="0"/>
              <a:t>El método es: “APRENDER HACIENDO”</a:t>
            </a:r>
          </a:p>
          <a:p>
            <a:pPr eaLnBrk="1" hangingPunct="1">
              <a:buFontTx/>
              <a:buNone/>
            </a:pPr>
            <a:r>
              <a:rPr lang="es-MX" sz="2600" b="1" dirty="0"/>
              <a:t>El currículum: SE BASA EN LA ACCIÓN</a:t>
            </a:r>
            <a:endParaRPr lang="es-ES" sz="2600" b="1" dirty="0"/>
          </a:p>
        </p:txBody>
      </p:sp>
      <p:pic>
        <p:nvPicPr>
          <p:cNvPr id="2" name="Imagen 1">
            <a:extLst>
              <a:ext uri="{FF2B5EF4-FFF2-40B4-BE49-F238E27FC236}">
                <a16:creationId xmlns:a16="http://schemas.microsoft.com/office/drawing/2014/main" id="{7839699F-1463-FC38-1327-A66E241C7507}"/>
              </a:ext>
            </a:extLst>
          </p:cNvPr>
          <p:cNvPicPr>
            <a:picLocks noChangeAspect="1"/>
          </p:cNvPicPr>
          <p:nvPr/>
        </p:nvPicPr>
        <p:blipFill>
          <a:blip r:embed="rId3"/>
          <a:stretch>
            <a:fillRect/>
          </a:stretch>
        </p:blipFill>
        <p:spPr>
          <a:xfrm>
            <a:off x="6307394" y="1219200"/>
            <a:ext cx="2819400" cy="5034643"/>
          </a:xfrm>
          <a:prstGeom prst="rect">
            <a:avLst/>
          </a:prstGeom>
        </p:spPr>
      </p:pic>
      <p:sp>
        <p:nvSpPr>
          <p:cNvPr id="3" name="CuadroTexto 2">
            <a:extLst>
              <a:ext uri="{FF2B5EF4-FFF2-40B4-BE49-F238E27FC236}">
                <a16:creationId xmlns:a16="http://schemas.microsoft.com/office/drawing/2014/main" id="{FA5C755F-BD7D-F504-4922-0B4BEE88308C}"/>
              </a:ext>
            </a:extLst>
          </p:cNvPr>
          <p:cNvSpPr txBox="1"/>
          <p:nvPr/>
        </p:nvSpPr>
        <p:spPr>
          <a:xfrm>
            <a:off x="6324600" y="6405282"/>
            <a:ext cx="2802194" cy="369332"/>
          </a:xfrm>
          <a:prstGeom prst="rect">
            <a:avLst/>
          </a:prstGeom>
          <a:noFill/>
        </p:spPr>
        <p:txBody>
          <a:bodyPr wrap="square" rtlCol="0">
            <a:spAutoFit/>
          </a:bodyPr>
          <a:lstStyle/>
          <a:p>
            <a:pPr algn="ctr"/>
            <a:r>
              <a:rPr lang="es-MX" b="1" dirty="0" err="1"/>
              <a:t>Carapán</a:t>
            </a:r>
            <a:r>
              <a:rPr lang="es-MX" b="1" dirty="0"/>
              <a:t>, Michoacán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linds(horizontal)">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utoUpdateAnimBg="0"/>
      <p:bldP spid="26627" grpId="0" uiExpand="1" build="p" autoUpdateAnimBg="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452718"/>
            <a:ext cx="9144000" cy="1400530"/>
          </a:xfrm>
        </p:spPr>
        <p:txBody>
          <a:bodyPr/>
          <a:lstStyle/>
          <a:p>
            <a:pPr algn="ctr" eaLnBrk="1" hangingPunct="1">
              <a:defRPr/>
            </a:pPr>
            <a:r>
              <a:rPr lang="es-MX" sz="4000" b="1" dirty="0"/>
              <a:t>PENSADORES Y EDUCADORES DEL PRAGMATISMO</a:t>
            </a:r>
            <a:endParaRPr lang="es-ES" sz="4000" b="1" dirty="0"/>
          </a:p>
        </p:txBody>
      </p:sp>
      <p:sp>
        <p:nvSpPr>
          <p:cNvPr id="27651" name="Rectangle 3"/>
          <p:cNvSpPr>
            <a:spLocks noGrp="1" noChangeArrowheads="1"/>
          </p:cNvSpPr>
          <p:nvPr>
            <p:ph idx="1"/>
          </p:nvPr>
        </p:nvSpPr>
        <p:spPr>
          <a:xfrm>
            <a:off x="2971800" y="2209800"/>
            <a:ext cx="6172200" cy="4267200"/>
          </a:xfrm>
        </p:spPr>
        <p:txBody>
          <a:bodyPr>
            <a:normAutofit/>
          </a:bodyPr>
          <a:lstStyle/>
          <a:p>
            <a:pPr eaLnBrk="1" hangingPunct="1">
              <a:buFontTx/>
              <a:buNone/>
            </a:pPr>
            <a:r>
              <a:rPr lang="es-MX" sz="2800" b="1" dirty="0"/>
              <a:t>PENSADORES:</a:t>
            </a:r>
            <a:r>
              <a:rPr lang="es-MX" sz="2800" dirty="0"/>
              <a:t>	</a:t>
            </a:r>
          </a:p>
          <a:p>
            <a:pPr eaLnBrk="1" hangingPunct="1">
              <a:buFontTx/>
              <a:buNone/>
            </a:pPr>
            <a:r>
              <a:rPr lang="es-MX" sz="2600" b="1" dirty="0"/>
              <a:t>Henry Pierce, William James y John</a:t>
            </a:r>
          </a:p>
          <a:p>
            <a:pPr eaLnBrk="1" hangingPunct="1">
              <a:buFontTx/>
              <a:buNone/>
            </a:pPr>
            <a:r>
              <a:rPr lang="es-MX" sz="2600" b="1" dirty="0"/>
              <a:t>Dewey</a:t>
            </a:r>
          </a:p>
          <a:p>
            <a:pPr eaLnBrk="1" hangingPunct="1">
              <a:buFontTx/>
              <a:buNone/>
            </a:pPr>
            <a:r>
              <a:rPr lang="es-MX" sz="2800" b="1" dirty="0"/>
              <a:t>EDUCADORES:</a:t>
            </a:r>
          </a:p>
          <a:p>
            <a:pPr eaLnBrk="1" hangingPunct="1">
              <a:buFontTx/>
              <a:buNone/>
            </a:pPr>
            <a:r>
              <a:rPr lang="es-MX" sz="2600" b="1" dirty="0"/>
              <a:t>John Dewey, William 	H. Kirkpatrick,</a:t>
            </a:r>
          </a:p>
          <a:p>
            <a:pPr eaLnBrk="1" hangingPunct="1">
              <a:buFontTx/>
              <a:buNone/>
            </a:pPr>
            <a:r>
              <a:rPr lang="es-MX" sz="2600" b="1" dirty="0"/>
              <a:t>George </a:t>
            </a:r>
            <a:r>
              <a:rPr lang="es-MX" sz="2600" b="1" dirty="0" err="1"/>
              <a:t>Kerschensteiner</a:t>
            </a:r>
            <a:r>
              <a:rPr lang="es-MX" sz="2600" b="1" dirty="0"/>
              <a:t>, </a:t>
            </a:r>
            <a:r>
              <a:rPr lang="es-MX" sz="2600" b="1" dirty="0" err="1"/>
              <a:t>Adolphe</a:t>
            </a:r>
            <a:endParaRPr lang="es-MX" sz="2600" b="1" dirty="0"/>
          </a:p>
          <a:p>
            <a:pPr eaLnBrk="1" hangingPunct="1">
              <a:buFontTx/>
              <a:buNone/>
            </a:pPr>
            <a:r>
              <a:rPr lang="es-MX" sz="2600" b="1" dirty="0" err="1"/>
              <a:t>Ferriére</a:t>
            </a:r>
            <a:r>
              <a:rPr lang="es-MX" sz="2600" b="1" dirty="0"/>
              <a:t>, Alain y Jean Piaget.</a:t>
            </a:r>
            <a:endParaRPr lang="es-ES" sz="2600" b="1" dirty="0"/>
          </a:p>
        </p:txBody>
      </p:sp>
      <p:pic>
        <p:nvPicPr>
          <p:cNvPr id="2" name="Imagen 1">
            <a:extLst>
              <a:ext uri="{FF2B5EF4-FFF2-40B4-BE49-F238E27FC236}">
                <a16:creationId xmlns:a16="http://schemas.microsoft.com/office/drawing/2014/main" id="{FD4E4D6A-4F21-C6D1-1BAB-786A0DF637CC}"/>
              </a:ext>
            </a:extLst>
          </p:cNvPr>
          <p:cNvPicPr>
            <a:picLocks noChangeAspect="1"/>
          </p:cNvPicPr>
          <p:nvPr/>
        </p:nvPicPr>
        <p:blipFill>
          <a:blip r:embed="rId3"/>
          <a:srcRect l="14286" r="10204" b="12222"/>
          <a:stretch>
            <a:fillRect/>
          </a:stretch>
        </p:blipFill>
        <p:spPr>
          <a:xfrm>
            <a:off x="0" y="1752600"/>
            <a:ext cx="2819400" cy="49161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65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uiExpand="1"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9144000" cy="1400530"/>
          </a:xfrm>
        </p:spPr>
        <p:txBody>
          <a:bodyPr/>
          <a:lstStyle/>
          <a:p>
            <a:pPr algn="ctr" eaLnBrk="1" hangingPunct="1">
              <a:defRPr/>
            </a:pPr>
            <a:r>
              <a:rPr lang="es-MX" sz="4000" b="1" dirty="0"/>
              <a:t>PENSADORES Y EDUCADORES DEL PRAGMATISMO</a:t>
            </a:r>
            <a:endParaRPr lang="es-ES" sz="4000" b="1" dirty="0"/>
          </a:p>
        </p:txBody>
      </p:sp>
      <p:sp>
        <p:nvSpPr>
          <p:cNvPr id="51203" name="Rectangle 3"/>
          <p:cNvSpPr>
            <a:spLocks noGrp="1" noChangeArrowheads="1"/>
          </p:cNvSpPr>
          <p:nvPr>
            <p:ph idx="1"/>
          </p:nvPr>
        </p:nvSpPr>
        <p:spPr>
          <a:xfrm>
            <a:off x="292100" y="1295400"/>
            <a:ext cx="8851900" cy="5410200"/>
          </a:xfrm>
        </p:spPr>
        <p:txBody>
          <a:bodyPr>
            <a:normAutofit fontScale="40000" lnSpcReduction="20000"/>
          </a:bodyPr>
          <a:lstStyle/>
          <a:p>
            <a:pPr eaLnBrk="1" hangingPunct="1">
              <a:lnSpc>
                <a:spcPct val="80000"/>
              </a:lnSpc>
              <a:buFontTx/>
              <a:buNone/>
              <a:defRPr/>
            </a:pPr>
            <a:r>
              <a:rPr lang="es-MX" sz="6000" b="1" dirty="0"/>
              <a:t>PENSADORES:</a:t>
            </a:r>
          </a:p>
          <a:p>
            <a:pPr eaLnBrk="1" hangingPunct="1">
              <a:lnSpc>
                <a:spcPct val="80000"/>
              </a:lnSpc>
              <a:buFontTx/>
              <a:buNone/>
              <a:defRPr/>
            </a:pPr>
            <a:endParaRPr lang="es-MX" sz="1800" b="1" dirty="0">
              <a:effectLst>
                <a:outerShdw blurRad="38100" dist="38100" dir="2700000" algn="tl">
                  <a:srgbClr val="000000"/>
                </a:outerShdw>
              </a:effectLst>
            </a:endParaRPr>
          </a:p>
          <a:p>
            <a:pPr eaLnBrk="1" hangingPunct="1">
              <a:lnSpc>
                <a:spcPct val="80000"/>
              </a:lnSpc>
              <a:buFontTx/>
              <a:buNone/>
              <a:defRPr/>
            </a:pPr>
            <a:endParaRPr lang="es-MX" sz="1400" b="1" dirty="0">
              <a:effectLst>
                <a:outerShdw blurRad="38100" dist="38100" dir="2700000" algn="tl">
                  <a:srgbClr val="000000"/>
                </a:outerShdw>
              </a:effectLst>
            </a:endParaRPr>
          </a:p>
          <a:p>
            <a:pPr eaLnBrk="1" hangingPunct="1">
              <a:lnSpc>
                <a:spcPct val="80000"/>
              </a:lnSpc>
              <a:buFontTx/>
              <a:buNone/>
              <a:defRPr/>
            </a:pPr>
            <a:endParaRPr lang="es-MX" sz="1400" b="1" dirty="0">
              <a:effectLst>
                <a:outerShdw blurRad="38100" dist="38100" dir="2700000" algn="tl">
                  <a:srgbClr val="000000"/>
                </a:outerShdw>
              </a:effectLst>
            </a:endParaRPr>
          </a:p>
          <a:p>
            <a:pPr eaLnBrk="1" hangingPunct="1">
              <a:lnSpc>
                <a:spcPct val="80000"/>
              </a:lnSpc>
              <a:buFontTx/>
              <a:buNone/>
              <a:defRPr/>
            </a:pPr>
            <a:endParaRPr lang="es-MX" sz="1400" b="1" dirty="0">
              <a:effectLst>
                <a:outerShdw blurRad="38100" dist="38100" dir="2700000" algn="tl">
                  <a:srgbClr val="000000"/>
                </a:outerShdw>
              </a:effectLst>
            </a:endParaRPr>
          </a:p>
          <a:p>
            <a:pPr eaLnBrk="1" hangingPunct="1">
              <a:lnSpc>
                <a:spcPct val="80000"/>
              </a:lnSpc>
              <a:buFontTx/>
              <a:buNone/>
              <a:defRPr/>
            </a:pPr>
            <a:endParaRPr lang="es-MX" sz="1400" b="1" dirty="0">
              <a:effectLst>
                <a:outerShdw blurRad="38100" dist="38100" dir="2700000" algn="tl">
                  <a:srgbClr val="000000"/>
                </a:outerShdw>
              </a:effectLst>
            </a:endParaRPr>
          </a:p>
          <a:p>
            <a:pPr eaLnBrk="1" hangingPunct="1">
              <a:lnSpc>
                <a:spcPct val="80000"/>
              </a:lnSpc>
              <a:buFontTx/>
              <a:buNone/>
              <a:defRPr/>
            </a:pPr>
            <a:endParaRPr lang="es-MX" sz="1400" b="1" dirty="0">
              <a:effectLst>
                <a:outerShdw blurRad="38100" dist="38100" dir="2700000" algn="tl">
                  <a:srgbClr val="000000"/>
                </a:outerShdw>
              </a:effectLst>
            </a:endParaRPr>
          </a:p>
          <a:p>
            <a:pPr eaLnBrk="1" hangingPunct="1">
              <a:lnSpc>
                <a:spcPct val="80000"/>
              </a:lnSpc>
              <a:buFontTx/>
              <a:buNone/>
              <a:defRPr/>
            </a:pPr>
            <a:r>
              <a:rPr lang="es-MX" sz="1400" b="1" dirty="0">
                <a:effectLst>
                  <a:outerShdw blurRad="38100" dist="38100" dir="2700000" algn="tl">
                    <a:srgbClr val="000000"/>
                  </a:outerShdw>
                </a:effectLst>
              </a:rPr>
              <a:t>	</a:t>
            </a:r>
          </a:p>
          <a:p>
            <a:pPr eaLnBrk="1" hangingPunct="1">
              <a:lnSpc>
                <a:spcPct val="80000"/>
              </a:lnSpc>
              <a:buFontTx/>
              <a:buNone/>
              <a:defRPr/>
            </a:pPr>
            <a:endParaRPr lang="es-MX" sz="1600" dirty="0"/>
          </a:p>
          <a:p>
            <a:pPr eaLnBrk="1" hangingPunct="1">
              <a:lnSpc>
                <a:spcPct val="80000"/>
              </a:lnSpc>
              <a:buFontTx/>
              <a:buNone/>
              <a:defRPr/>
            </a:pPr>
            <a:r>
              <a:rPr lang="es-MX" sz="2000" b="1" dirty="0"/>
              <a:t>      </a:t>
            </a:r>
            <a:r>
              <a:rPr lang="es-MX" sz="1600" b="1" dirty="0"/>
              <a:t> </a:t>
            </a:r>
          </a:p>
          <a:p>
            <a:pPr eaLnBrk="1" hangingPunct="1">
              <a:lnSpc>
                <a:spcPct val="80000"/>
              </a:lnSpc>
              <a:buFontTx/>
              <a:buNone/>
              <a:defRPr/>
            </a:pPr>
            <a:r>
              <a:rPr lang="es-MX" sz="2500" b="1" dirty="0"/>
              <a:t>                          </a:t>
            </a:r>
          </a:p>
          <a:p>
            <a:pPr eaLnBrk="1" hangingPunct="1">
              <a:lnSpc>
                <a:spcPct val="80000"/>
              </a:lnSpc>
              <a:buFontTx/>
              <a:buNone/>
              <a:defRPr/>
            </a:pPr>
            <a:endParaRPr lang="es-MX" sz="2500" b="1" dirty="0"/>
          </a:p>
          <a:p>
            <a:pPr eaLnBrk="1" hangingPunct="1">
              <a:lnSpc>
                <a:spcPct val="80000"/>
              </a:lnSpc>
              <a:buFontTx/>
              <a:buNone/>
              <a:defRPr/>
            </a:pPr>
            <a:r>
              <a:rPr lang="es-MX" sz="3500" b="1" dirty="0"/>
              <a:t>              Henry Pierce                                            William James                               John Dewey</a:t>
            </a:r>
          </a:p>
          <a:p>
            <a:pPr eaLnBrk="1" hangingPunct="1">
              <a:lnSpc>
                <a:spcPct val="80000"/>
              </a:lnSpc>
              <a:buFontTx/>
              <a:buNone/>
              <a:defRPr/>
            </a:pPr>
            <a:r>
              <a:rPr lang="es-MX" sz="6000" b="1" dirty="0"/>
              <a:t>EDUCADORES</a:t>
            </a:r>
            <a:r>
              <a:rPr lang="es-MX" sz="8600" b="1" dirty="0"/>
              <a:t>:</a:t>
            </a:r>
            <a:r>
              <a:rPr lang="es-MX" sz="2000" b="1" dirty="0"/>
              <a:t>	</a:t>
            </a:r>
            <a:r>
              <a:rPr lang="es-MX" sz="1600" dirty="0"/>
              <a:t>	</a:t>
            </a:r>
          </a:p>
          <a:p>
            <a:pPr eaLnBrk="1" hangingPunct="1">
              <a:lnSpc>
                <a:spcPct val="80000"/>
              </a:lnSpc>
              <a:buFontTx/>
              <a:buNone/>
              <a:defRPr/>
            </a:pPr>
            <a:endParaRPr lang="es-MX" sz="1600" dirty="0"/>
          </a:p>
          <a:p>
            <a:pPr eaLnBrk="1" hangingPunct="1">
              <a:lnSpc>
                <a:spcPct val="80000"/>
              </a:lnSpc>
              <a:buFontTx/>
              <a:buNone/>
              <a:defRPr/>
            </a:pPr>
            <a:endParaRPr lang="es-MX" sz="1600" dirty="0"/>
          </a:p>
          <a:p>
            <a:pPr eaLnBrk="1" hangingPunct="1">
              <a:lnSpc>
                <a:spcPct val="80000"/>
              </a:lnSpc>
              <a:buFontTx/>
              <a:buNone/>
              <a:defRPr/>
            </a:pPr>
            <a:endParaRPr lang="es-MX" sz="1600" dirty="0"/>
          </a:p>
          <a:p>
            <a:pPr eaLnBrk="1" hangingPunct="1">
              <a:lnSpc>
                <a:spcPct val="80000"/>
              </a:lnSpc>
              <a:buFontTx/>
              <a:buNone/>
              <a:defRPr/>
            </a:pPr>
            <a:endParaRPr lang="es-MX" sz="1600" dirty="0"/>
          </a:p>
          <a:p>
            <a:pPr eaLnBrk="1" hangingPunct="1">
              <a:lnSpc>
                <a:spcPct val="80000"/>
              </a:lnSpc>
              <a:buFontTx/>
              <a:buNone/>
              <a:defRPr/>
            </a:pPr>
            <a:endParaRPr lang="es-MX" sz="1600" dirty="0"/>
          </a:p>
          <a:p>
            <a:pPr eaLnBrk="1" hangingPunct="1">
              <a:lnSpc>
                <a:spcPct val="80000"/>
              </a:lnSpc>
              <a:buFontTx/>
              <a:buNone/>
              <a:defRPr/>
            </a:pPr>
            <a:endParaRPr lang="es-MX" sz="1600" dirty="0"/>
          </a:p>
          <a:p>
            <a:pPr eaLnBrk="1" hangingPunct="1">
              <a:lnSpc>
                <a:spcPct val="80000"/>
              </a:lnSpc>
              <a:buFontTx/>
              <a:buNone/>
              <a:defRPr/>
            </a:pPr>
            <a:endParaRPr lang="es-MX" sz="1600" dirty="0"/>
          </a:p>
          <a:p>
            <a:pPr eaLnBrk="1" hangingPunct="1">
              <a:lnSpc>
                <a:spcPct val="80000"/>
              </a:lnSpc>
              <a:buFontTx/>
              <a:buNone/>
              <a:defRPr/>
            </a:pPr>
            <a:endParaRPr lang="es-MX" sz="1600" b="1" u="sng" dirty="0"/>
          </a:p>
          <a:p>
            <a:pPr eaLnBrk="1" hangingPunct="1">
              <a:lnSpc>
                <a:spcPct val="80000"/>
              </a:lnSpc>
              <a:buFontTx/>
              <a:buNone/>
              <a:defRPr/>
            </a:pPr>
            <a:endParaRPr lang="es-MX" sz="1600" b="1" u="sng" dirty="0"/>
          </a:p>
          <a:p>
            <a:pPr eaLnBrk="1" hangingPunct="1">
              <a:lnSpc>
                <a:spcPct val="80000"/>
              </a:lnSpc>
              <a:buFontTx/>
              <a:buNone/>
              <a:defRPr/>
            </a:pPr>
            <a:endParaRPr lang="es-MX" sz="1600" b="1" u="sng" dirty="0"/>
          </a:p>
          <a:p>
            <a:pPr eaLnBrk="1" hangingPunct="1">
              <a:lnSpc>
                <a:spcPct val="80000"/>
              </a:lnSpc>
              <a:buFontTx/>
              <a:buNone/>
              <a:defRPr/>
            </a:pPr>
            <a:r>
              <a:rPr lang="es-MX" sz="3000" b="1" dirty="0"/>
              <a:t>   </a:t>
            </a:r>
            <a:r>
              <a:rPr lang="es-MX" sz="3500" b="1" dirty="0" err="1"/>
              <a:t>Jhon</a:t>
            </a:r>
            <a:r>
              <a:rPr lang="es-MX" sz="3500" b="1" dirty="0"/>
              <a:t> Dewey</a:t>
            </a:r>
            <a:r>
              <a:rPr lang="es-MX" sz="3000" b="1" dirty="0"/>
              <a:t>       </a:t>
            </a:r>
            <a:r>
              <a:rPr lang="es-MX" sz="3500" b="1" dirty="0"/>
              <a:t>William H. Kirkpatrick</a:t>
            </a:r>
            <a:r>
              <a:rPr lang="es-MX" sz="3000" b="1" dirty="0"/>
              <a:t>     </a:t>
            </a:r>
            <a:r>
              <a:rPr lang="es-MX" sz="3500" b="1" dirty="0"/>
              <a:t>George </a:t>
            </a:r>
            <a:r>
              <a:rPr lang="es-MX" sz="3500" b="1" dirty="0" err="1"/>
              <a:t>Kerchensteiner</a:t>
            </a:r>
            <a:r>
              <a:rPr lang="es-MX" sz="3500" b="1" dirty="0"/>
              <a:t> </a:t>
            </a:r>
            <a:r>
              <a:rPr lang="es-MX" sz="3000" b="1" dirty="0"/>
              <a:t>   </a:t>
            </a:r>
            <a:r>
              <a:rPr lang="es-MX" sz="3500" b="1" dirty="0" err="1"/>
              <a:t>Adolphe</a:t>
            </a:r>
            <a:r>
              <a:rPr lang="es-MX" sz="3500" b="1" dirty="0"/>
              <a:t> </a:t>
            </a:r>
            <a:r>
              <a:rPr lang="es-MX" sz="3500" b="1" dirty="0" err="1"/>
              <a:t>Ferriére</a:t>
            </a:r>
            <a:r>
              <a:rPr lang="es-MX" sz="3500" b="1" dirty="0"/>
              <a:t>  </a:t>
            </a:r>
            <a:r>
              <a:rPr lang="es-MX" sz="3000" b="1" dirty="0"/>
              <a:t>    </a:t>
            </a:r>
            <a:r>
              <a:rPr lang="es-MX" sz="3500" b="1" dirty="0"/>
              <a:t>Jean Piaget</a:t>
            </a:r>
            <a:endParaRPr lang="es-ES" sz="3500" b="1" dirty="0"/>
          </a:p>
        </p:txBody>
      </p:sp>
      <p:pic>
        <p:nvPicPr>
          <p:cNvPr id="38916" name="Picture 5" descr="Henry_Pierce_small"/>
          <p:cNvPicPr>
            <a:picLocks noChangeAspect="1" noChangeArrowheads="1"/>
          </p:cNvPicPr>
          <p:nvPr/>
        </p:nvPicPr>
        <p:blipFill>
          <a:blip r:embed="rId3" cstate="print"/>
          <a:srcRect/>
          <a:stretch>
            <a:fillRect/>
          </a:stretch>
        </p:blipFill>
        <p:spPr bwMode="auto">
          <a:xfrm>
            <a:off x="990600" y="1773152"/>
            <a:ext cx="1241425" cy="1737271"/>
          </a:xfrm>
          <a:prstGeom prst="rect">
            <a:avLst/>
          </a:prstGeom>
          <a:noFill/>
          <a:ln w="9525">
            <a:noFill/>
            <a:miter lim="800000"/>
            <a:headEnd/>
            <a:tailEnd/>
          </a:ln>
        </p:spPr>
      </p:pic>
      <p:pic>
        <p:nvPicPr>
          <p:cNvPr id="38917" name="Picture 7" descr="William James"/>
          <p:cNvPicPr>
            <a:picLocks noChangeAspect="1" noChangeArrowheads="1"/>
          </p:cNvPicPr>
          <p:nvPr/>
        </p:nvPicPr>
        <p:blipFill>
          <a:blip r:embed="rId4" cstate="print"/>
          <a:srcRect/>
          <a:stretch>
            <a:fillRect/>
          </a:stretch>
        </p:blipFill>
        <p:spPr bwMode="auto">
          <a:xfrm>
            <a:off x="4267199" y="1838325"/>
            <a:ext cx="1158875" cy="1657350"/>
          </a:xfrm>
          <a:prstGeom prst="rect">
            <a:avLst/>
          </a:prstGeom>
          <a:noFill/>
          <a:ln w="9525">
            <a:noFill/>
            <a:miter lim="800000"/>
            <a:headEnd/>
            <a:tailEnd/>
          </a:ln>
        </p:spPr>
      </p:pic>
      <p:pic>
        <p:nvPicPr>
          <p:cNvPr id="38918" name="Picture 9" descr="John Dewey"/>
          <p:cNvPicPr>
            <a:picLocks noChangeAspect="1" noChangeArrowheads="1"/>
          </p:cNvPicPr>
          <p:nvPr/>
        </p:nvPicPr>
        <p:blipFill>
          <a:blip r:embed="rId5" cstate="print"/>
          <a:srcRect/>
          <a:stretch>
            <a:fillRect/>
          </a:stretch>
        </p:blipFill>
        <p:spPr bwMode="auto">
          <a:xfrm>
            <a:off x="7056600" y="1867822"/>
            <a:ext cx="1054100" cy="1590675"/>
          </a:xfrm>
          <a:prstGeom prst="rect">
            <a:avLst/>
          </a:prstGeom>
          <a:noFill/>
          <a:ln w="9525">
            <a:noFill/>
            <a:miter lim="800000"/>
            <a:headEnd/>
            <a:tailEnd/>
          </a:ln>
        </p:spPr>
      </p:pic>
      <p:pic>
        <p:nvPicPr>
          <p:cNvPr id="38919" name="Picture 10" descr="John Dewey"/>
          <p:cNvPicPr>
            <a:picLocks noChangeAspect="1" noChangeArrowheads="1"/>
          </p:cNvPicPr>
          <p:nvPr/>
        </p:nvPicPr>
        <p:blipFill>
          <a:blip r:embed="rId5" cstate="print"/>
          <a:srcRect/>
          <a:stretch>
            <a:fillRect/>
          </a:stretch>
        </p:blipFill>
        <p:spPr bwMode="auto">
          <a:xfrm>
            <a:off x="457200" y="4495800"/>
            <a:ext cx="1054100" cy="1590675"/>
          </a:xfrm>
          <a:prstGeom prst="rect">
            <a:avLst/>
          </a:prstGeom>
          <a:noFill/>
          <a:ln w="9525">
            <a:noFill/>
            <a:miter lim="800000"/>
            <a:headEnd/>
            <a:tailEnd/>
          </a:ln>
        </p:spPr>
      </p:pic>
      <p:pic>
        <p:nvPicPr>
          <p:cNvPr id="38920" name="Picture 12" descr="Professor William H. Kilpatrick (1871-1965). Through his writings, notably The Project Method (1918), and his teaching, Kilpatrick made progressive educational ideas accessible to thousands of students at Teachers College. He visited his former students, including Tao Xinzhi, in China in 1927 and 1929. [Photograph ca. 1925; Faculty Photograph Collection, Special Collections, Teachers College Library] ">
            <a:hlinkClick r:id="rId6"/>
          </p:cNvPr>
          <p:cNvPicPr>
            <a:picLocks noChangeAspect="1" noChangeArrowheads="1"/>
          </p:cNvPicPr>
          <p:nvPr/>
        </p:nvPicPr>
        <p:blipFill>
          <a:blip r:embed="rId7" cstate="print"/>
          <a:srcRect/>
          <a:stretch>
            <a:fillRect/>
          </a:stretch>
        </p:blipFill>
        <p:spPr bwMode="auto">
          <a:xfrm>
            <a:off x="2057400" y="4572000"/>
            <a:ext cx="1162050" cy="1552575"/>
          </a:xfrm>
          <a:prstGeom prst="rect">
            <a:avLst/>
          </a:prstGeom>
          <a:noFill/>
          <a:ln w="9525">
            <a:noFill/>
            <a:miter lim="800000"/>
            <a:headEnd/>
            <a:tailEnd/>
          </a:ln>
        </p:spPr>
      </p:pic>
      <p:pic>
        <p:nvPicPr>
          <p:cNvPr id="38921" name="Picture 14" descr="piaget"/>
          <p:cNvPicPr>
            <a:picLocks noChangeAspect="1" noChangeArrowheads="1"/>
          </p:cNvPicPr>
          <p:nvPr/>
        </p:nvPicPr>
        <p:blipFill>
          <a:blip r:embed="rId8" cstate="print"/>
          <a:srcRect/>
          <a:stretch>
            <a:fillRect/>
          </a:stretch>
        </p:blipFill>
        <p:spPr bwMode="auto">
          <a:xfrm>
            <a:off x="7619999" y="4363215"/>
            <a:ext cx="1278172" cy="1760594"/>
          </a:xfrm>
          <a:prstGeom prst="rect">
            <a:avLst/>
          </a:prstGeom>
          <a:noFill/>
          <a:ln w="9525">
            <a:noFill/>
            <a:miter lim="800000"/>
            <a:headEnd/>
            <a:tailEnd/>
          </a:ln>
        </p:spPr>
      </p:pic>
      <p:pic>
        <p:nvPicPr>
          <p:cNvPr id="2" name="Imagen 1">
            <a:extLst>
              <a:ext uri="{FF2B5EF4-FFF2-40B4-BE49-F238E27FC236}">
                <a16:creationId xmlns:a16="http://schemas.microsoft.com/office/drawing/2014/main" id="{EA9238D7-5AF0-45F6-BDFA-60D48671EC22}"/>
              </a:ext>
            </a:extLst>
          </p:cNvPr>
          <p:cNvPicPr>
            <a:picLocks noChangeAspect="1"/>
          </p:cNvPicPr>
          <p:nvPr/>
        </p:nvPicPr>
        <p:blipFill>
          <a:blip r:embed="rId9"/>
          <a:stretch>
            <a:fillRect/>
          </a:stretch>
        </p:blipFill>
        <p:spPr>
          <a:xfrm>
            <a:off x="5911849" y="4363215"/>
            <a:ext cx="1527799" cy="1760594"/>
          </a:xfrm>
          <a:prstGeom prst="rect">
            <a:avLst/>
          </a:prstGeom>
        </p:spPr>
      </p:pic>
      <p:pic>
        <p:nvPicPr>
          <p:cNvPr id="4" name="Imagen 3">
            <a:extLst>
              <a:ext uri="{FF2B5EF4-FFF2-40B4-BE49-F238E27FC236}">
                <a16:creationId xmlns:a16="http://schemas.microsoft.com/office/drawing/2014/main" id="{171851D0-5689-444F-BBF7-ECB3D1964E72}"/>
              </a:ext>
            </a:extLst>
          </p:cNvPr>
          <p:cNvPicPr>
            <a:picLocks noChangeAspect="1"/>
          </p:cNvPicPr>
          <p:nvPr/>
        </p:nvPicPr>
        <p:blipFill rotWithShape="1">
          <a:blip r:embed="rId10"/>
          <a:srcRect l="16667" r="16667"/>
          <a:stretch/>
        </p:blipFill>
        <p:spPr>
          <a:xfrm>
            <a:off x="4194174" y="4329113"/>
            <a:ext cx="1219198" cy="18287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9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9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9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20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203">
                                            <p:txEl>
                                              <p:pRg st="24" end="2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89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9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89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51203" grpId="0" uiExpand="1"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452718"/>
            <a:ext cx="9144000" cy="918882"/>
          </a:xfrm>
        </p:spPr>
        <p:txBody>
          <a:bodyPr>
            <a:normAutofit fontScale="90000"/>
          </a:bodyPr>
          <a:lstStyle/>
          <a:p>
            <a:pPr algn="ctr" eaLnBrk="1" hangingPunct="1">
              <a:defRPr/>
            </a:pPr>
            <a:r>
              <a:rPr lang="es-MX" sz="4400" b="1" dirty="0"/>
              <a:t>EL EXISTENCIALISMO</a:t>
            </a:r>
            <a:br>
              <a:rPr lang="es-MX" b="1" dirty="0">
                <a:effectLst>
                  <a:outerShdw blurRad="38100" dist="38100" dir="2700000" algn="tl">
                    <a:srgbClr val="000000"/>
                  </a:outerShdw>
                </a:effectLst>
              </a:rPr>
            </a:br>
            <a:endParaRPr lang="es-ES" b="1" dirty="0">
              <a:effectLst>
                <a:outerShdw blurRad="38100" dist="38100" dir="2700000" algn="tl">
                  <a:srgbClr val="000000"/>
                </a:outerShdw>
              </a:effectLst>
            </a:endParaRPr>
          </a:p>
        </p:txBody>
      </p:sp>
      <p:sp>
        <p:nvSpPr>
          <p:cNvPr id="28675" name="Rectangle 3"/>
          <p:cNvSpPr>
            <a:spLocks noGrp="1" noChangeArrowheads="1"/>
          </p:cNvSpPr>
          <p:nvPr>
            <p:ph idx="1"/>
          </p:nvPr>
        </p:nvSpPr>
        <p:spPr>
          <a:xfrm>
            <a:off x="4978400" y="2079991"/>
            <a:ext cx="4165600" cy="3939809"/>
          </a:xfrm>
        </p:spPr>
        <p:txBody>
          <a:bodyPr>
            <a:normAutofit fontScale="92500"/>
          </a:bodyPr>
          <a:lstStyle/>
          <a:p>
            <a:pPr eaLnBrk="1" hangingPunct="1">
              <a:buFontTx/>
              <a:buNone/>
            </a:pPr>
            <a:r>
              <a:rPr lang="es-MX" sz="2600" b="1" dirty="0"/>
              <a:t>¿Cuál es la última verdad? </a:t>
            </a:r>
          </a:p>
          <a:p>
            <a:pPr eaLnBrk="1" hangingPunct="1">
              <a:buFontTx/>
              <a:buNone/>
            </a:pPr>
            <a:r>
              <a:rPr lang="es-MX" sz="2600" b="1" dirty="0"/>
              <a:t>LA EXISTENCIA</a:t>
            </a:r>
          </a:p>
          <a:p>
            <a:pPr eaLnBrk="1" hangingPunct="1">
              <a:buFontTx/>
              <a:buNone/>
            </a:pPr>
            <a:r>
              <a:rPr lang="es-MX" sz="2600" b="1" dirty="0"/>
              <a:t>¿Cómo llegamos al</a:t>
            </a:r>
          </a:p>
          <a:p>
            <a:pPr eaLnBrk="1" hangingPunct="1">
              <a:buFontTx/>
              <a:buNone/>
            </a:pPr>
            <a:r>
              <a:rPr lang="es-MX" sz="2600" b="1" dirty="0"/>
              <a:t>conocimiento?</a:t>
            </a:r>
          </a:p>
          <a:p>
            <a:pPr eaLnBrk="1" hangingPunct="1">
              <a:buFontTx/>
              <a:buNone/>
            </a:pPr>
            <a:r>
              <a:rPr lang="es-MX" sz="2600" b="1" dirty="0"/>
              <a:t>DISFRUTANDO LA</a:t>
            </a:r>
          </a:p>
          <a:p>
            <a:pPr eaLnBrk="1" hangingPunct="1">
              <a:buFontTx/>
              <a:buNone/>
            </a:pPr>
            <a:r>
              <a:rPr lang="es-MX" sz="2600" b="1" dirty="0"/>
              <a:t>EXISTENCIA</a:t>
            </a:r>
          </a:p>
          <a:p>
            <a:pPr eaLnBrk="1" hangingPunct="1">
              <a:buFontTx/>
              <a:buNone/>
            </a:pPr>
            <a:r>
              <a:rPr lang="es-MX" sz="2600" b="1" dirty="0"/>
              <a:t>¿Qué es lo más valioso?</a:t>
            </a:r>
          </a:p>
          <a:p>
            <a:pPr eaLnBrk="1" hangingPunct="1">
              <a:buFontTx/>
              <a:buNone/>
            </a:pPr>
            <a:r>
              <a:rPr lang="es-MX" sz="2600" b="1" dirty="0"/>
              <a:t>LA LIBERTAD</a:t>
            </a:r>
          </a:p>
          <a:p>
            <a:pPr eaLnBrk="1" hangingPunct="1"/>
            <a:endParaRPr lang="es-ES" dirty="0"/>
          </a:p>
        </p:txBody>
      </p:sp>
      <p:pic>
        <p:nvPicPr>
          <p:cNvPr id="2" name="Imagen 1">
            <a:extLst>
              <a:ext uri="{FF2B5EF4-FFF2-40B4-BE49-F238E27FC236}">
                <a16:creationId xmlns:a16="http://schemas.microsoft.com/office/drawing/2014/main" id="{AD209C65-EEE8-0568-83A2-A8753B631DEA}"/>
              </a:ext>
            </a:extLst>
          </p:cNvPr>
          <p:cNvPicPr>
            <a:picLocks noChangeAspect="1"/>
          </p:cNvPicPr>
          <p:nvPr/>
        </p:nvPicPr>
        <p:blipFill>
          <a:blip r:embed="rId3"/>
          <a:srcRect l="8698" r="4823" b="5691"/>
          <a:stretch>
            <a:fillRect/>
          </a:stretch>
        </p:blipFill>
        <p:spPr>
          <a:xfrm>
            <a:off x="-12290" y="2563995"/>
            <a:ext cx="4844482" cy="297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uiExpand="1"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76200"/>
            <a:ext cx="9144000" cy="1400530"/>
          </a:xfrm>
        </p:spPr>
        <p:txBody>
          <a:bodyPr>
            <a:normAutofit/>
          </a:bodyPr>
          <a:lstStyle/>
          <a:p>
            <a:pPr algn="ctr" eaLnBrk="1" hangingPunct="1">
              <a:defRPr/>
            </a:pPr>
            <a:r>
              <a:rPr lang="es-MX" sz="4000" b="1" dirty="0"/>
              <a:t>EL EXISTENCIALISMO Y LA EDUCACIÓN</a:t>
            </a:r>
            <a:endParaRPr lang="es-ES" sz="4000" b="1" dirty="0"/>
          </a:p>
        </p:txBody>
      </p:sp>
      <p:sp>
        <p:nvSpPr>
          <p:cNvPr id="29699" name="Rectangle 3"/>
          <p:cNvSpPr>
            <a:spLocks noGrp="1" noChangeArrowheads="1"/>
          </p:cNvSpPr>
          <p:nvPr>
            <p:ph idx="1"/>
          </p:nvPr>
        </p:nvSpPr>
        <p:spPr>
          <a:xfrm>
            <a:off x="0" y="1476730"/>
            <a:ext cx="5105400" cy="4924070"/>
          </a:xfrm>
        </p:spPr>
        <p:txBody>
          <a:bodyPr>
            <a:normAutofit/>
          </a:bodyPr>
          <a:lstStyle/>
          <a:p>
            <a:pPr eaLnBrk="1" hangingPunct="1">
              <a:spcBef>
                <a:spcPts val="600"/>
              </a:spcBef>
              <a:spcAft>
                <a:spcPts val="600"/>
              </a:spcAft>
              <a:buFontTx/>
              <a:buNone/>
            </a:pPr>
            <a:r>
              <a:rPr lang="es-MX" sz="2600" b="1" dirty="0"/>
              <a:t>El estudiante es:	UN SER QUE</a:t>
            </a:r>
          </a:p>
          <a:p>
            <a:pPr eaLnBrk="1" hangingPunct="1">
              <a:spcBef>
                <a:spcPts val="600"/>
              </a:spcBef>
              <a:spcAft>
                <a:spcPts val="600"/>
              </a:spcAft>
              <a:buFontTx/>
              <a:buNone/>
            </a:pPr>
            <a:r>
              <a:rPr lang="es-MX" sz="2600" b="1" dirty="0"/>
              <a:t>SÓLO EXISTE HOY</a:t>
            </a:r>
          </a:p>
          <a:p>
            <a:pPr eaLnBrk="1" hangingPunct="1">
              <a:spcBef>
                <a:spcPts val="600"/>
              </a:spcBef>
              <a:spcAft>
                <a:spcPts val="600"/>
              </a:spcAft>
              <a:buFontTx/>
              <a:buNone/>
            </a:pPr>
            <a:r>
              <a:rPr lang="es-MX" sz="2600" b="1" dirty="0"/>
              <a:t>El maestro es:	CADA</a:t>
            </a:r>
          </a:p>
          <a:p>
            <a:pPr eaLnBrk="1" hangingPunct="1">
              <a:spcBef>
                <a:spcPts val="600"/>
              </a:spcBef>
              <a:spcAft>
                <a:spcPts val="600"/>
              </a:spcAft>
              <a:buFontTx/>
              <a:buNone/>
            </a:pPr>
            <a:r>
              <a:rPr lang="es-MX" sz="2600" b="1" dirty="0"/>
              <a:t>INDIVIDUO</a:t>
            </a:r>
          </a:p>
          <a:p>
            <a:pPr eaLnBrk="1" hangingPunct="1">
              <a:spcBef>
                <a:spcPts val="600"/>
              </a:spcBef>
              <a:spcAft>
                <a:spcPts val="600"/>
              </a:spcAft>
              <a:buFontTx/>
              <a:buNone/>
            </a:pPr>
            <a:r>
              <a:rPr lang="es-MX" sz="2600" b="1" dirty="0"/>
              <a:t>PARA SÍ MISMO</a:t>
            </a:r>
          </a:p>
          <a:p>
            <a:pPr eaLnBrk="1" hangingPunct="1">
              <a:spcBef>
                <a:spcPts val="600"/>
              </a:spcBef>
              <a:spcAft>
                <a:spcPts val="600"/>
              </a:spcAft>
              <a:buFontTx/>
              <a:buNone/>
            </a:pPr>
            <a:r>
              <a:rPr lang="es-MX" sz="2600" b="1" dirty="0"/>
              <a:t>El método es:	PRUEBA TODO,</a:t>
            </a:r>
          </a:p>
          <a:p>
            <a:pPr eaLnBrk="1" hangingPunct="1">
              <a:spcBef>
                <a:spcPts val="600"/>
              </a:spcBef>
              <a:spcAft>
                <a:spcPts val="600"/>
              </a:spcAft>
              <a:buFontTx/>
              <a:buNone/>
            </a:pPr>
            <a:r>
              <a:rPr lang="es-MX" sz="2600" b="1" dirty="0"/>
              <a:t>VIVE HOY, ATRÉVETE</a:t>
            </a:r>
          </a:p>
          <a:p>
            <a:pPr eaLnBrk="1" hangingPunct="1">
              <a:spcBef>
                <a:spcPts val="600"/>
              </a:spcBef>
              <a:spcAft>
                <a:spcPts val="600"/>
              </a:spcAft>
              <a:buFontTx/>
              <a:buNone/>
            </a:pPr>
            <a:r>
              <a:rPr lang="es-MX" sz="2600" b="1" dirty="0"/>
              <a:t>El currículum se basa en:</a:t>
            </a:r>
          </a:p>
          <a:p>
            <a:pPr eaLnBrk="1" hangingPunct="1">
              <a:spcBef>
                <a:spcPts val="600"/>
              </a:spcBef>
              <a:spcAft>
                <a:spcPts val="600"/>
              </a:spcAft>
              <a:buFontTx/>
              <a:buNone/>
            </a:pPr>
            <a:r>
              <a:rPr lang="es-MX" sz="2600" b="1" dirty="0"/>
              <a:t>*HAZ TODO LO QUE QUIERAS*</a:t>
            </a:r>
            <a:endParaRPr lang="es-ES" sz="2600" b="1" dirty="0"/>
          </a:p>
        </p:txBody>
      </p:sp>
      <p:pic>
        <p:nvPicPr>
          <p:cNvPr id="2" name="Imagen 1">
            <a:extLst>
              <a:ext uri="{FF2B5EF4-FFF2-40B4-BE49-F238E27FC236}">
                <a16:creationId xmlns:a16="http://schemas.microsoft.com/office/drawing/2014/main" id="{BAB38BBC-AB52-90AF-06E3-541616C40034}"/>
              </a:ext>
            </a:extLst>
          </p:cNvPr>
          <p:cNvPicPr>
            <a:picLocks noChangeAspect="1"/>
          </p:cNvPicPr>
          <p:nvPr/>
        </p:nvPicPr>
        <p:blipFill>
          <a:blip r:embed="rId3"/>
          <a:srcRect l="14492" r="8696"/>
          <a:stretch>
            <a:fillRect/>
          </a:stretch>
        </p:blipFill>
        <p:spPr>
          <a:xfrm>
            <a:off x="5105400" y="1967547"/>
            <a:ext cx="4038600" cy="39424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69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utoUpdateAnimBg="0"/>
      <p:bldP spid="29699" grpId="0" uiExpand="1"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452718"/>
            <a:ext cx="9144000" cy="842682"/>
          </a:xfrm>
        </p:spPr>
        <p:txBody>
          <a:bodyPr/>
          <a:lstStyle/>
          <a:p>
            <a:pPr algn="ctr" eaLnBrk="1" hangingPunct="1">
              <a:defRPr/>
            </a:pPr>
            <a:r>
              <a:rPr lang="es-MX" sz="4000" b="1" dirty="0"/>
              <a:t>PENSADORES Y EDUCADORES</a:t>
            </a:r>
            <a:endParaRPr lang="es-ES" sz="4000" b="1" dirty="0"/>
          </a:p>
        </p:txBody>
      </p:sp>
      <p:sp>
        <p:nvSpPr>
          <p:cNvPr id="30723" name="Rectangle 3"/>
          <p:cNvSpPr>
            <a:spLocks noGrp="1" noChangeArrowheads="1"/>
          </p:cNvSpPr>
          <p:nvPr>
            <p:ph idx="1"/>
          </p:nvPr>
        </p:nvSpPr>
        <p:spPr>
          <a:xfrm>
            <a:off x="4419600" y="1981200"/>
            <a:ext cx="4648200" cy="3810000"/>
          </a:xfrm>
        </p:spPr>
        <p:txBody>
          <a:bodyPr>
            <a:normAutofit fontScale="92500"/>
          </a:bodyPr>
          <a:lstStyle/>
          <a:p>
            <a:pPr eaLnBrk="1" hangingPunct="1">
              <a:spcBef>
                <a:spcPts val="600"/>
              </a:spcBef>
              <a:spcAft>
                <a:spcPts val="600"/>
              </a:spcAft>
              <a:buFontTx/>
              <a:buNone/>
            </a:pPr>
            <a:r>
              <a:rPr lang="es-MX" sz="3000" b="1" dirty="0"/>
              <a:t>PENSADORES:	</a:t>
            </a:r>
          </a:p>
          <a:p>
            <a:pPr eaLnBrk="1" hangingPunct="1">
              <a:spcBef>
                <a:spcPts val="600"/>
              </a:spcBef>
              <a:spcAft>
                <a:spcPts val="600"/>
              </a:spcAft>
              <a:buFontTx/>
              <a:buNone/>
            </a:pPr>
            <a:r>
              <a:rPr lang="es-MX" sz="2600" b="1" dirty="0"/>
              <a:t>Sören Kierkegaard, Jean Paul</a:t>
            </a:r>
          </a:p>
          <a:p>
            <a:pPr eaLnBrk="1" hangingPunct="1">
              <a:spcBef>
                <a:spcPts val="600"/>
              </a:spcBef>
              <a:spcAft>
                <a:spcPts val="600"/>
              </a:spcAft>
              <a:buFontTx/>
              <a:buNone/>
            </a:pPr>
            <a:r>
              <a:rPr lang="es-MX" sz="2600" b="1" dirty="0"/>
              <a:t>Sartre, Albert Camus, Karl</a:t>
            </a:r>
          </a:p>
          <a:p>
            <a:pPr eaLnBrk="1" hangingPunct="1">
              <a:spcBef>
                <a:spcPts val="600"/>
              </a:spcBef>
              <a:spcAft>
                <a:spcPts val="600"/>
              </a:spcAft>
              <a:buFontTx/>
              <a:buNone/>
            </a:pPr>
            <a:r>
              <a:rPr lang="es-MX" sz="2600" b="1" dirty="0"/>
              <a:t>Jaspers y Martín Heidegger.</a:t>
            </a:r>
          </a:p>
          <a:p>
            <a:pPr eaLnBrk="1" hangingPunct="1">
              <a:spcBef>
                <a:spcPts val="600"/>
              </a:spcBef>
              <a:spcAft>
                <a:spcPts val="600"/>
              </a:spcAft>
              <a:buFontTx/>
              <a:buNone/>
            </a:pPr>
            <a:r>
              <a:rPr lang="es-MX" sz="3000" b="1" dirty="0"/>
              <a:t>EDUCADORES:	</a:t>
            </a:r>
          </a:p>
          <a:p>
            <a:pPr eaLnBrk="1" hangingPunct="1">
              <a:spcBef>
                <a:spcPts val="600"/>
              </a:spcBef>
              <a:spcAft>
                <a:spcPts val="600"/>
              </a:spcAft>
              <a:buFontTx/>
              <a:buNone/>
            </a:pPr>
            <a:r>
              <a:rPr lang="es-MX" sz="2600" b="1" dirty="0"/>
              <a:t>Todos los educadores a partir</a:t>
            </a:r>
          </a:p>
          <a:p>
            <a:pPr eaLnBrk="1" hangingPunct="1">
              <a:spcBef>
                <a:spcPts val="600"/>
              </a:spcBef>
              <a:spcAft>
                <a:spcPts val="600"/>
              </a:spcAft>
              <a:buFontTx/>
              <a:buNone/>
            </a:pPr>
            <a:r>
              <a:rPr lang="es-MX" sz="2600" b="1" dirty="0"/>
              <a:t>de la escuela nueva</a:t>
            </a:r>
            <a:endParaRPr lang="es-ES" sz="2600" b="1" dirty="0"/>
          </a:p>
        </p:txBody>
      </p:sp>
      <p:pic>
        <p:nvPicPr>
          <p:cNvPr id="3" name="Imagen 2">
            <a:extLst>
              <a:ext uri="{FF2B5EF4-FFF2-40B4-BE49-F238E27FC236}">
                <a16:creationId xmlns:a16="http://schemas.microsoft.com/office/drawing/2014/main" id="{46C5A40E-A81E-860E-AEAF-96DFC2BF9F85}"/>
              </a:ext>
            </a:extLst>
          </p:cNvPr>
          <p:cNvPicPr>
            <a:picLocks noChangeAspect="1"/>
          </p:cNvPicPr>
          <p:nvPr/>
        </p:nvPicPr>
        <p:blipFill>
          <a:blip r:embed="rId3"/>
          <a:stretch>
            <a:fillRect/>
          </a:stretch>
        </p:blipFill>
        <p:spPr>
          <a:xfrm>
            <a:off x="0" y="1752600"/>
            <a:ext cx="41910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uiExpand="1"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304800"/>
            <a:ext cx="9144000" cy="842682"/>
          </a:xfrm>
        </p:spPr>
        <p:txBody>
          <a:bodyPr/>
          <a:lstStyle/>
          <a:p>
            <a:pPr algn="ctr" eaLnBrk="1" hangingPunct="1">
              <a:defRPr/>
            </a:pPr>
            <a:r>
              <a:rPr lang="es-MX" sz="4000" b="1" dirty="0"/>
              <a:t>PENSADORES</a:t>
            </a:r>
            <a:r>
              <a:rPr lang="es-MX" sz="4000" b="1" dirty="0">
                <a:effectLst>
                  <a:outerShdw blurRad="38100" dist="38100" dir="2700000" algn="tl">
                    <a:srgbClr val="000000"/>
                  </a:outerShdw>
                </a:effectLst>
              </a:rPr>
              <a:t> </a:t>
            </a:r>
            <a:r>
              <a:rPr lang="es-MX" sz="4000" b="1" dirty="0"/>
              <a:t>Y EDUCADORES</a:t>
            </a:r>
            <a:endParaRPr lang="es-ES" sz="4000" b="1" dirty="0"/>
          </a:p>
        </p:txBody>
      </p:sp>
      <p:sp>
        <p:nvSpPr>
          <p:cNvPr id="52227" name="Rectangle 3"/>
          <p:cNvSpPr>
            <a:spLocks noGrp="1" noChangeArrowheads="1"/>
          </p:cNvSpPr>
          <p:nvPr>
            <p:ph idx="1"/>
          </p:nvPr>
        </p:nvSpPr>
        <p:spPr>
          <a:xfrm>
            <a:off x="304800" y="1524000"/>
            <a:ext cx="8458200" cy="5181600"/>
          </a:xfrm>
        </p:spPr>
        <p:txBody>
          <a:bodyPr>
            <a:normAutofit fontScale="85000" lnSpcReduction="20000"/>
          </a:bodyPr>
          <a:lstStyle/>
          <a:p>
            <a:pPr eaLnBrk="1" hangingPunct="1">
              <a:lnSpc>
                <a:spcPct val="90000"/>
              </a:lnSpc>
              <a:buFontTx/>
              <a:buNone/>
              <a:defRPr/>
            </a:pPr>
            <a:r>
              <a:rPr lang="es-MX" sz="3300" b="1" dirty="0"/>
              <a:t>PENSADORES</a:t>
            </a:r>
            <a:r>
              <a:rPr lang="es-MX" sz="3300" b="1" dirty="0">
                <a:effectLst>
                  <a:outerShdw blurRad="38100" dist="38100" dir="2700000" algn="tl">
                    <a:srgbClr val="000000"/>
                  </a:outerShdw>
                </a:effectLst>
              </a:rPr>
              <a:t>:</a:t>
            </a:r>
          </a:p>
          <a:p>
            <a:pPr eaLnBrk="1" hangingPunct="1">
              <a:lnSpc>
                <a:spcPct val="90000"/>
              </a:lnSpc>
              <a:buFontTx/>
              <a:buNone/>
              <a:defRPr/>
            </a:pPr>
            <a:endParaRPr lang="es-MX" sz="2800" b="1" dirty="0">
              <a:effectLst>
                <a:outerShdw blurRad="38100" dist="38100" dir="2700000" algn="tl">
                  <a:srgbClr val="000000"/>
                </a:outerShdw>
              </a:effectLst>
            </a:endParaRPr>
          </a:p>
          <a:p>
            <a:pPr eaLnBrk="1" hangingPunct="1">
              <a:lnSpc>
                <a:spcPct val="90000"/>
              </a:lnSpc>
              <a:buFontTx/>
              <a:buNone/>
              <a:defRPr/>
            </a:pPr>
            <a:endParaRPr lang="es-MX" sz="1400" b="1" dirty="0"/>
          </a:p>
          <a:p>
            <a:pPr eaLnBrk="1" hangingPunct="1">
              <a:lnSpc>
                <a:spcPct val="90000"/>
              </a:lnSpc>
              <a:buFontTx/>
              <a:buNone/>
              <a:defRPr/>
            </a:pPr>
            <a:endParaRPr lang="es-MX" sz="2800" dirty="0"/>
          </a:p>
          <a:p>
            <a:pPr eaLnBrk="1" hangingPunct="1">
              <a:lnSpc>
                <a:spcPct val="90000"/>
              </a:lnSpc>
              <a:buFontTx/>
              <a:buNone/>
              <a:defRPr/>
            </a:pPr>
            <a:endParaRPr lang="es-MX" sz="1800" b="1" dirty="0"/>
          </a:p>
          <a:p>
            <a:pPr eaLnBrk="1" hangingPunct="1">
              <a:lnSpc>
                <a:spcPct val="90000"/>
              </a:lnSpc>
              <a:buFontTx/>
              <a:buNone/>
              <a:defRPr/>
            </a:pPr>
            <a:endParaRPr lang="es-MX" sz="2400" b="1" dirty="0"/>
          </a:p>
          <a:p>
            <a:pPr eaLnBrk="1" hangingPunct="1">
              <a:lnSpc>
                <a:spcPct val="90000"/>
              </a:lnSpc>
              <a:buFontTx/>
              <a:buNone/>
              <a:defRPr/>
            </a:pPr>
            <a:endParaRPr lang="es-MX" sz="2400" b="1" dirty="0"/>
          </a:p>
          <a:p>
            <a:pPr eaLnBrk="1" hangingPunct="1">
              <a:lnSpc>
                <a:spcPct val="90000"/>
              </a:lnSpc>
              <a:buFontTx/>
              <a:buNone/>
              <a:defRPr/>
            </a:pPr>
            <a:r>
              <a:rPr lang="es-MX" sz="2400" b="1" dirty="0"/>
              <a:t>Sören Kierkegaard               Jean Paul Sartre             Albert Camus</a:t>
            </a:r>
          </a:p>
          <a:p>
            <a:pPr eaLnBrk="1" hangingPunct="1">
              <a:lnSpc>
                <a:spcPct val="90000"/>
              </a:lnSpc>
              <a:buFontTx/>
              <a:buNone/>
              <a:defRPr/>
            </a:pPr>
            <a:endParaRPr lang="es-MX" sz="2500" b="1" dirty="0"/>
          </a:p>
          <a:p>
            <a:pPr eaLnBrk="1" hangingPunct="1">
              <a:lnSpc>
                <a:spcPct val="90000"/>
              </a:lnSpc>
              <a:buFontTx/>
              <a:buNone/>
              <a:defRPr/>
            </a:pPr>
            <a:endParaRPr lang="es-MX" sz="2500" b="1" dirty="0"/>
          </a:p>
          <a:p>
            <a:pPr eaLnBrk="1" hangingPunct="1">
              <a:lnSpc>
                <a:spcPct val="90000"/>
              </a:lnSpc>
              <a:buFontTx/>
              <a:buNone/>
              <a:defRPr/>
            </a:pPr>
            <a:endParaRPr lang="es-MX" sz="2500" b="1" dirty="0"/>
          </a:p>
          <a:p>
            <a:pPr eaLnBrk="1" hangingPunct="1">
              <a:lnSpc>
                <a:spcPct val="90000"/>
              </a:lnSpc>
              <a:buFontTx/>
              <a:buNone/>
              <a:defRPr/>
            </a:pPr>
            <a:endParaRPr lang="es-MX" sz="2500" b="1" dirty="0"/>
          </a:p>
          <a:p>
            <a:pPr algn="ctr" eaLnBrk="1" hangingPunct="1">
              <a:lnSpc>
                <a:spcPct val="90000"/>
              </a:lnSpc>
              <a:buFontTx/>
              <a:buNone/>
              <a:defRPr/>
            </a:pPr>
            <a:r>
              <a:rPr lang="es-MX" sz="2500" b="1" dirty="0"/>
              <a:t> </a:t>
            </a:r>
          </a:p>
          <a:p>
            <a:pPr algn="ctr" eaLnBrk="1" hangingPunct="1">
              <a:lnSpc>
                <a:spcPct val="90000"/>
              </a:lnSpc>
              <a:buFontTx/>
              <a:buNone/>
              <a:defRPr/>
            </a:pPr>
            <a:r>
              <a:rPr lang="es-MX" sz="2500" b="1" dirty="0"/>
              <a:t>   </a:t>
            </a:r>
          </a:p>
          <a:p>
            <a:pPr algn="ctr" eaLnBrk="1" hangingPunct="1">
              <a:lnSpc>
                <a:spcPct val="90000"/>
              </a:lnSpc>
              <a:buFontTx/>
              <a:buNone/>
              <a:defRPr/>
            </a:pPr>
            <a:r>
              <a:rPr lang="es-MX" sz="2400" b="1" dirty="0"/>
              <a:t>Karl Jaspers          Martín Heidegger</a:t>
            </a:r>
            <a:endParaRPr lang="es-MX" sz="2800" dirty="0"/>
          </a:p>
          <a:p>
            <a:pPr eaLnBrk="1" hangingPunct="1">
              <a:lnSpc>
                <a:spcPct val="90000"/>
              </a:lnSpc>
              <a:buFontTx/>
              <a:buNone/>
              <a:defRPr/>
            </a:pPr>
            <a:endParaRPr lang="es-MX" sz="2800" dirty="0"/>
          </a:p>
        </p:txBody>
      </p:sp>
      <p:pic>
        <p:nvPicPr>
          <p:cNvPr id="43012" name="Picture 5" descr="KIERK40"/>
          <p:cNvPicPr>
            <a:picLocks noChangeAspect="1" noChangeArrowheads="1"/>
          </p:cNvPicPr>
          <p:nvPr/>
        </p:nvPicPr>
        <p:blipFill>
          <a:blip r:embed="rId3" cstate="print"/>
          <a:srcRect/>
          <a:stretch>
            <a:fillRect/>
          </a:stretch>
        </p:blipFill>
        <p:spPr bwMode="auto">
          <a:xfrm>
            <a:off x="914400" y="2133600"/>
            <a:ext cx="1371600" cy="1676400"/>
          </a:xfrm>
          <a:prstGeom prst="rect">
            <a:avLst/>
          </a:prstGeom>
          <a:noFill/>
          <a:ln w="9525">
            <a:noFill/>
            <a:miter lim="800000"/>
            <a:headEnd/>
            <a:tailEnd/>
          </a:ln>
        </p:spPr>
      </p:pic>
      <p:pic>
        <p:nvPicPr>
          <p:cNvPr id="43013" name="Picture 9" descr="littlesartrea"/>
          <p:cNvPicPr>
            <a:picLocks noChangeAspect="1" noChangeArrowheads="1"/>
          </p:cNvPicPr>
          <p:nvPr/>
        </p:nvPicPr>
        <p:blipFill>
          <a:blip r:embed="rId4" cstate="print"/>
          <a:srcRect/>
          <a:stretch>
            <a:fillRect/>
          </a:stretch>
        </p:blipFill>
        <p:spPr bwMode="auto">
          <a:xfrm>
            <a:off x="4114800" y="2057400"/>
            <a:ext cx="1235075" cy="1790700"/>
          </a:xfrm>
          <a:prstGeom prst="rect">
            <a:avLst/>
          </a:prstGeom>
          <a:noFill/>
          <a:ln w="9525">
            <a:noFill/>
            <a:miter lim="800000"/>
            <a:headEnd/>
            <a:tailEnd/>
          </a:ln>
        </p:spPr>
      </p:pic>
      <p:pic>
        <p:nvPicPr>
          <p:cNvPr id="43014" name="Picture 11" descr="Photo: Albert Camus, 1959/1960">
            <a:hlinkClick r:id="rId5"/>
          </p:cNvPr>
          <p:cNvPicPr>
            <a:picLocks noChangeAspect="1" noChangeArrowheads="1"/>
          </p:cNvPicPr>
          <p:nvPr/>
        </p:nvPicPr>
        <p:blipFill>
          <a:blip r:embed="rId6" cstate="print"/>
          <a:srcRect/>
          <a:stretch>
            <a:fillRect/>
          </a:stretch>
        </p:blipFill>
        <p:spPr bwMode="auto">
          <a:xfrm>
            <a:off x="6858000" y="2057400"/>
            <a:ext cx="1282700" cy="1828800"/>
          </a:xfrm>
          <a:prstGeom prst="rect">
            <a:avLst/>
          </a:prstGeom>
          <a:noFill/>
          <a:ln w="9525">
            <a:noFill/>
            <a:miter lim="800000"/>
            <a:headEnd/>
            <a:tailEnd/>
          </a:ln>
        </p:spPr>
      </p:pic>
      <p:pic>
        <p:nvPicPr>
          <p:cNvPr id="43015" name="Picture 12" descr="jaspers"/>
          <p:cNvPicPr>
            <a:picLocks noChangeAspect="1" noChangeArrowheads="1"/>
          </p:cNvPicPr>
          <p:nvPr/>
        </p:nvPicPr>
        <p:blipFill>
          <a:blip r:embed="rId7" cstate="print"/>
          <a:srcRect/>
          <a:stretch>
            <a:fillRect/>
          </a:stretch>
        </p:blipFill>
        <p:spPr bwMode="auto">
          <a:xfrm>
            <a:off x="2362200" y="4522496"/>
            <a:ext cx="1566863" cy="1811629"/>
          </a:xfrm>
          <a:prstGeom prst="rect">
            <a:avLst/>
          </a:prstGeom>
          <a:noFill/>
          <a:ln w="9525">
            <a:noFill/>
            <a:miter lim="800000"/>
            <a:headEnd/>
            <a:tailEnd/>
          </a:ln>
        </p:spPr>
      </p:pic>
      <p:pic>
        <p:nvPicPr>
          <p:cNvPr id="43016" name="Picture 14" descr="180px-Heidegger"/>
          <p:cNvPicPr>
            <a:picLocks noChangeAspect="1" noChangeArrowheads="1"/>
          </p:cNvPicPr>
          <p:nvPr/>
        </p:nvPicPr>
        <p:blipFill>
          <a:blip r:embed="rId8" cstate="print"/>
          <a:srcRect/>
          <a:stretch>
            <a:fillRect/>
          </a:stretch>
        </p:blipFill>
        <p:spPr bwMode="auto">
          <a:xfrm>
            <a:off x="4953000" y="4495799"/>
            <a:ext cx="1317625" cy="17792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0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0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0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227">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0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0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7" grpId="0" uiExpand="1"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84710" y="452718"/>
            <a:ext cx="7973490" cy="842682"/>
          </a:xfrm>
        </p:spPr>
        <p:txBody>
          <a:bodyPr/>
          <a:lstStyle/>
          <a:p>
            <a:pPr eaLnBrk="1" hangingPunct="1">
              <a:defRPr/>
            </a:pPr>
            <a:r>
              <a:rPr lang="es-MX" sz="4000" b="1" dirty="0"/>
              <a:t>EL IDEALISMO Y LA EDUCACIÓN</a:t>
            </a:r>
            <a:endParaRPr lang="es-ES" sz="4000" b="1" dirty="0"/>
          </a:p>
        </p:txBody>
      </p:sp>
      <p:sp>
        <p:nvSpPr>
          <p:cNvPr id="7171" name="Rectangle 3"/>
          <p:cNvSpPr>
            <a:spLocks noGrp="1" noChangeArrowheads="1"/>
          </p:cNvSpPr>
          <p:nvPr>
            <p:ph idx="1"/>
          </p:nvPr>
        </p:nvSpPr>
        <p:spPr>
          <a:xfrm>
            <a:off x="76200" y="4953000"/>
            <a:ext cx="8991600" cy="1905000"/>
          </a:xfrm>
        </p:spPr>
        <p:txBody>
          <a:bodyPr>
            <a:normAutofit/>
          </a:bodyPr>
          <a:lstStyle/>
          <a:p>
            <a:pPr eaLnBrk="1" hangingPunct="1">
              <a:buFontTx/>
              <a:buNone/>
            </a:pPr>
            <a:r>
              <a:rPr lang="es-MX" sz="2350" b="1" dirty="0"/>
              <a:t>El estudiante:	Es un salvaje para ser civilizado</a:t>
            </a:r>
          </a:p>
          <a:p>
            <a:pPr eaLnBrk="1" hangingPunct="1">
              <a:buFontTx/>
              <a:buNone/>
            </a:pPr>
            <a:r>
              <a:rPr lang="es-MX" sz="2350" b="1" dirty="0"/>
              <a:t>El maestro:	Es la suprema autoridad de la escuela</a:t>
            </a:r>
          </a:p>
          <a:p>
            <a:pPr eaLnBrk="1" hangingPunct="1">
              <a:buFontTx/>
              <a:buNone/>
            </a:pPr>
            <a:r>
              <a:rPr lang="es-MX" sz="2350" b="1" dirty="0"/>
              <a:t>El método:	Transmisión de conocimientos enciclopédicos</a:t>
            </a:r>
          </a:p>
          <a:p>
            <a:pPr eaLnBrk="1" hangingPunct="1">
              <a:buFontTx/>
              <a:buNone/>
            </a:pPr>
            <a:r>
              <a:rPr lang="es-MX" sz="2350" b="1" dirty="0"/>
              <a:t>Énfasis en:	Currículum clásico</a:t>
            </a:r>
            <a:endParaRPr lang="es-ES" sz="2350" b="1" dirty="0"/>
          </a:p>
        </p:txBody>
      </p:sp>
      <p:pic>
        <p:nvPicPr>
          <p:cNvPr id="2" name="Imagen 1">
            <a:extLst>
              <a:ext uri="{FF2B5EF4-FFF2-40B4-BE49-F238E27FC236}">
                <a16:creationId xmlns:a16="http://schemas.microsoft.com/office/drawing/2014/main" id="{E5904E82-1DC9-7553-73CF-F42B934270EF}"/>
              </a:ext>
            </a:extLst>
          </p:cNvPr>
          <p:cNvPicPr>
            <a:picLocks noChangeAspect="1"/>
          </p:cNvPicPr>
          <p:nvPr/>
        </p:nvPicPr>
        <p:blipFill>
          <a:blip r:embed="rId3"/>
          <a:stretch>
            <a:fillRect/>
          </a:stretch>
        </p:blipFill>
        <p:spPr>
          <a:xfrm>
            <a:off x="1828800" y="1600200"/>
            <a:ext cx="5105400" cy="28616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uiExpand="1"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452718"/>
            <a:ext cx="9144000" cy="842682"/>
          </a:xfrm>
        </p:spPr>
        <p:txBody>
          <a:bodyPr/>
          <a:lstStyle/>
          <a:p>
            <a:pPr algn="ctr" eaLnBrk="1" hangingPunct="1">
              <a:defRPr/>
            </a:pPr>
            <a:r>
              <a:rPr lang="es-MX" sz="4000" b="1" dirty="0"/>
              <a:t>EL POSTMODERNISMO</a:t>
            </a:r>
            <a:endParaRPr lang="es-ES" sz="4000" b="1" dirty="0"/>
          </a:p>
        </p:txBody>
      </p:sp>
      <p:sp>
        <p:nvSpPr>
          <p:cNvPr id="31747" name="Rectangle 3"/>
          <p:cNvSpPr>
            <a:spLocks noGrp="1" noChangeArrowheads="1"/>
          </p:cNvSpPr>
          <p:nvPr>
            <p:ph idx="1"/>
          </p:nvPr>
        </p:nvSpPr>
        <p:spPr>
          <a:xfrm>
            <a:off x="0" y="2156191"/>
            <a:ext cx="6400800" cy="3330209"/>
          </a:xfrm>
        </p:spPr>
        <p:txBody>
          <a:bodyPr>
            <a:normAutofit/>
          </a:bodyPr>
          <a:lstStyle/>
          <a:p>
            <a:pPr marL="0" eaLnBrk="1" hangingPunct="1">
              <a:spcBef>
                <a:spcPts val="600"/>
              </a:spcBef>
              <a:spcAft>
                <a:spcPts val="600"/>
              </a:spcAft>
              <a:buFontTx/>
              <a:buNone/>
            </a:pPr>
            <a:r>
              <a:rPr lang="es-MX" sz="2600" b="1" dirty="0"/>
              <a:t>¿Cuál es la última verdad?</a:t>
            </a:r>
          </a:p>
          <a:p>
            <a:pPr marL="0" eaLnBrk="1" hangingPunct="1">
              <a:spcBef>
                <a:spcPts val="600"/>
              </a:spcBef>
              <a:spcAft>
                <a:spcPts val="600"/>
              </a:spcAft>
              <a:buFontTx/>
              <a:buNone/>
            </a:pPr>
            <a:r>
              <a:rPr lang="es-MX" sz="2600" b="1" dirty="0"/>
              <a:t>EL MUNDO OCULTO Y VELADO</a:t>
            </a:r>
          </a:p>
          <a:p>
            <a:pPr marL="0" eaLnBrk="1" hangingPunct="1">
              <a:spcBef>
                <a:spcPts val="600"/>
              </a:spcBef>
              <a:spcAft>
                <a:spcPts val="600"/>
              </a:spcAft>
              <a:buFontTx/>
              <a:buNone/>
            </a:pPr>
            <a:r>
              <a:rPr lang="es-MX" sz="2600" b="1" dirty="0"/>
              <a:t>¿Cómo llegamos al conocimiento?</a:t>
            </a:r>
          </a:p>
          <a:p>
            <a:pPr marL="0" eaLnBrk="1" hangingPunct="1">
              <a:spcBef>
                <a:spcPts val="600"/>
              </a:spcBef>
              <a:spcAft>
                <a:spcPts val="600"/>
              </a:spcAft>
              <a:buFontTx/>
              <a:buNone/>
            </a:pPr>
            <a:r>
              <a:rPr lang="es-MX" sz="2600" b="1" dirty="0"/>
              <a:t>VIVIENDO INTENSAMENTE HOY</a:t>
            </a:r>
          </a:p>
          <a:p>
            <a:pPr marL="0" eaLnBrk="1" hangingPunct="1">
              <a:spcBef>
                <a:spcPts val="600"/>
              </a:spcBef>
              <a:spcAft>
                <a:spcPts val="600"/>
              </a:spcAft>
              <a:buFontTx/>
              <a:buNone/>
            </a:pPr>
            <a:r>
              <a:rPr lang="es-MX" sz="2600" b="1" dirty="0"/>
              <a:t>¿Qué es lo más valioso?</a:t>
            </a:r>
          </a:p>
          <a:p>
            <a:pPr marL="0" eaLnBrk="1" hangingPunct="1">
              <a:spcBef>
                <a:spcPts val="600"/>
              </a:spcBef>
              <a:spcAft>
                <a:spcPts val="600"/>
              </a:spcAft>
              <a:buFontTx/>
              <a:buNone/>
            </a:pPr>
            <a:r>
              <a:rPr lang="es-MX" sz="2600" b="1" dirty="0"/>
              <a:t>LO QUE DA FELICIDAD Y PLACER AL SER</a:t>
            </a:r>
            <a:endParaRPr lang="es-ES" sz="2600" b="1" dirty="0"/>
          </a:p>
        </p:txBody>
      </p:sp>
      <p:pic>
        <p:nvPicPr>
          <p:cNvPr id="2" name="Imagen 1">
            <a:extLst>
              <a:ext uri="{FF2B5EF4-FFF2-40B4-BE49-F238E27FC236}">
                <a16:creationId xmlns:a16="http://schemas.microsoft.com/office/drawing/2014/main" id="{888ED851-35D3-5982-6169-A95153099979}"/>
              </a:ext>
            </a:extLst>
          </p:cNvPr>
          <p:cNvPicPr>
            <a:picLocks noChangeAspect="1"/>
          </p:cNvPicPr>
          <p:nvPr/>
        </p:nvPicPr>
        <p:blipFill>
          <a:blip r:embed="rId3"/>
          <a:srcRect l="12539" t="28801" r="38697" b="19999"/>
          <a:stretch>
            <a:fillRect/>
          </a:stretch>
        </p:blipFill>
        <p:spPr>
          <a:xfrm>
            <a:off x="6477000" y="1706883"/>
            <a:ext cx="2667000" cy="43891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74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utoUpdateAnimBg="0"/>
      <p:bldP spid="31747" grpId="0" uiExpand="1"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152400"/>
            <a:ext cx="9144000" cy="1400530"/>
          </a:xfrm>
        </p:spPr>
        <p:txBody>
          <a:bodyPr>
            <a:normAutofit/>
          </a:bodyPr>
          <a:lstStyle/>
          <a:p>
            <a:pPr algn="ctr" eaLnBrk="1" hangingPunct="1">
              <a:defRPr/>
            </a:pPr>
            <a:r>
              <a:rPr lang="es-MX" sz="4000" b="1" dirty="0"/>
              <a:t>EL POSTMODERNISMO Y LA EDUCACIÓN</a:t>
            </a:r>
            <a:endParaRPr lang="es-ES" sz="4000" b="1" dirty="0"/>
          </a:p>
        </p:txBody>
      </p:sp>
      <p:sp>
        <p:nvSpPr>
          <p:cNvPr id="32771" name="Rectangle 3"/>
          <p:cNvSpPr>
            <a:spLocks noGrp="1" noChangeArrowheads="1"/>
          </p:cNvSpPr>
          <p:nvPr>
            <p:ph idx="1"/>
          </p:nvPr>
        </p:nvSpPr>
        <p:spPr>
          <a:xfrm>
            <a:off x="4191000" y="1752600"/>
            <a:ext cx="4953000" cy="4953000"/>
          </a:xfrm>
        </p:spPr>
        <p:txBody>
          <a:bodyPr>
            <a:normAutofit/>
          </a:bodyPr>
          <a:lstStyle/>
          <a:p>
            <a:pPr marL="0" eaLnBrk="1" hangingPunct="1">
              <a:spcBef>
                <a:spcPts val="600"/>
              </a:spcBef>
              <a:spcAft>
                <a:spcPts val="600"/>
              </a:spcAft>
              <a:buFontTx/>
              <a:buNone/>
            </a:pPr>
            <a:r>
              <a:rPr lang="es-MX" sz="2600" b="1" dirty="0"/>
              <a:t>El estudiante es:	UN INDIVIDUO EN BUSCA DE SÍ MISMO</a:t>
            </a:r>
          </a:p>
          <a:p>
            <a:pPr marL="0" eaLnBrk="1" hangingPunct="1">
              <a:spcBef>
                <a:spcPts val="600"/>
              </a:spcBef>
              <a:spcAft>
                <a:spcPts val="600"/>
              </a:spcAft>
              <a:buFontTx/>
              <a:buNone/>
            </a:pPr>
            <a:r>
              <a:rPr lang="es-MX" sz="2600" b="1" dirty="0"/>
              <a:t>El maestro es:		TODO EL QUE PUEDA ENSEÑARNOS</a:t>
            </a:r>
          </a:p>
          <a:p>
            <a:pPr marL="0" eaLnBrk="1" hangingPunct="1">
              <a:spcBef>
                <a:spcPts val="600"/>
              </a:spcBef>
              <a:spcAft>
                <a:spcPts val="600"/>
              </a:spcAft>
              <a:buFontTx/>
              <a:buNone/>
            </a:pPr>
            <a:r>
              <a:rPr lang="es-MX" sz="2600" b="1" dirty="0"/>
              <a:t>El método es:		LA PLENA LIBERTAD INDIVIDUAL</a:t>
            </a:r>
          </a:p>
          <a:p>
            <a:pPr marL="0" eaLnBrk="1" hangingPunct="1">
              <a:spcBef>
                <a:spcPts val="600"/>
              </a:spcBef>
              <a:spcAft>
                <a:spcPts val="600"/>
              </a:spcAft>
              <a:buFontTx/>
              <a:buNone/>
            </a:pPr>
            <a:r>
              <a:rPr lang="es-MX" sz="2600" b="1" dirty="0"/>
              <a:t>El currículum:      SE BASA EN LOS CONSTRUCTOS LINGÜÍSTICOS</a:t>
            </a:r>
            <a:endParaRPr lang="es-ES" sz="2600" b="1" dirty="0"/>
          </a:p>
        </p:txBody>
      </p:sp>
      <p:pic>
        <p:nvPicPr>
          <p:cNvPr id="2" name="Imagen 1">
            <a:extLst>
              <a:ext uri="{FF2B5EF4-FFF2-40B4-BE49-F238E27FC236}">
                <a16:creationId xmlns:a16="http://schemas.microsoft.com/office/drawing/2014/main" id="{31B8F753-5BD9-9249-4B1E-8AAC4BFD9387}"/>
              </a:ext>
            </a:extLst>
          </p:cNvPr>
          <p:cNvPicPr>
            <a:picLocks noChangeAspect="1"/>
          </p:cNvPicPr>
          <p:nvPr/>
        </p:nvPicPr>
        <p:blipFill>
          <a:blip r:embed="rId3"/>
          <a:stretch>
            <a:fillRect/>
          </a:stretch>
        </p:blipFill>
        <p:spPr>
          <a:xfrm>
            <a:off x="0" y="2667000"/>
            <a:ext cx="4194620" cy="2943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P spid="32771" grpId="0" uiExpand="1"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228600"/>
            <a:ext cx="9144000" cy="766482"/>
          </a:xfrm>
        </p:spPr>
        <p:txBody>
          <a:bodyPr>
            <a:normAutofit/>
          </a:bodyPr>
          <a:lstStyle/>
          <a:p>
            <a:pPr algn="ctr" eaLnBrk="1" hangingPunct="1">
              <a:defRPr/>
            </a:pPr>
            <a:r>
              <a:rPr lang="es-MX" sz="4000" b="1" dirty="0"/>
              <a:t>PENSADORES Y EDUCADORES</a:t>
            </a:r>
            <a:endParaRPr lang="es-ES" sz="4000" b="1" dirty="0"/>
          </a:p>
        </p:txBody>
      </p:sp>
      <p:sp>
        <p:nvSpPr>
          <p:cNvPr id="53251" name="Rectangle 3"/>
          <p:cNvSpPr>
            <a:spLocks noGrp="1" noChangeArrowheads="1"/>
          </p:cNvSpPr>
          <p:nvPr>
            <p:ph idx="1"/>
          </p:nvPr>
        </p:nvSpPr>
        <p:spPr>
          <a:xfrm>
            <a:off x="152400" y="1600200"/>
            <a:ext cx="4800600" cy="5105400"/>
          </a:xfrm>
        </p:spPr>
        <p:txBody>
          <a:bodyPr>
            <a:normAutofit fontScale="85000" lnSpcReduction="10000"/>
          </a:bodyPr>
          <a:lstStyle/>
          <a:p>
            <a:pPr eaLnBrk="1" hangingPunct="1">
              <a:buFontTx/>
              <a:buNone/>
            </a:pPr>
            <a:r>
              <a:rPr lang="es-MX" sz="2800" b="1" dirty="0"/>
              <a:t>PENSADORES:</a:t>
            </a:r>
          </a:p>
          <a:p>
            <a:pPr eaLnBrk="1" hangingPunct="1">
              <a:buFontTx/>
              <a:buNone/>
            </a:pPr>
            <a:r>
              <a:rPr lang="es-MX" dirty="0"/>
              <a:t>		</a:t>
            </a:r>
          </a:p>
          <a:p>
            <a:pPr eaLnBrk="1" hangingPunct="1">
              <a:buFontTx/>
              <a:buNone/>
            </a:pPr>
            <a:r>
              <a:rPr lang="es-MX" sz="2800" b="1" dirty="0" err="1"/>
              <a:t>Friederich</a:t>
            </a:r>
            <a:r>
              <a:rPr lang="es-MX" sz="2800" b="1" dirty="0"/>
              <a:t> </a:t>
            </a:r>
            <a:r>
              <a:rPr lang="es-MX" sz="2800" b="1" dirty="0" err="1"/>
              <a:t>Nietszche</a:t>
            </a:r>
            <a:r>
              <a:rPr lang="es-MX" sz="2800" b="1" dirty="0"/>
              <a:t>, </a:t>
            </a:r>
          </a:p>
          <a:p>
            <a:pPr eaLnBrk="1" hangingPunct="1">
              <a:buFontTx/>
              <a:buNone/>
            </a:pPr>
            <a:r>
              <a:rPr lang="es-MX" sz="2800" b="1" dirty="0"/>
              <a:t>Jürgen Habermas, Jean</a:t>
            </a:r>
          </a:p>
          <a:p>
            <a:pPr eaLnBrk="1" hangingPunct="1">
              <a:buFontTx/>
              <a:buNone/>
            </a:pPr>
            <a:r>
              <a:rPr lang="es-MX" sz="2800" b="1" dirty="0" err="1"/>
              <a:t>Francois</a:t>
            </a:r>
            <a:r>
              <a:rPr lang="es-MX" sz="2800" b="1" dirty="0"/>
              <a:t> Lyotard, Michel</a:t>
            </a:r>
          </a:p>
          <a:p>
            <a:pPr eaLnBrk="1" hangingPunct="1">
              <a:buFontTx/>
              <a:buNone/>
            </a:pPr>
            <a:r>
              <a:rPr lang="es-MX" sz="2800" b="1" dirty="0"/>
              <a:t>Foucault y </a:t>
            </a:r>
            <a:r>
              <a:rPr lang="es-MX" sz="2800" b="1" dirty="0" err="1"/>
              <a:t>Zygmund</a:t>
            </a:r>
            <a:r>
              <a:rPr lang="es-MX" sz="2800" b="1" dirty="0"/>
              <a:t> Bauman</a:t>
            </a:r>
          </a:p>
          <a:p>
            <a:pPr eaLnBrk="1" hangingPunct="1">
              <a:buFontTx/>
              <a:buNone/>
            </a:pPr>
            <a:endParaRPr lang="es-MX" dirty="0"/>
          </a:p>
          <a:p>
            <a:pPr eaLnBrk="1" hangingPunct="1">
              <a:buFontTx/>
              <a:buNone/>
            </a:pPr>
            <a:r>
              <a:rPr lang="es-MX" sz="2800" b="1" dirty="0"/>
              <a:t>EDUCADORES:</a:t>
            </a:r>
          </a:p>
          <a:p>
            <a:pPr eaLnBrk="1" hangingPunct="1">
              <a:buFontTx/>
              <a:buNone/>
            </a:pPr>
            <a:endParaRPr lang="es-MX" sz="1600" dirty="0"/>
          </a:p>
          <a:p>
            <a:pPr marL="0" indent="0" eaLnBrk="1" hangingPunct="1">
              <a:buNone/>
            </a:pPr>
            <a:r>
              <a:rPr lang="es-MX" sz="2800" b="1" dirty="0"/>
              <a:t>A. S. Neil, Pierre Bourdieu, Jacques Passeron,</a:t>
            </a:r>
          </a:p>
          <a:p>
            <a:pPr marL="0" indent="0" eaLnBrk="1" hangingPunct="1">
              <a:buNone/>
            </a:pPr>
            <a:r>
              <a:rPr lang="es-MX" sz="2800" b="1" dirty="0" err="1"/>
              <a:t>Ivan</a:t>
            </a:r>
            <a:r>
              <a:rPr lang="es-MX" sz="2800" b="1" dirty="0"/>
              <a:t> Illich y 	Michel Apple</a:t>
            </a:r>
            <a:endParaRPr lang="es-ES" sz="2800" b="1" dirty="0"/>
          </a:p>
        </p:txBody>
      </p:sp>
      <p:pic>
        <p:nvPicPr>
          <p:cNvPr id="2" name="Imagen 1">
            <a:extLst>
              <a:ext uri="{FF2B5EF4-FFF2-40B4-BE49-F238E27FC236}">
                <a16:creationId xmlns:a16="http://schemas.microsoft.com/office/drawing/2014/main" id="{247FC82B-91B9-6BE5-344C-7CEBD588345E}"/>
              </a:ext>
            </a:extLst>
          </p:cNvPr>
          <p:cNvPicPr>
            <a:picLocks noChangeAspect="1"/>
          </p:cNvPicPr>
          <p:nvPr/>
        </p:nvPicPr>
        <p:blipFill>
          <a:blip r:embed="rId3"/>
          <a:srcRect r="30435"/>
          <a:stretch>
            <a:fillRect/>
          </a:stretch>
        </p:blipFill>
        <p:spPr>
          <a:xfrm>
            <a:off x="4751866" y="1676400"/>
            <a:ext cx="4392134" cy="42091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25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251">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251">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3251" grpId="0" uiExpand="1"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152400"/>
            <a:ext cx="8001000" cy="1143000"/>
          </a:xfrm>
        </p:spPr>
        <p:txBody>
          <a:bodyPr/>
          <a:lstStyle/>
          <a:p>
            <a:pPr algn="ctr" eaLnBrk="1" hangingPunct="1">
              <a:defRPr/>
            </a:pPr>
            <a:r>
              <a:rPr lang="es-MX" sz="4000" b="1" dirty="0"/>
              <a:t>PENSADORES Y EDUCADORES</a:t>
            </a:r>
            <a:endParaRPr lang="es-ES" sz="4000" b="1" dirty="0"/>
          </a:p>
        </p:txBody>
      </p:sp>
      <p:sp>
        <p:nvSpPr>
          <p:cNvPr id="33795" name="Rectangle 3"/>
          <p:cNvSpPr>
            <a:spLocks noGrp="1" noChangeArrowheads="1"/>
          </p:cNvSpPr>
          <p:nvPr>
            <p:ph idx="1"/>
          </p:nvPr>
        </p:nvSpPr>
        <p:spPr>
          <a:xfrm>
            <a:off x="685800" y="1371600"/>
            <a:ext cx="7772400" cy="5029200"/>
          </a:xfrm>
        </p:spPr>
        <p:txBody>
          <a:bodyPr>
            <a:normAutofit fontScale="85000" lnSpcReduction="20000"/>
          </a:bodyPr>
          <a:lstStyle/>
          <a:p>
            <a:pPr eaLnBrk="1" hangingPunct="1">
              <a:lnSpc>
                <a:spcPct val="90000"/>
              </a:lnSpc>
              <a:buFontTx/>
              <a:buNone/>
              <a:defRPr/>
            </a:pPr>
            <a:r>
              <a:rPr lang="es-MX" sz="3300" b="1" dirty="0"/>
              <a:t>PENSADORES:</a:t>
            </a:r>
            <a:r>
              <a:rPr lang="es-MX" b="1" dirty="0"/>
              <a:t>	</a:t>
            </a:r>
            <a:r>
              <a:rPr lang="es-MX" sz="2800" dirty="0"/>
              <a:t>	</a:t>
            </a:r>
          </a:p>
          <a:p>
            <a:pPr eaLnBrk="1" hangingPunct="1">
              <a:lnSpc>
                <a:spcPct val="90000"/>
              </a:lnSpc>
              <a:buFontTx/>
              <a:buNone/>
              <a:defRPr/>
            </a:pPr>
            <a:endParaRPr lang="es-MX" sz="2800" dirty="0"/>
          </a:p>
          <a:p>
            <a:pPr eaLnBrk="1" hangingPunct="1">
              <a:lnSpc>
                <a:spcPct val="90000"/>
              </a:lnSpc>
              <a:buFontTx/>
              <a:buNone/>
              <a:defRPr/>
            </a:pPr>
            <a:endParaRPr lang="es-MX" sz="2800" dirty="0"/>
          </a:p>
          <a:p>
            <a:pPr eaLnBrk="1" hangingPunct="1">
              <a:lnSpc>
                <a:spcPct val="90000"/>
              </a:lnSpc>
              <a:buFontTx/>
              <a:buNone/>
              <a:defRPr/>
            </a:pPr>
            <a:endParaRPr lang="es-MX" sz="2800" dirty="0"/>
          </a:p>
          <a:p>
            <a:pPr eaLnBrk="1" hangingPunct="1">
              <a:lnSpc>
                <a:spcPct val="90000"/>
              </a:lnSpc>
              <a:buFontTx/>
              <a:buNone/>
              <a:defRPr/>
            </a:pPr>
            <a:r>
              <a:rPr lang="es-MX" sz="2400" dirty="0"/>
              <a:t>       </a:t>
            </a:r>
          </a:p>
          <a:p>
            <a:pPr eaLnBrk="1" hangingPunct="1">
              <a:lnSpc>
                <a:spcPct val="90000"/>
              </a:lnSpc>
              <a:buFontTx/>
              <a:buNone/>
              <a:defRPr/>
            </a:pPr>
            <a:endParaRPr lang="es-MX" sz="2400" dirty="0"/>
          </a:p>
          <a:p>
            <a:pPr eaLnBrk="1" hangingPunct="1">
              <a:lnSpc>
                <a:spcPct val="90000"/>
              </a:lnSpc>
              <a:buFontTx/>
              <a:buNone/>
              <a:defRPr/>
            </a:pPr>
            <a:r>
              <a:rPr lang="es-MX" sz="2400" dirty="0"/>
              <a:t>           </a:t>
            </a:r>
            <a:r>
              <a:rPr lang="es-MX" sz="2400" b="1" dirty="0" err="1"/>
              <a:t>Friederich</a:t>
            </a:r>
            <a:r>
              <a:rPr lang="es-MX" sz="2400" b="1" dirty="0"/>
              <a:t> </a:t>
            </a:r>
            <a:r>
              <a:rPr lang="es-MX" sz="2400" b="1" dirty="0" err="1"/>
              <a:t>Nietszche</a:t>
            </a:r>
            <a:r>
              <a:rPr lang="es-MX" sz="2400" b="1" dirty="0"/>
              <a:t>            </a:t>
            </a:r>
            <a:r>
              <a:rPr lang="es-MX" sz="2400" b="1" dirty="0" err="1"/>
              <a:t>Jürgen</a:t>
            </a:r>
            <a:r>
              <a:rPr lang="es-MX" sz="2400" b="1" dirty="0"/>
              <a:t> </a:t>
            </a:r>
            <a:r>
              <a:rPr lang="es-MX" sz="2400" b="1" dirty="0" err="1"/>
              <a:t>Habermas</a:t>
            </a:r>
            <a:endParaRPr lang="es-MX" sz="2400" b="1" dirty="0"/>
          </a:p>
          <a:p>
            <a:pPr eaLnBrk="1" hangingPunct="1">
              <a:lnSpc>
                <a:spcPct val="90000"/>
              </a:lnSpc>
              <a:buFontTx/>
              <a:buNone/>
              <a:defRPr/>
            </a:pPr>
            <a:endParaRPr lang="es-MX" sz="1200" b="1" dirty="0"/>
          </a:p>
          <a:p>
            <a:pPr eaLnBrk="1" hangingPunct="1">
              <a:lnSpc>
                <a:spcPct val="90000"/>
              </a:lnSpc>
              <a:buFontTx/>
              <a:buNone/>
              <a:defRPr/>
            </a:pPr>
            <a:endParaRPr lang="es-MX" sz="2400" b="1" dirty="0"/>
          </a:p>
          <a:p>
            <a:pPr eaLnBrk="1" hangingPunct="1">
              <a:lnSpc>
                <a:spcPct val="90000"/>
              </a:lnSpc>
              <a:buFontTx/>
              <a:buNone/>
              <a:defRPr/>
            </a:pPr>
            <a:endParaRPr lang="es-MX" sz="2400" dirty="0"/>
          </a:p>
          <a:p>
            <a:pPr eaLnBrk="1" hangingPunct="1">
              <a:lnSpc>
                <a:spcPct val="90000"/>
              </a:lnSpc>
              <a:buFontTx/>
              <a:buNone/>
              <a:defRPr/>
            </a:pPr>
            <a:endParaRPr lang="es-MX" sz="2400" dirty="0"/>
          </a:p>
          <a:p>
            <a:pPr eaLnBrk="1" hangingPunct="1">
              <a:lnSpc>
                <a:spcPct val="90000"/>
              </a:lnSpc>
              <a:buFontTx/>
              <a:buNone/>
              <a:defRPr/>
            </a:pPr>
            <a:endParaRPr lang="es-MX" sz="2400" dirty="0"/>
          </a:p>
          <a:p>
            <a:pPr eaLnBrk="1" hangingPunct="1">
              <a:lnSpc>
                <a:spcPct val="90000"/>
              </a:lnSpc>
              <a:buFontTx/>
              <a:buNone/>
              <a:defRPr/>
            </a:pPr>
            <a:r>
              <a:rPr lang="es-MX" sz="2400" dirty="0"/>
              <a:t>       </a:t>
            </a:r>
          </a:p>
          <a:p>
            <a:pPr eaLnBrk="1" hangingPunct="1">
              <a:lnSpc>
                <a:spcPct val="90000"/>
              </a:lnSpc>
              <a:buFontTx/>
              <a:buNone/>
              <a:defRPr/>
            </a:pPr>
            <a:r>
              <a:rPr lang="es-MX" sz="2400" b="1" dirty="0"/>
              <a:t>          Jean </a:t>
            </a:r>
            <a:r>
              <a:rPr lang="es-MX" sz="2400" b="1" dirty="0" err="1"/>
              <a:t>Francois</a:t>
            </a:r>
            <a:r>
              <a:rPr lang="es-MX" sz="2400" b="1" dirty="0"/>
              <a:t> </a:t>
            </a:r>
            <a:r>
              <a:rPr lang="es-MX" sz="2400" b="1" dirty="0" err="1"/>
              <a:t>Lyotard</a:t>
            </a:r>
            <a:r>
              <a:rPr lang="es-MX" sz="2400" b="1" dirty="0"/>
              <a:t>             Michel Foucault</a:t>
            </a:r>
          </a:p>
        </p:txBody>
      </p:sp>
      <p:pic>
        <p:nvPicPr>
          <p:cNvPr id="47108" name="Picture 5" descr="nietzsche2">
            <a:hlinkClick r:id="rId3"/>
          </p:cNvPr>
          <p:cNvPicPr>
            <a:picLocks noChangeAspect="1" noChangeArrowheads="1"/>
          </p:cNvPicPr>
          <p:nvPr/>
        </p:nvPicPr>
        <p:blipFill>
          <a:blip r:embed="rId4" cstate="print"/>
          <a:srcRect/>
          <a:stretch>
            <a:fillRect/>
          </a:stretch>
        </p:blipFill>
        <p:spPr bwMode="auto">
          <a:xfrm>
            <a:off x="1981200" y="1970074"/>
            <a:ext cx="1266825" cy="1352550"/>
          </a:xfrm>
          <a:prstGeom prst="rect">
            <a:avLst/>
          </a:prstGeom>
          <a:noFill/>
          <a:ln w="9525">
            <a:noFill/>
            <a:miter lim="800000"/>
            <a:headEnd/>
            <a:tailEnd/>
          </a:ln>
        </p:spPr>
      </p:pic>
      <p:pic>
        <p:nvPicPr>
          <p:cNvPr id="47109" name="Picture 7" descr="20041225elpbabens_2_I_LBW">
            <a:hlinkClick r:id="rId5"/>
          </p:cNvPr>
          <p:cNvPicPr>
            <a:picLocks noChangeAspect="1" noChangeArrowheads="1"/>
          </p:cNvPicPr>
          <p:nvPr/>
        </p:nvPicPr>
        <p:blipFill>
          <a:blip r:embed="rId6" cstate="print"/>
          <a:srcRect/>
          <a:stretch>
            <a:fillRect/>
          </a:stretch>
        </p:blipFill>
        <p:spPr bwMode="auto">
          <a:xfrm>
            <a:off x="5258522" y="1603550"/>
            <a:ext cx="1304925" cy="1910303"/>
          </a:xfrm>
          <a:prstGeom prst="rect">
            <a:avLst/>
          </a:prstGeom>
          <a:noFill/>
          <a:ln w="9525">
            <a:noFill/>
            <a:miter lim="800000"/>
            <a:headEnd/>
            <a:tailEnd/>
          </a:ln>
        </p:spPr>
      </p:pic>
      <p:pic>
        <p:nvPicPr>
          <p:cNvPr id="47110" name="Picture 8" descr="lyotard"/>
          <p:cNvPicPr>
            <a:picLocks noChangeAspect="1" noChangeArrowheads="1"/>
          </p:cNvPicPr>
          <p:nvPr/>
        </p:nvPicPr>
        <p:blipFill>
          <a:blip r:embed="rId7" cstate="print"/>
          <a:srcRect/>
          <a:stretch>
            <a:fillRect/>
          </a:stretch>
        </p:blipFill>
        <p:spPr bwMode="auto">
          <a:xfrm>
            <a:off x="1885949" y="4018749"/>
            <a:ext cx="1457325" cy="1685925"/>
          </a:xfrm>
          <a:prstGeom prst="rect">
            <a:avLst/>
          </a:prstGeom>
          <a:noFill/>
          <a:ln w="9525">
            <a:noFill/>
            <a:miter lim="800000"/>
            <a:headEnd/>
            <a:tailEnd/>
          </a:ln>
        </p:spPr>
      </p:pic>
      <p:pic>
        <p:nvPicPr>
          <p:cNvPr id="47111" name="Picture 10" descr="Michael Foucault"/>
          <p:cNvPicPr>
            <a:picLocks noChangeAspect="1" noChangeArrowheads="1"/>
          </p:cNvPicPr>
          <p:nvPr/>
        </p:nvPicPr>
        <p:blipFill>
          <a:blip r:embed="rId8" cstate="print"/>
          <a:srcRect/>
          <a:stretch>
            <a:fillRect/>
          </a:stretch>
        </p:blipFill>
        <p:spPr bwMode="auto">
          <a:xfrm>
            <a:off x="5229947" y="4113998"/>
            <a:ext cx="1457324" cy="163428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1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utoUpdateAnimBg="0"/>
      <p:bldP spid="33795" grpId="0" uiExpand="1"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228600"/>
            <a:ext cx="9144000" cy="914400"/>
          </a:xfrm>
        </p:spPr>
        <p:txBody>
          <a:bodyPr>
            <a:normAutofit/>
          </a:bodyPr>
          <a:lstStyle/>
          <a:p>
            <a:pPr algn="ctr" eaLnBrk="1" hangingPunct="1">
              <a:defRPr/>
            </a:pPr>
            <a:r>
              <a:rPr lang="es-MX" sz="4000" b="1" dirty="0"/>
              <a:t>PENSADORES Y EDUCADORES</a:t>
            </a:r>
            <a:endParaRPr lang="es-ES" sz="4000" b="1" dirty="0"/>
          </a:p>
        </p:txBody>
      </p:sp>
      <p:sp>
        <p:nvSpPr>
          <p:cNvPr id="46083" name="Rectangle 3"/>
          <p:cNvSpPr>
            <a:spLocks noGrp="1" noChangeArrowheads="1"/>
          </p:cNvSpPr>
          <p:nvPr>
            <p:ph idx="1"/>
          </p:nvPr>
        </p:nvSpPr>
        <p:spPr>
          <a:xfrm>
            <a:off x="685800" y="1524000"/>
            <a:ext cx="7772400" cy="5334000"/>
          </a:xfrm>
        </p:spPr>
        <p:txBody>
          <a:bodyPr>
            <a:normAutofit fontScale="40000" lnSpcReduction="20000"/>
          </a:bodyPr>
          <a:lstStyle/>
          <a:p>
            <a:pPr eaLnBrk="1" hangingPunct="1">
              <a:lnSpc>
                <a:spcPct val="90000"/>
              </a:lnSpc>
              <a:buFontTx/>
              <a:buNone/>
            </a:pPr>
            <a:r>
              <a:rPr lang="es-MX" sz="7000" b="1" dirty="0"/>
              <a:t>EDUCADORES:</a:t>
            </a:r>
            <a:r>
              <a:rPr lang="es-MX" sz="7000" dirty="0"/>
              <a:t>	</a:t>
            </a:r>
          </a:p>
          <a:p>
            <a:pPr eaLnBrk="1" hangingPunct="1">
              <a:lnSpc>
                <a:spcPct val="90000"/>
              </a:lnSpc>
              <a:buFontTx/>
              <a:buNone/>
            </a:pPr>
            <a:endParaRPr lang="es-MX" sz="2400" dirty="0"/>
          </a:p>
          <a:p>
            <a:pPr eaLnBrk="1" hangingPunct="1">
              <a:lnSpc>
                <a:spcPct val="90000"/>
              </a:lnSpc>
              <a:buFontTx/>
              <a:buNone/>
            </a:pPr>
            <a:endParaRPr lang="es-MX" sz="2400" dirty="0"/>
          </a:p>
          <a:p>
            <a:pPr eaLnBrk="1" hangingPunct="1">
              <a:lnSpc>
                <a:spcPct val="90000"/>
              </a:lnSpc>
              <a:buFontTx/>
              <a:buNone/>
            </a:pPr>
            <a:endParaRPr lang="es-MX" sz="2500" dirty="0"/>
          </a:p>
          <a:p>
            <a:pPr eaLnBrk="1" hangingPunct="1">
              <a:lnSpc>
                <a:spcPct val="90000"/>
              </a:lnSpc>
              <a:buFontTx/>
              <a:buNone/>
            </a:pPr>
            <a:r>
              <a:rPr lang="es-MX" sz="2500" dirty="0"/>
              <a:t> </a:t>
            </a:r>
          </a:p>
          <a:p>
            <a:pPr eaLnBrk="1" hangingPunct="1">
              <a:lnSpc>
                <a:spcPct val="90000"/>
              </a:lnSpc>
              <a:buFontTx/>
              <a:buNone/>
            </a:pPr>
            <a:endParaRPr lang="es-MX" sz="2500" b="1" dirty="0"/>
          </a:p>
          <a:p>
            <a:pPr eaLnBrk="1" hangingPunct="1">
              <a:lnSpc>
                <a:spcPct val="90000"/>
              </a:lnSpc>
              <a:buFontTx/>
              <a:buNone/>
            </a:pPr>
            <a:endParaRPr lang="es-MX" sz="2500" b="1" dirty="0"/>
          </a:p>
          <a:p>
            <a:pPr eaLnBrk="1" hangingPunct="1">
              <a:lnSpc>
                <a:spcPct val="90000"/>
              </a:lnSpc>
              <a:buFontTx/>
              <a:buNone/>
            </a:pPr>
            <a:endParaRPr lang="es-MX" sz="2500" b="1" dirty="0"/>
          </a:p>
          <a:p>
            <a:pPr eaLnBrk="1" hangingPunct="1">
              <a:lnSpc>
                <a:spcPct val="90000"/>
              </a:lnSpc>
              <a:buFontTx/>
              <a:buNone/>
            </a:pPr>
            <a:endParaRPr lang="es-MX" sz="2500" b="1" dirty="0"/>
          </a:p>
          <a:p>
            <a:pPr eaLnBrk="1" hangingPunct="1">
              <a:lnSpc>
                <a:spcPct val="90000"/>
              </a:lnSpc>
              <a:buFontTx/>
              <a:buNone/>
            </a:pPr>
            <a:r>
              <a:rPr lang="es-MX" sz="2500" b="1" dirty="0"/>
              <a:t>                </a:t>
            </a:r>
            <a:r>
              <a:rPr lang="es-MX" sz="4000" b="1" dirty="0"/>
              <a:t>A. S. Neil </a:t>
            </a:r>
            <a:r>
              <a:rPr lang="es-MX" sz="2500" b="1" dirty="0"/>
              <a:t>                             </a:t>
            </a:r>
            <a:r>
              <a:rPr lang="es-MX" sz="4000" b="1" dirty="0"/>
              <a:t>Pierre Bourdieu</a:t>
            </a:r>
            <a:r>
              <a:rPr lang="es-MX" sz="2500" b="1" dirty="0"/>
              <a:t>                  </a:t>
            </a:r>
            <a:r>
              <a:rPr lang="es-MX" sz="4000" b="1" dirty="0"/>
              <a:t>Jacques Passeron</a:t>
            </a:r>
          </a:p>
          <a:p>
            <a:pPr eaLnBrk="1" hangingPunct="1">
              <a:lnSpc>
                <a:spcPct val="90000"/>
              </a:lnSpc>
              <a:buFontTx/>
              <a:buNone/>
            </a:pPr>
            <a:r>
              <a:rPr lang="es-MX" sz="2500" dirty="0"/>
              <a:t> </a:t>
            </a:r>
          </a:p>
          <a:p>
            <a:pPr eaLnBrk="1" hangingPunct="1">
              <a:lnSpc>
                <a:spcPct val="90000"/>
              </a:lnSpc>
              <a:buFontTx/>
              <a:buNone/>
            </a:pPr>
            <a:endParaRPr lang="es-MX" sz="2500" dirty="0"/>
          </a:p>
          <a:p>
            <a:pPr eaLnBrk="1" hangingPunct="1">
              <a:lnSpc>
                <a:spcPct val="90000"/>
              </a:lnSpc>
              <a:buFontTx/>
              <a:buNone/>
            </a:pPr>
            <a:endParaRPr lang="es-MX" sz="2500" dirty="0"/>
          </a:p>
          <a:p>
            <a:pPr eaLnBrk="1" hangingPunct="1">
              <a:lnSpc>
                <a:spcPct val="90000"/>
              </a:lnSpc>
              <a:buFontTx/>
              <a:buNone/>
            </a:pPr>
            <a:endParaRPr lang="es-MX" sz="2400" dirty="0"/>
          </a:p>
          <a:p>
            <a:pPr eaLnBrk="1" hangingPunct="1">
              <a:lnSpc>
                <a:spcPct val="90000"/>
              </a:lnSpc>
              <a:buFontTx/>
              <a:buNone/>
            </a:pPr>
            <a:endParaRPr lang="es-MX" sz="1400" dirty="0"/>
          </a:p>
          <a:p>
            <a:pPr eaLnBrk="1" hangingPunct="1">
              <a:lnSpc>
                <a:spcPct val="90000"/>
              </a:lnSpc>
              <a:buFontTx/>
              <a:buNone/>
            </a:pPr>
            <a:endParaRPr lang="es-MX" sz="1200" dirty="0"/>
          </a:p>
          <a:p>
            <a:pPr algn="ctr" eaLnBrk="1" hangingPunct="1">
              <a:lnSpc>
                <a:spcPct val="90000"/>
              </a:lnSpc>
              <a:buFontTx/>
              <a:buNone/>
            </a:pPr>
            <a:endParaRPr lang="es-MX" sz="2500" b="1" dirty="0"/>
          </a:p>
          <a:p>
            <a:pPr algn="ctr" eaLnBrk="1" hangingPunct="1">
              <a:lnSpc>
                <a:spcPct val="90000"/>
              </a:lnSpc>
              <a:buFontTx/>
              <a:buNone/>
            </a:pPr>
            <a:endParaRPr lang="es-MX" sz="2500" b="1" dirty="0"/>
          </a:p>
          <a:p>
            <a:pPr algn="ctr" eaLnBrk="1" hangingPunct="1">
              <a:lnSpc>
                <a:spcPct val="90000"/>
              </a:lnSpc>
              <a:buFontTx/>
              <a:buNone/>
            </a:pPr>
            <a:endParaRPr lang="es-MX" sz="2500" b="1" dirty="0"/>
          </a:p>
          <a:p>
            <a:pPr algn="ctr" eaLnBrk="1" hangingPunct="1">
              <a:lnSpc>
                <a:spcPct val="90000"/>
              </a:lnSpc>
              <a:buFontTx/>
              <a:buNone/>
            </a:pPr>
            <a:endParaRPr lang="es-MX" sz="4000" b="1" dirty="0"/>
          </a:p>
          <a:p>
            <a:pPr algn="ctr" eaLnBrk="1" hangingPunct="1">
              <a:lnSpc>
                <a:spcPct val="90000"/>
              </a:lnSpc>
              <a:buFontTx/>
              <a:buNone/>
            </a:pPr>
            <a:r>
              <a:rPr lang="es-MX" sz="4000" b="1" dirty="0" err="1"/>
              <a:t>Ivan</a:t>
            </a:r>
            <a:r>
              <a:rPr lang="es-MX" sz="4000" b="1" dirty="0"/>
              <a:t> Illich      	                 Michel Apple</a:t>
            </a:r>
            <a:endParaRPr lang="es-ES" sz="4000" b="1" dirty="0"/>
          </a:p>
          <a:p>
            <a:pPr eaLnBrk="1" hangingPunct="1">
              <a:lnSpc>
                <a:spcPct val="90000"/>
              </a:lnSpc>
            </a:pPr>
            <a:endParaRPr lang="es-ES" sz="2500" b="1" dirty="0"/>
          </a:p>
        </p:txBody>
      </p:sp>
      <p:pic>
        <p:nvPicPr>
          <p:cNvPr id="48132" name="Picture 9" descr="Pierre Bourdieu"/>
          <p:cNvPicPr>
            <a:picLocks noChangeAspect="1" noChangeArrowheads="1"/>
          </p:cNvPicPr>
          <p:nvPr/>
        </p:nvPicPr>
        <p:blipFill>
          <a:blip r:embed="rId3" cstate="print"/>
          <a:srcRect/>
          <a:stretch>
            <a:fillRect/>
          </a:stretch>
        </p:blipFill>
        <p:spPr bwMode="auto">
          <a:xfrm>
            <a:off x="5715000" y="1828800"/>
            <a:ext cx="1223963" cy="1819275"/>
          </a:xfrm>
          <a:prstGeom prst="rect">
            <a:avLst/>
          </a:prstGeom>
          <a:noFill/>
          <a:ln w="9525">
            <a:noFill/>
            <a:miter lim="800000"/>
            <a:headEnd/>
            <a:tailEnd/>
          </a:ln>
        </p:spPr>
      </p:pic>
      <p:pic>
        <p:nvPicPr>
          <p:cNvPr id="48133" name="Picture 11" descr="Foto"/>
          <p:cNvPicPr>
            <a:picLocks noChangeAspect="1" noChangeArrowheads="1"/>
          </p:cNvPicPr>
          <p:nvPr/>
        </p:nvPicPr>
        <p:blipFill>
          <a:blip r:embed="rId4" cstate="print"/>
          <a:srcRect/>
          <a:stretch>
            <a:fillRect/>
          </a:stretch>
        </p:blipFill>
        <p:spPr bwMode="auto">
          <a:xfrm>
            <a:off x="2438400" y="4338566"/>
            <a:ext cx="1381919" cy="1990867"/>
          </a:xfrm>
          <a:prstGeom prst="rect">
            <a:avLst/>
          </a:prstGeom>
          <a:noFill/>
          <a:ln w="9525">
            <a:noFill/>
            <a:miter lim="800000"/>
            <a:headEnd/>
            <a:tailEnd/>
          </a:ln>
        </p:spPr>
      </p:pic>
      <p:pic>
        <p:nvPicPr>
          <p:cNvPr id="1026" name="Picture 2" descr="Alexander Sutherland Neill | Maestros de Maestros - YouTube">
            <a:extLst>
              <a:ext uri="{FF2B5EF4-FFF2-40B4-BE49-F238E27FC236}">
                <a16:creationId xmlns:a16="http://schemas.microsoft.com/office/drawing/2014/main" id="{D26A40B4-4766-0882-F34C-C0376E9B38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667" r="21667"/>
          <a:stretch>
            <a:fillRect/>
          </a:stretch>
        </p:blipFill>
        <p:spPr bwMode="auto">
          <a:xfrm>
            <a:off x="1219200" y="1965530"/>
            <a:ext cx="12954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B3D43605-B77D-A0B3-2C39-8D7AC009E4A7}"/>
              </a:ext>
            </a:extLst>
          </p:cNvPr>
          <p:cNvPicPr>
            <a:picLocks noChangeAspect="1"/>
          </p:cNvPicPr>
          <p:nvPr/>
        </p:nvPicPr>
        <p:blipFill>
          <a:blip r:embed="rId6"/>
          <a:stretch>
            <a:fillRect/>
          </a:stretch>
        </p:blipFill>
        <p:spPr>
          <a:xfrm>
            <a:off x="3311422" y="1891464"/>
            <a:ext cx="1260578" cy="1819275"/>
          </a:xfrm>
          <a:prstGeom prst="rect">
            <a:avLst/>
          </a:prstGeom>
        </p:spPr>
      </p:pic>
      <p:pic>
        <p:nvPicPr>
          <p:cNvPr id="3" name="Imagen 2">
            <a:extLst>
              <a:ext uri="{FF2B5EF4-FFF2-40B4-BE49-F238E27FC236}">
                <a16:creationId xmlns:a16="http://schemas.microsoft.com/office/drawing/2014/main" id="{87429F4D-A4DE-B85A-E612-C6D726D2D8E1}"/>
              </a:ext>
            </a:extLst>
          </p:cNvPr>
          <p:cNvPicPr>
            <a:picLocks noChangeAspect="1"/>
          </p:cNvPicPr>
          <p:nvPr/>
        </p:nvPicPr>
        <p:blipFill>
          <a:blip r:embed="rId7"/>
          <a:stretch>
            <a:fillRect/>
          </a:stretch>
        </p:blipFill>
        <p:spPr>
          <a:xfrm>
            <a:off x="4866482" y="4331930"/>
            <a:ext cx="1614488" cy="202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1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083">
                                            <p:txEl>
                                              <p:pRg st="20" end="2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1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2718"/>
            <a:ext cx="3505200" cy="690282"/>
          </a:xfrm>
        </p:spPr>
        <p:txBody>
          <a:bodyPr/>
          <a:lstStyle/>
          <a:p>
            <a:pPr algn="ctr" eaLnBrk="1" hangingPunct="1"/>
            <a:r>
              <a:rPr lang="es-ES_tradnl" sz="4000" b="1" dirty="0"/>
              <a:t>El TEÍSMO</a:t>
            </a:r>
            <a:endParaRPr lang="es-MX" sz="4000" b="1" dirty="0"/>
          </a:p>
        </p:txBody>
      </p:sp>
      <p:sp>
        <p:nvSpPr>
          <p:cNvPr id="3" name="Content Placeholder 2"/>
          <p:cNvSpPr>
            <a:spLocks noGrp="1"/>
          </p:cNvSpPr>
          <p:nvPr>
            <p:ph idx="1"/>
          </p:nvPr>
        </p:nvSpPr>
        <p:spPr>
          <a:xfrm>
            <a:off x="4648200" y="304800"/>
            <a:ext cx="4495800" cy="6629400"/>
          </a:xfrm>
        </p:spPr>
        <p:txBody>
          <a:bodyPr>
            <a:normAutofit/>
          </a:bodyPr>
          <a:lstStyle/>
          <a:p>
            <a:pPr marL="0" eaLnBrk="1" hangingPunct="1">
              <a:spcBef>
                <a:spcPts val="600"/>
              </a:spcBef>
              <a:spcAft>
                <a:spcPts val="600"/>
              </a:spcAft>
              <a:buFontTx/>
              <a:buNone/>
            </a:pPr>
            <a:r>
              <a:rPr lang="es-ES_tradnl" sz="2600" b="1" dirty="0"/>
              <a:t>¿Cuál es su última realidad?</a:t>
            </a:r>
          </a:p>
          <a:p>
            <a:pPr marL="0" eaLnBrk="1" hangingPunct="1">
              <a:spcBef>
                <a:spcPts val="600"/>
              </a:spcBef>
              <a:spcAft>
                <a:spcPts val="600"/>
              </a:spcAft>
              <a:buFontTx/>
              <a:buNone/>
            </a:pPr>
            <a:r>
              <a:rPr lang="es-ES_tradnl" sz="2600" b="1" dirty="0"/>
              <a:t>DIOS, PERSONAL, CREADOR, REDENTOR Y SALVADOR</a:t>
            </a:r>
          </a:p>
          <a:p>
            <a:pPr marL="0" eaLnBrk="1" hangingPunct="1">
              <a:spcBef>
                <a:spcPts val="600"/>
              </a:spcBef>
              <a:spcAft>
                <a:spcPts val="600"/>
              </a:spcAft>
              <a:buFontTx/>
              <a:buNone/>
            </a:pPr>
            <a:r>
              <a:rPr lang="es-ES_tradnl" sz="2600" b="1" dirty="0"/>
              <a:t>¿Cómo se llega a la verdad?</a:t>
            </a:r>
          </a:p>
          <a:p>
            <a:pPr marL="0" eaLnBrk="1" hangingPunct="1">
              <a:spcBef>
                <a:spcPts val="600"/>
              </a:spcBef>
              <a:spcAft>
                <a:spcPts val="600"/>
              </a:spcAft>
              <a:buFontTx/>
              <a:buNone/>
            </a:pPr>
            <a:r>
              <a:rPr lang="es-ES_tradnl" sz="2600" b="1" dirty="0"/>
              <a:t>A TRAVÉS DE: SU PALABRA, LA NATURALEZA, LA PROVIDENCIA DIARIA Y LOS HECHOS MILAGROSOS</a:t>
            </a:r>
          </a:p>
          <a:p>
            <a:pPr marL="0" eaLnBrk="1" hangingPunct="1">
              <a:spcBef>
                <a:spcPts val="600"/>
              </a:spcBef>
              <a:spcAft>
                <a:spcPts val="600"/>
              </a:spcAft>
              <a:buFontTx/>
              <a:buNone/>
            </a:pPr>
            <a:r>
              <a:rPr lang="es-ES_tradnl" sz="2600" b="1" dirty="0"/>
              <a:t>¿Qué es lo más valioso?</a:t>
            </a:r>
          </a:p>
          <a:p>
            <a:pPr marL="0" eaLnBrk="1" hangingPunct="1">
              <a:spcBef>
                <a:spcPts val="600"/>
              </a:spcBef>
              <a:spcAft>
                <a:spcPts val="600"/>
              </a:spcAft>
              <a:buFontTx/>
              <a:buNone/>
            </a:pPr>
            <a:r>
              <a:rPr lang="es-ES_tradnl" sz="2600" b="1" dirty="0"/>
              <a:t>LA FORMACIÓN DEL CARÁCTER</a:t>
            </a:r>
          </a:p>
          <a:p>
            <a:pPr eaLnBrk="1" hangingPunct="1">
              <a:buFontTx/>
              <a:buNone/>
            </a:pPr>
            <a:endParaRPr lang="es-MX" dirty="0"/>
          </a:p>
        </p:txBody>
      </p:sp>
      <p:pic>
        <p:nvPicPr>
          <p:cNvPr id="4" name="Imagen 3">
            <a:extLst>
              <a:ext uri="{FF2B5EF4-FFF2-40B4-BE49-F238E27FC236}">
                <a16:creationId xmlns:a16="http://schemas.microsoft.com/office/drawing/2014/main" id="{58A8ABA1-5323-5725-9AAA-EFE0AC268660}"/>
              </a:ext>
            </a:extLst>
          </p:cNvPr>
          <p:cNvPicPr>
            <a:picLocks noChangeAspect="1"/>
          </p:cNvPicPr>
          <p:nvPr/>
        </p:nvPicPr>
        <p:blipFill>
          <a:blip r:embed="rId3"/>
          <a:srcRect l="19574" r="5548"/>
          <a:stretch>
            <a:fillRect/>
          </a:stretch>
        </p:blipFill>
        <p:spPr>
          <a:xfrm>
            <a:off x="0" y="1713722"/>
            <a:ext cx="4572000" cy="4573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914400"/>
          </a:xfrm>
        </p:spPr>
        <p:txBody>
          <a:bodyPr/>
          <a:lstStyle/>
          <a:p>
            <a:pPr algn="ctr" eaLnBrk="1" hangingPunct="1"/>
            <a:r>
              <a:rPr lang="es-ES_tradnl" sz="4000" b="1" dirty="0"/>
              <a:t>EL TEÍSMO Y LA EDUCACIÓN</a:t>
            </a:r>
            <a:endParaRPr lang="es-MX" sz="4000" b="1" dirty="0"/>
          </a:p>
        </p:txBody>
      </p:sp>
      <p:sp>
        <p:nvSpPr>
          <p:cNvPr id="5" name="Content Placeholder 4"/>
          <p:cNvSpPr>
            <a:spLocks noGrp="1"/>
          </p:cNvSpPr>
          <p:nvPr>
            <p:ph idx="1"/>
          </p:nvPr>
        </p:nvSpPr>
        <p:spPr>
          <a:xfrm>
            <a:off x="0" y="1981200"/>
            <a:ext cx="5029200" cy="4648200"/>
          </a:xfrm>
        </p:spPr>
        <p:txBody>
          <a:bodyPr>
            <a:normAutofit lnSpcReduction="10000"/>
          </a:bodyPr>
          <a:lstStyle/>
          <a:p>
            <a:pPr eaLnBrk="1" hangingPunct="1">
              <a:buFontTx/>
              <a:buNone/>
            </a:pPr>
            <a:r>
              <a:rPr lang="es-ES_tradnl" sz="2600" b="1" dirty="0"/>
              <a:t>El estudiante es:</a:t>
            </a:r>
          </a:p>
          <a:p>
            <a:pPr eaLnBrk="1" hangingPunct="1">
              <a:buFontTx/>
              <a:buNone/>
            </a:pPr>
            <a:r>
              <a:rPr lang="es-ES_tradnl" sz="2600" b="1" dirty="0"/>
              <a:t>QUIÉN DEBE SER RESTAURADO</a:t>
            </a:r>
          </a:p>
          <a:p>
            <a:pPr eaLnBrk="1" hangingPunct="1">
              <a:buFontTx/>
              <a:buNone/>
            </a:pPr>
            <a:r>
              <a:rPr lang="es-ES_tradnl" sz="2600" b="1" dirty="0"/>
              <a:t>El maestro es:</a:t>
            </a:r>
          </a:p>
          <a:p>
            <a:pPr eaLnBrk="1" hangingPunct="1">
              <a:buFontTx/>
              <a:buNone/>
            </a:pPr>
            <a:r>
              <a:rPr lang="es-ES_tradnl" sz="2600" b="1" dirty="0"/>
              <a:t>QUIÉN COLABORA EN LA</a:t>
            </a:r>
          </a:p>
          <a:p>
            <a:pPr eaLnBrk="1" hangingPunct="1">
              <a:buFontTx/>
              <a:buNone/>
            </a:pPr>
            <a:r>
              <a:rPr lang="es-ES_tradnl" sz="2600" b="1" dirty="0"/>
              <a:t>TRANSFORMACIÓN</a:t>
            </a:r>
          </a:p>
          <a:p>
            <a:pPr eaLnBrk="1" hangingPunct="1">
              <a:buFontTx/>
              <a:buNone/>
            </a:pPr>
            <a:r>
              <a:rPr lang="es-ES_tradnl" sz="2600" b="1" dirty="0"/>
              <a:t>Modelo de enseñanza:</a:t>
            </a:r>
          </a:p>
          <a:p>
            <a:pPr eaLnBrk="1" hangingPunct="1">
              <a:buFontTx/>
              <a:buNone/>
            </a:pPr>
            <a:r>
              <a:rPr lang="es-ES_tradnl" sz="2600" b="1" dirty="0"/>
              <a:t>LA TRANSFORMACIÓN</a:t>
            </a:r>
          </a:p>
          <a:p>
            <a:pPr eaLnBrk="1" hangingPunct="1">
              <a:buFontTx/>
              <a:buNone/>
            </a:pPr>
            <a:r>
              <a:rPr lang="es-ES_tradnl" sz="2600" b="1" dirty="0"/>
              <a:t>El Currículum está:</a:t>
            </a:r>
            <a:endParaRPr lang="es-ES_tradnl" dirty="0"/>
          </a:p>
          <a:p>
            <a:pPr eaLnBrk="1" hangingPunct="1">
              <a:buFontTx/>
              <a:buNone/>
            </a:pPr>
            <a:r>
              <a:rPr lang="es-ES_tradnl" sz="2600" b="1" dirty="0"/>
              <a:t>CENTRADO EN CRISTO</a:t>
            </a:r>
            <a:endParaRPr lang="es-MX" sz="2600" b="1" dirty="0"/>
          </a:p>
        </p:txBody>
      </p:sp>
      <p:pic>
        <p:nvPicPr>
          <p:cNvPr id="3" name="Imagen 2">
            <a:extLst>
              <a:ext uri="{FF2B5EF4-FFF2-40B4-BE49-F238E27FC236}">
                <a16:creationId xmlns:a16="http://schemas.microsoft.com/office/drawing/2014/main" id="{0E583F4B-40A7-540E-CC37-649D465DE387}"/>
              </a:ext>
            </a:extLst>
          </p:cNvPr>
          <p:cNvPicPr>
            <a:picLocks noChangeAspect="1"/>
          </p:cNvPicPr>
          <p:nvPr/>
        </p:nvPicPr>
        <p:blipFill>
          <a:blip r:embed="rId3"/>
          <a:srcRect l="37500" t="10064"/>
          <a:stretch>
            <a:fillRect/>
          </a:stretch>
        </p:blipFill>
        <p:spPr>
          <a:xfrm>
            <a:off x="4969030" y="2209800"/>
            <a:ext cx="4174970"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charRg st="154" end="17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9B92ACFD-05CC-C2DC-E9AE-FBB268B53FEE}"/>
              </a:ext>
            </a:extLst>
          </p:cNvPr>
          <p:cNvSpPr txBox="1"/>
          <p:nvPr/>
        </p:nvSpPr>
        <p:spPr>
          <a:xfrm>
            <a:off x="0" y="152400"/>
            <a:ext cx="9144000" cy="707886"/>
          </a:xfrm>
          <a:prstGeom prst="rect">
            <a:avLst/>
          </a:prstGeom>
          <a:noFill/>
        </p:spPr>
        <p:txBody>
          <a:bodyPr wrap="square" rtlCol="0">
            <a:spAutoFit/>
          </a:bodyPr>
          <a:lstStyle/>
          <a:p>
            <a:pPr algn="ctr"/>
            <a:r>
              <a:rPr lang="es-MX" sz="4000" b="1" dirty="0"/>
              <a:t>BIBLIOGRAFÍA:</a:t>
            </a:r>
          </a:p>
        </p:txBody>
      </p:sp>
      <p:sp>
        <p:nvSpPr>
          <p:cNvPr id="15" name="CuadroTexto 14">
            <a:extLst>
              <a:ext uri="{FF2B5EF4-FFF2-40B4-BE49-F238E27FC236}">
                <a16:creationId xmlns:a16="http://schemas.microsoft.com/office/drawing/2014/main" id="{744207FD-FCAE-F207-68D6-2230552E5171}"/>
              </a:ext>
            </a:extLst>
          </p:cNvPr>
          <p:cNvSpPr txBox="1"/>
          <p:nvPr/>
        </p:nvSpPr>
        <p:spPr>
          <a:xfrm>
            <a:off x="0" y="1447800"/>
            <a:ext cx="9144000" cy="4770537"/>
          </a:xfrm>
          <a:prstGeom prst="rect">
            <a:avLst/>
          </a:prstGeom>
          <a:noFill/>
        </p:spPr>
        <p:txBody>
          <a:bodyPr wrap="square" rtlCol="0">
            <a:spAutoFit/>
          </a:bodyPr>
          <a:lstStyle/>
          <a:p>
            <a:pPr algn="just">
              <a:spcBef>
                <a:spcPts val="600"/>
              </a:spcBef>
              <a:spcAft>
                <a:spcPts val="600"/>
              </a:spcAft>
            </a:pPr>
            <a:r>
              <a:rPr lang="es-ES" sz="2400" dirty="0"/>
              <a:t>Bowen, James. (1990) </a:t>
            </a:r>
            <a:r>
              <a:rPr lang="es-ES" sz="2400" b="1" i="1" u="sng" dirty="0"/>
              <a:t>Historia de la educación occidental. Tomo I. El mundo antiguo.</a:t>
            </a:r>
            <a:r>
              <a:rPr lang="es-ES" sz="2400" b="1" dirty="0"/>
              <a:t> </a:t>
            </a:r>
            <a:r>
              <a:rPr lang="es-ES" sz="2400" dirty="0"/>
              <a:t>Barcelona, Editorial Herder.</a:t>
            </a:r>
            <a:endParaRPr lang="es-MX" sz="2400" dirty="0"/>
          </a:p>
          <a:p>
            <a:pPr algn="just">
              <a:spcBef>
                <a:spcPts val="600"/>
              </a:spcBef>
              <a:spcAft>
                <a:spcPts val="600"/>
              </a:spcAft>
            </a:pPr>
            <a:r>
              <a:rPr lang="es-ES" sz="2400" dirty="0"/>
              <a:t>____________. (1986) </a:t>
            </a:r>
            <a:r>
              <a:rPr lang="es-ES" sz="2400" b="1" i="1" u="sng" dirty="0"/>
              <a:t>Historia de la educación occidental. Tomo II. La civilización de Europa. </a:t>
            </a:r>
            <a:r>
              <a:rPr lang="es-ES" sz="2400" dirty="0"/>
              <a:t> Barcelona, Editorial Herder.</a:t>
            </a:r>
          </a:p>
          <a:p>
            <a:pPr algn="just">
              <a:spcBef>
                <a:spcPts val="600"/>
              </a:spcBef>
              <a:spcAft>
                <a:spcPts val="600"/>
              </a:spcAft>
            </a:pPr>
            <a:r>
              <a:rPr lang="es-ES" sz="2400" dirty="0"/>
              <a:t>____________. (1985) </a:t>
            </a:r>
            <a:r>
              <a:rPr lang="es-ES" sz="2400" b="1" i="1" u="sng" dirty="0"/>
              <a:t>Historia de la educación occidental. Tomo III. El occidente moderno.</a:t>
            </a:r>
            <a:r>
              <a:rPr lang="es-ES" sz="2400" dirty="0"/>
              <a:t> Barcelona, Editorial Herder.</a:t>
            </a:r>
          </a:p>
          <a:p>
            <a:pPr algn="just">
              <a:spcBef>
                <a:spcPts val="600"/>
              </a:spcBef>
              <a:spcAft>
                <a:spcPts val="600"/>
              </a:spcAft>
            </a:pPr>
            <a:r>
              <a:rPr lang="es-ES" sz="2400" dirty="0"/>
              <a:t>de Reina, Casiodoro y Valera, Cipriano. (Trad.) (1960) </a:t>
            </a:r>
            <a:r>
              <a:rPr lang="es-ES" sz="2400" b="1" i="1" u="sng" dirty="0"/>
              <a:t>Santa Biblia.</a:t>
            </a:r>
            <a:r>
              <a:rPr lang="es-ES" sz="2400" dirty="0"/>
              <a:t> México, Sociedad Bíblica de México.</a:t>
            </a:r>
            <a:endParaRPr lang="es-MX" sz="2400" dirty="0"/>
          </a:p>
          <a:p>
            <a:pPr algn="just">
              <a:spcBef>
                <a:spcPts val="600"/>
              </a:spcBef>
              <a:spcAft>
                <a:spcPts val="600"/>
              </a:spcAft>
            </a:pPr>
            <a:r>
              <a:rPr lang="es-ES" sz="2400" dirty="0" err="1"/>
              <a:t>Fullat</a:t>
            </a:r>
            <a:r>
              <a:rPr lang="es-ES" sz="2400" dirty="0"/>
              <a:t>, </a:t>
            </a:r>
            <a:r>
              <a:rPr lang="es-ES" sz="2400" dirty="0" err="1"/>
              <a:t>Octaví</a:t>
            </a:r>
            <a:r>
              <a:rPr lang="es-ES" sz="2400" dirty="0"/>
              <a:t>. (1996) </a:t>
            </a:r>
            <a:r>
              <a:rPr lang="es-ES" sz="2400" b="1" i="1" u="sng" dirty="0" err="1"/>
              <a:t>Paideia</a:t>
            </a:r>
            <a:r>
              <a:rPr lang="es-ES" sz="2400" b="1" i="1" u="sng" dirty="0"/>
              <a:t>: Filosofías de la educación. </a:t>
            </a:r>
            <a:r>
              <a:rPr lang="es-ES" sz="2400" dirty="0"/>
              <a:t>Barcelona, Ediciones CEAC.</a:t>
            </a:r>
            <a:endParaRPr lang="es-MX" sz="2400" dirty="0"/>
          </a:p>
        </p:txBody>
      </p:sp>
    </p:spTree>
    <p:extLst>
      <p:ext uri="{BB962C8B-B14F-4D97-AF65-F5344CB8AC3E}">
        <p14:creationId xmlns:p14="http://schemas.microsoft.com/office/powerpoint/2010/main" val="45689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6BE6A07-8BCE-7D40-4EC3-D642F7E86317}"/>
              </a:ext>
            </a:extLst>
          </p:cNvPr>
          <p:cNvSpPr txBox="1"/>
          <p:nvPr/>
        </p:nvSpPr>
        <p:spPr>
          <a:xfrm>
            <a:off x="0" y="609600"/>
            <a:ext cx="9144000" cy="707886"/>
          </a:xfrm>
          <a:prstGeom prst="rect">
            <a:avLst/>
          </a:prstGeom>
          <a:noFill/>
        </p:spPr>
        <p:txBody>
          <a:bodyPr wrap="square" rtlCol="0">
            <a:spAutoFit/>
          </a:bodyPr>
          <a:lstStyle/>
          <a:p>
            <a:pPr algn="ctr"/>
            <a:r>
              <a:rPr lang="es-MX" sz="4000" b="1" dirty="0"/>
              <a:t>BIBLIOGRAFÍA:</a:t>
            </a:r>
          </a:p>
        </p:txBody>
      </p:sp>
      <p:sp>
        <p:nvSpPr>
          <p:cNvPr id="9" name="CuadroTexto 8">
            <a:extLst>
              <a:ext uri="{FF2B5EF4-FFF2-40B4-BE49-F238E27FC236}">
                <a16:creationId xmlns:a16="http://schemas.microsoft.com/office/drawing/2014/main" id="{BB8A935B-4305-2B4E-4A62-70553FAC5CFE}"/>
              </a:ext>
            </a:extLst>
          </p:cNvPr>
          <p:cNvSpPr txBox="1"/>
          <p:nvPr/>
        </p:nvSpPr>
        <p:spPr>
          <a:xfrm>
            <a:off x="0" y="1828800"/>
            <a:ext cx="9144000" cy="5124480"/>
          </a:xfrm>
          <a:prstGeom prst="rect">
            <a:avLst/>
          </a:prstGeom>
          <a:noFill/>
        </p:spPr>
        <p:txBody>
          <a:bodyPr wrap="square" rtlCol="0">
            <a:spAutoFit/>
          </a:bodyPr>
          <a:lstStyle/>
          <a:p>
            <a:pPr algn="just">
              <a:spcBef>
                <a:spcPts val="600"/>
              </a:spcBef>
              <a:spcAft>
                <a:spcPts val="600"/>
              </a:spcAft>
            </a:pPr>
            <a:r>
              <a:rPr lang="es-ES" sz="2400" dirty="0" err="1"/>
              <a:t>Honderich</a:t>
            </a:r>
            <a:r>
              <a:rPr lang="es-ES" sz="2400" dirty="0"/>
              <a:t>, Ted y García </a:t>
            </a:r>
            <a:r>
              <a:rPr lang="es-ES" sz="2400" dirty="0" err="1"/>
              <a:t>Trevijano</a:t>
            </a:r>
            <a:r>
              <a:rPr lang="es-ES" sz="2400" dirty="0"/>
              <a:t>, Carmen. (2000). </a:t>
            </a:r>
            <a:r>
              <a:rPr lang="es-ES" sz="2400" b="1" u="sng" dirty="0"/>
              <a:t>Los filósofos: una introducción a los grandes pensadores occidentales.</a:t>
            </a:r>
            <a:r>
              <a:rPr lang="es-ES" sz="2400" b="1" dirty="0"/>
              <a:t> </a:t>
            </a:r>
            <a:r>
              <a:rPr lang="es-ES" sz="2400" dirty="0"/>
              <a:t>Madrid, Editorial Tecnos.</a:t>
            </a:r>
            <a:endParaRPr lang="es-MX" sz="2400" dirty="0"/>
          </a:p>
          <a:p>
            <a:pPr algn="just">
              <a:spcBef>
                <a:spcPts val="600"/>
              </a:spcBef>
              <a:spcAft>
                <a:spcPts val="600"/>
              </a:spcAft>
            </a:pPr>
            <a:r>
              <a:rPr lang="es-ES" sz="2400" dirty="0"/>
              <a:t>Nietzsche, Friedrich. (1998) </a:t>
            </a:r>
            <a:r>
              <a:rPr lang="es-ES" sz="2400" b="1" i="1" u="sng" dirty="0"/>
              <a:t>El loco.</a:t>
            </a:r>
            <a:r>
              <a:rPr lang="es-ES" sz="2400" dirty="0"/>
              <a:t> México, Editores Mexicanos Unidos.</a:t>
            </a:r>
            <a:endParaRPr lang="es-MX" sz="2400" dirty="0"/>
          </a:p>
          <a:p>
            <a:pPr algn="just">
              <a:spcBef>
                <a:spcPts val="600"/>
              </a:spcBef>
              <a:spcAft>
                <a:spcPts val="600"/>
              </a:spcAft>
            </a:pPr>
            <a:r>
              <a:rPr lang="es-ES" sz="2400" dirty="0"/>
              <a:t>Palacios, Jesús. (1992) </a:t>
            </a:r>
            <a:r>
              <a:rPr lang="es-ES" sz="2400" b="1" i="1" u="sng" dirty="0"/>
              <a:t>La cuestión escolar.</a:t>
            </a:r>
            <a:r>
              <a:rPr lang="es-ES" sz="2400" b="1" i="1" dirty="0"/>
              <a:t> </a:t>
            </a:r>
            <a:r>
              <a:rPr lang="es-ES" sz="2400" dirty="0"/>
              <a:t>Madrid, Editorial Laia.</a:t>
            </a:r>
            <a:endParaRPr lang="es-MX" sz="2400" dirty="0"/>
          </a:p>
          <a:p>
            <a:pPr algn="just">
              <a:spcBef>
                <a:spcPts val="600"/>
              </a:spcBef>
              <a:spcAft>
                <a:spcPts val="600"/>
              </a:spcAft>
            </a:pPr>
            <a:r>
              <a:rPr lang="es-ES" sz="2400" dirty="0"/>
              <a:t>Sire, James W. (1998) </a:t>
            </a:r>
            <a:r>
              <a:rPr lang="es-ES" sz="2400" b="1" i="1" u="sng" dirty="0" err="1"/>
              <a:t>The</a:t>
            </a:r>
            <a:r>
              <a:rPr lang="es-ES" sz="2400" b="1" i="1" u="sng" dirty="0"/>
              <a:t> Universe Next </a:t>
            </a:r>
            <a:r>
              <a:rPr lang="es-ES" sz="2400" b="1" i="1" u="sng" dirty="0" err="1"/>
              <a:t>Door</a:t>
            </a:r>
            <a:r>
              <a:rPr lang="es-ES" sz="2400" b="1" u="sng" dirty="0"/>
              <a:t>. A Basic </a:t>
            </a:r>
            <a:r>
              <a:rPr lang="es-ES" sz="2400" b="1" u="sng" dirty="0" err="1"/>
              <a:t>Worldview</a:t>
            </a:r>
            <a:r>
              <a:rPr lang="es-ES" sz="2400" b="1" u="sng" dirty="0"/>
              <a:t> </a:t>
            </a:r>
            <a:r>
              <a:rPr lang="es-ES" sz="2400" b="1" u="sng" dirty="0" err="1"/>
              <a:t>Catalog</a:t>
            </a:r>
            <a:r>
              <a:rPr lang="es-ES" sz="2400" b="1" u="sng" dirty="0"/>
              <a:t>.</a:t>
            </a:r>
            <a:r>
              <a:rPr lang="es-ES" sz="2400" b="1" dirty="0"/>
              <a:t> </a:t>
            </a:r>
            <a:r>
              <a:rPr lang="es-ES" sz="2400" dirty="0" err="1"/>
              <a:t>Downers</a:t>
            </a:r>
            <a:r>
              <a:rPr lang="es-ES" sz="2400" dirty="0"/>
              <a:t> Grove, </a:t>
            </a:r>
            <a:r>
              <a:rPr lang="es-ES" sz="2400" dirty="0" err="1"/>
              <a:t>Ill</a:t>
            </a:r>
            <a:r>
              <a:rPr lang="es-ES" sz="2400" dirty="0"/>
              <a:t>., </a:t>
            </a:r>
            <a:r>
              <a:rPr lang="es-ES" sz="2400" dirty="0" err="1"/>
              <a:t>InterVarsity</a:t>
            </a:r>
            <a:r>
              <a:rPr lang="es-ES" sz="2400" dirty="0"/>
              <a:t> </a:t>
            </a:r>
            <a:r>
              <a:rPr lang="es-ES" sz="2400" dirty="0" err="1"/>
              <a:t>Press</a:t>
            </a:r>
            <a:r>
              <a:rPr lang="es-ES" sz="2400" dirty="0"/>
              <a:t>.</a:t>
            </a:r>
            <a:endParaRPr lang="es-MX" sz="2400" dirty="0"/>
          </a:p>
          <a:p>
            <a:pPr algn="just">
              <a:spcBef>
                <a:spcPts val="600"/>
              </a:spcBef>
              <a:spcAft>
                <a:spcPts val="600"/>
              </a:spcAft>
            </a:pPr>
            <a:r>
              <a:rPr lang="es-ES" sz="2400" dirty="0"/>
              <a:t>White, Elena G. de,. (1972) </a:t>
            </a:r>
            <a:r>
              <a:rPr lang="es-ES" sz="2400" b="1" i="1" u="sng" dirty="0"/>
              <a:t>La educación.</a:t>
            </a:r>
            <a:r>
              <a:rPr lang="es-ES" sz="2400" dirty="0"/>
              <a:t> Mountain View, CA., </a:t>
            </a:r>
            <a:r>
              <a:rPr lang="es-ES" sz="2400" dirty="0" err="1"/>
              <a:t>Pacific</a:t>
            </a:r>
            <a:r>
              <a:rPr lang="es-ES" sz="2400" dirty="0"/>
              <a:t> </a:t>
            </a:r>
            <a:r>
              <a:rPr lang="es-ES" sz="2400" dirty="0" err="1"/>
              <a:t>Press</a:t>
            </a:r>
            <a:r>
              <a:rPr lang="es-ES" sz="2400" dirty="0"/>
              <a:t> </a:t>
            </a:r>
            <a:r>
              <a:rPr lang="es-ES" sz="2400" dirty="0" err="1"/>
              <a:t>Association</a:t>
            </a:r>
            <a:r>
              <a:rPr lang="es-ES" sz="2400" dirty="0"/>
              <a:t> Publishing.</a:t>
            </a:r>
            <a:endParaRPr lang="es-MX" sz="2400" dirty="0"/>
          </a:p>
          <a:p>
            <a:endParaRPr lang="es-MX" dirty="0"/>
          </a:p>
        </p:txBody>
      </p:sp>
    </p:spTree>
    <p:extLst>
      <p:ext uri="{BB962C8B-B14F-4D97-AF65-F5344CB8AC3E}">
        <p14:creationId xmlns:p14="http://schemas.microsoft.com/office/powerpoint/2010/main" val="259059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2075" y="76200"/>
            <a:ext cx="9144000" cy="1400530"/>
          </a:xfrm>
        </p:spPr>
        <p:txBody>
          <a:bodyPr>
            <a:normAutofit/>
          </a:bodyPr>
          <a:lstStyle/>
          <a:p>
            <a:pPr algn="ctr" eaLnBrk="1" hangingPunct="1">
              <a:defRPr/>
            </a:pPr>
            <a:r>
              <a:rPr lang="es-MX" sz="4000" b="1" dirty="0"/>
              <a:t>PENSADORES Y EDUCADORES IDEALISTAS</a:t>
            </a:r>
            <a:endParaRPr lang="es-ES" sz="4000" b="1" dirty="0"/>
          </a:p>
        </p:txBody>
      </p:sp>
      <p:sp>
        <p:nvSpPr>
          <p:cNvPr id="8195" name="Rectangle 3"/>
          <p:cNvSpPr>
            <a:spLocks noGrp="1" noChangeArrowheads="1"/>
          </p:cNvSpPr>
          <p:nvPr>
            <p:ph idx="1"/>
          </p:nvPr>
        </p:nvSpPr>
        <p:spPr>
          <a:xfrm>
            <a:off x="136525" y="1981200"/>
            <a:ext cx="8915400" cy="4114800"/>
          </a:xfrm>
        </p:spPr>
        <p:txBody>
          <a:bodyPr>
            <a:normAutofit/>
          </a:bodyPr>
          <a:lstStyle/>
          <a:p>
            <a:pPr eaLnBrk="1" hangingPunct="1">
              <a:lnSpc>
                <a:spcPct val="90000"/>
              </a:lnSpc>
              <a:buFontTx/>
              <a:buNone/>
            </a:pPr>
            <a:r>
              <a:rPr lang="es-MX" sz="2800" b="1" dirty="0"/>
              <a:t>Filósofos:</a:t>
            </a:r>
          </a:p>
          <a:p>
            <a:pPr eaLnBrk="1" hangingPunct="1">
              <a:lnSpc>
                <a:spcPct val="90000"/>
              </a:lnSpc>
              <a:buFontTx/>
              <a:buNone/>
            </a:pPr>
            <a:r>
              <a:rPr lang="es-MX" sz="2400" b="1" dirty="0" err="1"/>
              <a:t>Inmanuel</a:t>
            </a:r>
            <a:r>
              <a:rPr lang="es-MX" sz="2400" b="1" dirty="0"/>
              <a:t> Kant                	     Idealismo crítico</a:t>
            </a:r>
          </a:p>
          <a:p>
            <a:pPr eaLnBrk="1" hangingPunct="1">
              <a:lnSpc>
                <a:spcPct val="90000"/>
              </a:lnSpc>
              <a:buFontTx/>
              <a:buNone/>
            </a:pPr>
            <a:r>
              <a:rPr lang="es-MX" sz="2400" b="1" dirty="0"/>
              <a:t>Juan Teófilo Fichte         	     Idealismo subjetivo</a:t>
            </a:r>
          </a:p>
          <a:p>
            <a:pPr eaLnBrk="1" hangingPunct="1">
              <a:lnSpc>
                <a:spcPct val="90000"/>
              </a:lnSpc>
              <a:buFontTx/>
              <a:buNone/>
            </a:pPr>
            <a:r>
              <a:rPr lang="es-MX" sz="2400" b="1" dirty="0"/>
              <a:t>Friedrich W. </a:t>
            </a:r>
            <a:r>
              <a:rPr lang="es-MX" sz="2400" b="1" dirty="0" err="1"/>
              <a:t>Schelling</a:t>
            </a:r>
            <a:r>
              <a:rPr lang="es-MX" sz="2400" b="1" dirty="0"/>
              <a:t>    	     Idealismo objetivo</a:t>
            </a:r>
          </a:p>
          <a:p>
            <a:pPr eaLnBrk="1" hangingPunct="1">
              <a:lnSpc>
                <a:spcPct val="90000"/>
              </a:lnSpc>
              <a:buFontTx/>
              <a:buNone/>
            </a:pPr>
            <a:r>
              <a:rPr lang="es-MX" sz="2400" b="1" dirty="0"/>
              <a:t>Georg </a:t>
            </a:r>
            <a:r>
              <a:rPr lang="es-MX" sz="2400" b="1" dirty="0" err="1"/>
              <a:t>Wilhem</a:t>
            </a:r>
            <a:r>
              <a:rPr lang="es-MX" sz="2400" b="1" dirty="0"/>
              <a:t> Hegel      	     Idealismo absoluto</a:t>
            </a:r>
          </a:p>
          <a:p>
            <a:pPr eaLnBrk="1" hangingPunct="1">
              <a:lnSpc>
                <a:spcPct val="90000"/>
              </a:lnSpc>
              <a:buFontTx/>
              <a:buNone/>
            </a:pPr>
            <a:endParaRPr lang="es-MX" sz="1600" b="1" dirty="0"/>
          </a:p>
          <a:p>
            <a:pPr eaLnBrk="1" hangingPunct="1">
              <a:lnSpc>
                <a:spcPct val="90000"/>
              </a:lnSpc>
              <a:buFontTx/>
              <a:buNone/>
            </a:pPr>
            <a:r>
              <a:rPr lang="es-MX" sz="2800" b="1" dirty="0"/>
              <a:t>Educadores:</a:t>
            </a:r>
            <a:r>
              <a:rPr lang="es-MX" dirty="0"/>
              <a:t>	    	   </a:t>
            </a:r>
          </a:p>
          <a:p>
            <a:pPr eaLnBrk="1" hangingPunct="1">
              <a:lnSpc>
                <a:spcPct val="90000"/>
              </a:lnSpc>
              <a:buFontTx/>
              <a:buNone/>
            </a:pPr>
            <a:r>
              <a:rPr lang="es-MX" sz="2400" b="1" dirty="0"/>
              <a:t>Jesuitas, Giovanni  Gentile, Emile Chartier (Alan)</a:t>
            </a:r>
            <a:endParaRPr lang="es-E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dissolv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dissolve">
                                      <p:cBhvr>
                                        <p:cTn id="12" dur="500"/>
                                        <p:tgtEl>
                                          <p:spTgt spid="8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dissolve">
                                      <p:cBhvr>
                                        <p:cTn id="17" dur="500"/>
                                        <p:tgtEl>
                                          <p:spTgt spid="819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195">
                                            <p:txEl>
                                              <p:pRg st="2" end="2"/>
                                            </p:txEl>
                                          </p:spTgt>
                                        </p:tgtEl>
                                        <p:attrNameLst>
                                          <p:attrName>style.visibility</p:attrName>
                                        </p:attrNameLst>
                                      </p:cBhvr>
                                      <p:to>
                                        <p:strVal val="visible"/>
                                      </p:to>
                                    </p:set>
                                    <p:animEffect transition="in" filter="dissolve">
                                      <p:cBhvr>
                                        <p:cTn id="22" dur="500"/>
                                        <p:tgtEl>
                                          <p:spTgt spid="819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195">
                                            <p:txEl>
                                              <p:pRg st="3" end="3"/>
                                            </p:txEl>
                                          </p:spTgt>
                                        </p:tgtEl>
                                        <p:attrNameLst>
                                          <p:attrName>style.visibility</p:attrName>
                                        </p:attrNameLst>
                                      </p:cBhvr>
                                      <p:to>
                                        <p:strVal val="visible"/>
                                      </p:to>
                                    </p:set>
                                    <p:animEffect transition="in" filter="dissolve">
                                      <p:cBhvr>
                                        <p:cTn id="27" dur="500"/>
                                        <p:tgtEl>
                                          <p:spTgt spid="819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195">
                                            <p:txEl>
                                              <p:pRg st="4" end="4"/>
                                            </p:txEl>
                                          </p:spTgt>
                                        </p:tgtEl>
                                        <p:attrNameLst>
                                          <p:attrName>style.visibility</p:attrName>
                                        </p:attrNameLst>
                                      </p:cBhvr>
                                      <p:to>
                                        <p:strVal val="visible"/>
                                      </p:to>
                                    </p:set>
                                    <p:animEffect transition="in" filter="dissolve">
                                      <p:cBhvr>
                                        <p:cTn id="32" dur="500"/>
                                        <p:tgtEl>
                                          <p:spTgt spid="819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195">
                                            <p:txEl>
                                              <p:pRg st="6" end="6"/>
                                            </p:txEl>
                                          </p:spTgt>
                                        </p:tgtEl>
                                        <p:attrNameLst>
                                          <p:attrName>style.visibility</p:attrName>
                                        </p:attrNameLst>
                                      </p:cBhvr>
                                      <p:to>
                                        <p:strVal val="visible"/>
                                      </p:to>
                                    </p:set>
                                    <p:animEffect transition="in" filter="dissolve">
                                      <p:cBhvr>
                                        <p:cTn id="37" dur="500"/>
                                        <p:tgtEl>
                                          <p:spTgt spid="819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195">
                                            <p:txEl>
                                              <p:pRg st="7" end="7"/>
                                            </p:txEl>
                                          </p:spTgt>
                                        </p:tgtEl>
                                        <p:attrNameLst>
                                          <p:attrName>style.visibility</p:attrName>
                                        </p:attrNameLst>
                                      </p:cBhvr>
                                      <p:to>
                                        <p:strVal val="visible"/>
                                      </p:to>
                                    </p:set>
                                    <p:animEffect transition="in" filter="dissolve">
                                      <p:cBhvr>
                                        <p:cTn id="42" dur="500"/>
                                        <p:tgtEl>
                                          <p:spTgt spid="81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a:xfrm>
            <a:off x="0" y="452718"/>
            <a:ext cx="9144000" cy="1400530"/>
          </a:xfrm>
        </p:spPr>
        <p:txBody>
          <a:bodyPr>
            <a:normAutofit/>
          </a:bodyPr>
          <a:lstStyle/>
          <a:p>
            <a:pPr algn="ctr" eaLnBrk="1" hangingPunct="1">
              <a:defRPr/>
            </a:pPr>
            <a:r>
              <a:rPr lang="es-MX" sz="4000" b="1" dirty="0"/>
              <a:t>PENSADORES Y EDUCADORES IDEALISTAS</a:t>
            </a:r>
            <a:endParaRPr lang="es-ES" sz="4000" b="1" dirty="0"/>
          </a:p>
        </p:txBody>
      </p:sp>
      <p:sp>
        <p:nvSpPr>
          <p:cNvPr id="9218" name="Rectangle 3"/>
          <p:cNvSpPr>
            <a:spLocks noGrp="1" noChangeArrowheads="1"/>
          </p:cNvSpPr>
          <p:nvPr>
            <p:ph idx="1"/>
          </p:nvPr>
        </p:nvSpPr>
        <p:spPr>
          <a:xfrm>
            <a:off x="3200400" y="3391025"/>
            <a:ext cx="5791200" cy="609600"/>
          </a:xfrm>
        </p:spPr>
        <p:txBody>
          <a:bodyPr>
            <a:normAutofit/>
          </a:bodyPr>
          <a:lstStyle/>
          <a:p>
            <a:pPr eaLnBrk="1" hangingPunct="1">
              <a:buFontTx/>
              <a:buNone/>
            </a:pPr>
            <a:r>
              <a:rPr lang="es-MX" sz="2600" b="1" dirty="0" err="1"/>
              <a:t>Inmanuel</a:t>
            </a:r>
            <a:r>
              <a:rPr lang="es-MX" sz="2600" b="1" dirty="0"/>
              <a:t> Kant -  Idealismo crítico</a:t>
            </a:r>
            <a:endParaRPr lang="es-ES" sz="2600" b="1" dirty="0"/>
          </a:p>
        </p:txBody>
      </p:sp>
      <p:pic>
        <p:nvPicPr>
          <p:cNvPr id="9220" name="Picture 5" descr="kant"/>
          <p:cNvPicPr>
            <a:picLocks noChangeAspect="1" noChangeArrowheads="1"/>
          </p:cNvPicPr>
          <p:nvPr/>
        </p:nvPicPr>
        <p:blipFill>
          <a:blip r:embed="rId3" cstate="print"/>
          <a:srcRect/>
          <a:stretch>
            <a:fillRect/>
          </a:stretch>
        </p:blipFill>
        <p:spPr bwMode="auto">
          <a:xfrm>
            <a:off x="685800" y="2520328"/>
            <a:ext cx="2057400" cy="2612571"/>
          </a:xfrm>
          <a:prstGeom prst="rect">
            <a:avLst/>
          </a:prstGeom>
          <a:noFill/>
          <a:ln w="9525">
            <a:noFill/>
            <a:miter lim="800000"/>
            <a:headEnd/>
            <a:tailEnd/>
          </a:ln>
        </p:spPr>
      </p:pic>
      <p:pic>
        <p:nvPicPr>
          <p:cNvPr id="9221" name="Picture 6" descr="Juan Teófilo Fichte 1762-1814"/>
          <p:cNvPicPr>
            <a:picLocks noChangeAspect="1" noChangeArrowheads="1"/>
          </p:cNvPicPr>
          <p:nvPr/>
        </p:nvPicPr>
        <p:blipFill>
          <a:blip r:embed="rId4" cstate="print"/>
          <a:srcRect/>
          <a:stretch>
            <a:fillRect/>
          </a:stretch>
        </p:blipFill>
        <p:spPr bwMode="auto">
          <a:xfrm>
            <a:off x="7391401" y="4235586"/>
            <a:ext cx="1662112" cy="2546214"/>
          </a:xfrm>
          <a:prstGeom prst="rect">
            <a:avLst/>
          </a:prstGeom>
          <a:noFill/>
          <a:ln w="9525">
            <a:noFill/>
            <a:miter lim="800000"/>
            <a:headEnd/>
            <a:tailEnd/>
          </a:ln>
        </p:spPr>
      </p:pic>
      <p:sp>
        <p:nvSpPr>
          <p:cNvPr id="2" name="CuadroTexto 1">
            <a:extLst>
              <a:ext uri="{FF2B5EF4-FFF2-40B4-BE49-F238E27FC236}">
                <a16:creationId xmlns:a16="http://schemas.microsoft.com/office/drawing/2014/main" id="{60FAEFDD-614F-B3F2-491D-8239C5DD7F4A}"/>
              </a:ext>
            </a:extLst>
          </p:cNvPr>
          <p:cNvSpPr txBox="1"/>
          <p:nvPr/>
        </p:nvSpPr>
        <p:spPr>
          <a:xfrm>
            <a:off x="685800" y="1683002"/>
            <a:ext cx="3048000" cy="584775"/>
          </a:xfrm>
          <a:prstGeom prst="rect">
            <a:avLst/>
          </a:prstGeom>
          <a:noFill/>
        </p:spPr>
        <p:txBody>
          <a:bodyPr wrap="square" rtlCol="0">
            <a:spAutoFit/>
          </a:bodyPr>
          <a:lstStyle/>
          <a:p>
            <a:r>
              <a:rPr lang="es-ES" sz="3200" b="1" dirty="0"/>
              <a:t>Filósofos:</a:t>
            </a:r>
            <a:endParaRPr lang="es-MX" dirty="0"/>
          </a:p>
        </p:txBody>
      </p:sp>
      <p:sp>
        <p:nvSpPr>
          <p:cNvPr id="3" name="CuadroTexto 2">
            <a:extLst>
              <a:ext uri="{FF2B5EF4-FFF2-40B4-BE49-F238E27FC236}">
                <a16:creationId xmlns:a16="http://schemas.microsoft.com/office/drawing/2014/main" id="{1B336371-A48C-BE2B-75FB-E5C84BD53503}"/>
              </a:ext>
            </a:extLst>
          </p:cNvPr>
          <p:cNvSpPr txBox="1"/>
          <p:nvPr/>
        </p:nvSpPr>
        <p:spPr>
          <a:xfrm>
            <a:off x="762000" y="5676900"/>
            <a:ext cx="6629400" cy="492443"/>
          </a:xfrm>
          <a:prstGeom prst="rect">
            <a:avLst/>
          </a:prstGeom>
          <a:noFill/>
        </p:spPr>
        <p:txBody>
          <a:bodyPr wrap="square" rtlCol="0">
            <a:spAutoFit/>
          </a:bodyPr>
          <a:lstStyle/>
          <a:p>
            <a:r>
              <a:rPr lang="es-MX" sz="2600" b="1" dirty="0"/>
              <a:t>Juan Teófilo Fichte – Idealismo subjetivo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218">
                                            <p:txEl>
                                              <p:pRg st="0" end="0"/>
                                            </p:txEl>
                                          </p:spTgt>
                                        </p:tgtEl>
                                        <p:attrNameLst>
                                          <p:attrName>style.visibility</p:attrName>
                                        </p:attrNameLst>
                                      </p:cBhvr>
                                      <p:to>
                                        <p:strVal val="visible"/>
                                      </p:to>
                                    </p:set>
                                    <p:animEffect transition="in" filter="blinds(horizontal)">
                                      <p:cBhvr>
                                        <p:cTn id="15" dur="500"/>
                                        <p:tgtEl>
                                          <p:spTgt spid="921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2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autoUpdateAnimBg="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a:xfrm>
            <a:off x="76200" y="1904999"/>
            <a:ext cx="3886200" cy="1483043"/>
          </a:xfrm>
        </p:spPr>
        <p:txBody>
          <a:bodyPr>
            <a:normAutofit/>
          </a:bodyPr>
          <a:lstStyle/>
          <a:p>
            <a:pPr algn="ctr" eaLnBrk="1" hangingPunct="1">
              <a:buFontTx/>
              <a:buNone/>
            </a:pPr>
            <a:r>
              <a:rPr lang="es-MX" sz="2600" b="1" dirty="0"/>
              <a:t>Friedrich W. Schelling</a:t>
            </a:r>
          </a:p>
          <a:p>
            <a:pPr algn="ctr" eaLnBrk="1" hangingPunct="1">
              <a:buFontTx/>
              <a:buNone/>
            </a:pPr>
            <a:r>
              <a:rPr lang="es-MX" sz="2600" b="1" dirty="0"/>
              <a:t>Idealismo objetivo</a:t>
            </a:r>
          </a:p>
          <a:p>
            <a:pPr eaLnBrk="1" hangingPunct="1">
              <a:buFontTx/>
              <a:buNone/>
            </a:pPr>
            <a:endParaRPr lang="es-ES" dirty="0"/>
          </a:p>
        </p:txBody>
      </p:sp>
      <p:pic>
        <p:nvPicPr>
          <p:cNvPr id="10243" name="Picture 7" descr="Schelling"/>
          <p:cNvPicPr>
            <a:picLocks noChangeAspect="1" noChangeArrowheads="1"/>
          </p:cNvPicPr>
          <p:nvPr/>
        </p:nvPicPr>
        <p:blipFill>
          <a:blip r:embed="rId3" cstate="print"/>
          <a:srcRect/>
          <a:stretch>
            <a:fillRect/>
          </a:stretch>
        </p:blipFill>
        <p:spPr bwMode="auto">
          <a:xfrm>
            <a:off x="4724400" y="685800"/>
            <a:ext cx="2915938" cy="3207532"/>
          </a:xfrm>
          <a:prstGeom prst="rect">
            <a:avLst/>
          </a:prstGeom>
          <a:noFill/>
          <a:ln w="9525">
            <a:noFill/>
            <a:miter lim="800000"/>
            <a:headEnd/>
            <a:tailEnd/>
          </a:ln>
        </p:spPr>
      </p:pic>
      <p:pic>
        <p:nvPicPr>
          <p:cNvPr id="10244" name="Picture 9" descr="Georg Wilhelm Friedrich Hegel">
            <a:hlinkClick r:id="rId4" tooltip="Georg Wilhelm Friedrich Hegel"/>
          </p:cNvPr>
          <p:cNvPicPr>
            <a:picLocks noChangeAspect="1" noChangeArrowheads="1"/>
          </p:cNvPicPr>
          <p:nvPr/>
        </p:nvPicPr>
        <p:blipFill>
          <a:blip r:embed="rId5" cstate="print"/>
          <a:srcRect/>
          <a:stretch>
            <a:fillRect/>
          </a:stretch>
        </p:blipFill>
        <p:spPr bwMode="auto">
          <a:xfrm>
            <a:off x="838200" y="3341875"/>
            <a:ext cx="2590800" cy="3379937"/>
          </a:xfrm>
          <a:prstGeom prst="rect">
            <a:avLst/>
          </a:prstGeom>
          <a:noFill/>
          <a:ln w="9525">
            <a:noFill/>
            <a:miter lim="800000"/>
            <a:headEnd/>
            <a:tailEnd/>
          </a:ln>
        </p:spPr>
      </p:pic>
      <p:sp>
        <p:nvSpPr>
          <p:cNvPr id="3" name="CuadroTexto 2">
            <a:extLst>
              <a:ext uri="{FF2B5EF4-FFF2-40B4-BE49-F238E27FC236}">
                <a16:creationId xmlns:a16="http://schemas.microsoft.com/office/drawing/2014/main" id="{495B538C-4DA0-AA5D-056A-641C2C1D2EFF}"/>
              </a:ext>
            </a:extLst>
          </p:cNvPr>
          <p:cNvSpPr txBox="1"/>
          <p:nvPr/>
        </p:nvSpPr>
        <p:spPr>
          <a:xfrm>
            <a:off x="3505200" y="4724400"/>
            <a:ext cx="3905610" cy="892552"/>
          </a:xfrm>
          <a:prstGeom prst="rect">
            <a:avLst/>
          </a:prstGeom>
          <a:noFill/>
        </p:spPr>
        <p:txBody>
          <a:bodyPr wrap="square">
            <a:spAutoFit/>
          </a:bodyPr>
          <a:lstStyle/>
          <a:p>
            <a:pPr algn="ctr"/>
            <a:r>
              <a:rPr lang="es-MX" sz="2600" b="1" dirty="0"/>
              <a:t>George Wilhem Hegel</a:t>
            </a:r>
          </a:p>
          <a:p>
            <a:pPr algn="ctr"/>
            <a:r>
              <a:rPr lang="es-MX" sz="2600" b="1" dirty="0"/>
              <a:t>Idealismo absoluto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228600" y="1800225"/>
            <a:ext cx="8839200" cy="4800600"/>
          </a:xfrm>
        </p:spPr>
        <p:txBody>
          <a:bodyPr>
            <a:normAutofit/>
          </a:bodyPr>
          <a:lstStyle/>
          <a:p>
            <a:pPr eaLnBrk="1" hangingPunct="1">
              <a:buFontTx/>
              <a:buNone/>
              <a:defRPr/>
            </a:pPr>
            <a:r>
              <a:rPr lang="es-MX" dirty="0"/>
              <a:t>	</a:t>
            </a:r>
            <a:r>
              <a:rPr lang="es-MX" sz="3500" b="1" dirty="0"/>
              <a:t>Los jesuitas</a:t>
            </a:r>
          </a:p>
          <a:p>
            <a:pPr eaLnBrk="1" hangingPunct="1">
              <a:buFontTx/>
              <a:buNone/>
              <a:defRPr/>
            </a:pPr>
            <a:r>
              <a:rPr lang="es-MX" dirty="0"/>
              <a:t>                                        </a:t>
            </a:r>
          </a:p>
          <a:p>
            <a:pPr eaLnBrk="1" hangingPunct="1">
              <a:buFontTx/>
              <a:buNone/>
              <a:defRPr/>
            </a:pPr>
            <a:endParaRPr lang="es-MX" sz="2400" dirty="0"/>
          </a:p>
          <a:p>
            <a:pPr eaLnBrk="1" hangingPunct="1">
              <a:buFontTx/>
              <a:buNone/>
              <a:defRPr/>
            </a:pPr>
            <a:endParaRPr lang="es-MX" dirty="0"/>
          </a:p>
          <a:p>
            <a:pPr eaLnBrk="1" hangingPunct="1">
              <a:buFontTx/>
              <a:buNone/>
              <a:defRPr/>
            </a:pPr>
            <a:endParaRPr lang="es-MX" dirty="0"/>
          </a:p>
          <a:p>
            <a:pPr eaLnBrk="1" hangingPunct="1">
              <a:buFontTx/>
              <a:buNone/>
              <a:defRPr/>
            </a:pPr>
            <a:endParaRPr lang="es-MX" dirty="0"/>
          </a:p>
          <a:p>
            <a:pPr eaLnBrk="1" hangingPunct="1">
              <a:buFontTx/>
              <a:buNone/>
              <a:defRPr/>
            </a:pPr>
            <a:endParaRPr lang="es-MX" dirty="0"/>
          </a:p>
          <a:p>
            <a:pPr eaLnBrk="1" hangingPunct="1">
              <a:buFontTx/>
              <a:buNone/>
              <a:defRPr/>
            </a:pPr>
            <a:endParaRPr lang="es-MX" b="1" dirty="0"/>
          </a:p>
          <a:p>
            <a:pPr eaLnBrk="1" hangingPunct="1">
              <a:buFontTx/>
              <a:buNone/>
              <a:defRPr/>
            </a:pPr>
            <a:r>
              <a:rPr lang="es-MX" b="1" dirty="0"/>
              <a:t>	  Giovanni Gentile                                           Emile Chartier (Alan)</a:t>
            </a:r>
            <a:endParaRPr lang="es-ES" b="1" dirty="0"/>
          </a:p>
          <a:p>
            <a:pPr eaLnBrk="1" hangingPunct="1">
              <a:buFontTx/>
              <a:buNone/>
              <a:defRPr/>
            </a:pPr>
            <a:endParaRPr lang="es-ES" b="1" dirty="0"/>
          </a:p>
        </p:txBody>
      </p:sp>
      <p:pic>
        <p:nvPicPr>
          <p:cNvPr id="11267" name="Picture 7" descr="proust">
            <a:hlinkClick r:id="rId3"/>
          </p:cNvPr>
          <p:cNvPicPr>
            <a:picLocks noChangeAspect="1" noChangeArrowheads="1"/>
          </p:cNvPicPr>
          <p:nvPr/>
        </p:nvPicPr>
        <p:blipFill>
          <a:blip r:embed="rId4" cstate="print"/>
          <a:srcRect/>
          <a:stretch>
            <a:fillRect/>
          </a:stretch>
        </p:blipFill>
        <p:spPr bwMode="auto">
          <a:xfrm>
            <a:off x="6324600" y="2714714"/>
            <a:ext cx="1782990" cy="2615550"/>
          </a:xfrm>
          <a:prstGeom prst="rect">
            <a:avLst/>
          </a:prstGeom>
          <a:noFill/>
          <a:ln w="9525">
            <a:noFill/>
            <a:miter lim="800000"/>
            <a:headEnd/>
            <a:tailEnd/>
          </a:ln>
        </p:spPr>
      </p:pic>
      <p:pic>
        <p:nvPicPr>
          <p:cNvPr id="11268" name="Picture 9" descr="Giovanni_Gentile"/>
          <p:cNvPicPr>
            <a:picLocks noChangeAspect="1" noChangeArrowheads="1"/>
          </p:cNvPicPr>
          <p:nvPr/>
        </p:nvPicPr>
        <p:blipFill>
          <a:blip r:embed="rId5" cstate="print"/>
          <a:srcRect/>
          <a:stretch>
            <a:fillRect/>
          </a:stretch>
        </p:blipFill>
        <p:spPr bwMode="auto">
          <a:xfrm>
            <a:off x="664001" y="2714714"/>
            <a:ext cx="2433358" cy="2771686"/>
          </a:xfrm>
          <a:prstGeom prst="rect">
            <a:avLst/>
          </a:prstGeom>
          <a:noFill/>
          <a:ln w="9525">
            <a:noFill/>
            <a:miter lim="800000"/>
            <a:headEnd/>
            <a:tailEnd/>
          </a:ln>
        </p:spPr>
      </p:pic>
      <p:sp>
        <p:nvSpPr>
          <p:cNvPr id="2" name="CuadroTexto 1">
            <a:extLst>
              <a:ext uri="{FF2B5EF4-FFF2-40B4-BE49-F238E27FC236}">
                <a16:creationId xmlns:a16="http://schemas.microsoft.com/office/drawing/2014/main" id="{270EDA07-D8CE-EEA7-6605-DBBCF7B49B40}"/>
              </a:ext>
            </a:extLst>
          </p:cNvPr>
          <p:cNvSpPr txBox="1"/>
          <p:nvPr/>
        </p:nvSpPr>
        <p:spPr>
          <a:xfrm>
            <a:off x="304800" y="762000"/>
            <a:ext cx="4572000" cy="584775"/>
          </a:xfrm>
          <a:prstGeom prst="rect">
            <a:avLst/>
          </a:prstGeom>
          <a:noFill/>
        </p:spPr>
        <p:txBody>
          <a:bodyPr wrap="square" rtlCol="0">
            <a:spAutoFit/>
          </a:bodyPr>
          <a:lstStyle/>
          <a:p>
            <a:r>
              <a:rPr lang="es-MX" sz="3200" b="1" dirty="0"/>
              <a:t>Educadores: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blinds(horizontal)">
                                      <p:cBhvr>
                                        <p:cTn id="11" dur="500"/>
                                        <p:tgtEl>
                                          <p:spTgt spid="4198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1987">
                                            <p:txEl>
                                              <p:pRg st="8" end="8"/>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26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44310" y="381000"/>
            <a:ext cx="7055380" cy="766482"/>
          </a:xfrm>
        </p:spPr>
        <p:txBody>
          <a:bodyPr>
            <a:normAutofit/>
          </a:bodyPr>
          <a:lstStyle/>
          <a:p>
            <a:pPr algn="ctr" eaLnBrk="1" hangingPunct="1">
              <a:defRPr/>
            </a:pPr>
            <a:r>
              <a:rPr lang="es-MX" sz="4000" b="1" dirty="0"/>
              <a:t>EL REALISMO</a:t>
            </a:r>
            <a:endParaRPr lang="es-ES" sz="4000" b="1" dirty="0"/>
          </a:p>
        </p:txBody>
      </p:sp>
      <p:sp>
        <p:nvSpPr>
          <p:cNvPr id="9219" name="Rectangle 3"/>
          <p:cNvSpPr>
            <a:spLocks noGrp="1" noChangeArrowheads="1"/>
          </p:cNvSpPr>
          <p:nvPr>
            <p:ph idx="1"/>
          </p:nvPr>
        </p:nvSpPr>
        <p:spPr>
          <a:xfrm>
            <a:off x="4648200" y="1219200"/>
            <a:ext cx="4495800" cy="5638800"/>
          </a:xfrm>
        </p:spPr>
        <p:txBody>
          <a:bodyPr>
            <a:normAutofit lnSpcReduction="10000"/>
          </a:bodyPr>
          <a:lstStyle/>
          <a:p>
            <a:pPr marL="0" indent="0" eaLnBrk="1" hangingPunct="1">
              <a:buSzPct val="100000"/>
              <a:buNone/>
            </a:pPr>
            <a:r>
              <a:rPr lang="es-MX" sz="2600" b="1" dirty="0"/>
              <a:t>¿Cuál es la última</a:t>
            </a:r>
          </a:p>
          <a:p>
            <a:pPr marL="0" indent="0" eaLnBrk="1" hangingPunct="1">
              <a:buSzPct val="100000"/>
              <a:buNone/>
            </a:pPr>
            <a:r>
              <a:rPr lang="es-MX" sz="2600" b="1" dirty="0"/>
              <a:t>verdad?</a:t>
            </a:r>
          </a:p>
          <a:p>
            <a:pPr marL="0" indent="0" eaLnBrk="1" hangingPunct="1">
              <a:buSzPct val="100000"/>
              <a:buNone/>
            </a:pPr>
            <a:r>
              <a:rPr lang="es-MX" sz="2600" b="1" dirty="0"/>
              <a:t>LA MATERIA, </a:t>
            </a:r>
          </a:p>
          <a:p>
            <a:pPr marL="0" indent="0" eaLnBrk="1" hangingPunct="1">
              <a:buSzPct val="100000"/>
              <a:buNone/>
            </a:pPr>
            <a:r>
              <a:rPr lang="es-MX" sz="2600" b="1" dirty="0"/>
              <a:t>EL MUNDO DE LAS COSAS</a:t>
            </a:r>
          </a:p>
          <a:p>
            <a:pPr marL="0" indent="0" eaLnBrk="1" hangingPunct="1">
              <a:buSzPct val="100000"/>
              <a:buNone/>
            </a:pPr>
            <a:r>
              <a:rPr lang="es-MX" sz="2600" b="1" dirty="0"/>
              <a:t>¿Cómo llegamos al</a:t>
            </a:r>
          </a:p>
          <a:p>
            <a:pPr marL="0" indent="0" eaLnBrk="1" hangingPunct="1">
              <a:buSzPct val="100000"/>
              <a:buNone/>
            </a:pPr>
            <a:r>
              <a:rPr lang="es-MX" sz="2600" b="1" dirty="0"/>
              <a:t>conocimiento</a:t>
            </a:r>
          </a:p>
          <a:p>
            <a:pPr marL="0" indent="0" eaLnBrk="1" hangingPunct="1">
              <a:buSzPct val="100000"/>
              <a:buNone/>
            </a:pPr>
            <a:r>
              <a:rPr lang="es-MX" sz="2600" b="1" dirty="0"/>
              <a:t>POR LOS SENTIDOS Y</a:t>
            </a:r>
          </a:p>
          <a:p>
            <a:pPr marL="0" indent="0" eaLnBrk="1" hangingPunct="1">
              <a:buSzPct val="100000"/>
              <a:buNone/>
            </a:pPr>
            <a:r>
              <a:rPr lang="es-MX" sz="2600" b="1" dirty="0"/>
              <a:t>LA PERCEPCIÓN</a:t>
            </a:r>
          </a:p>
          <a:p>
            <a:pPr marL="0" indent="0" eaLnBrk="1" hangingPunct="1">
              <a:buNone/>
            </a:pPr>
            <a:r>
              <a:rPr lang="es-MX" sz="2600" b="1" dirty="0"/>
              <a:t>¿Qué es lo más valioso?</a:t>
            </a:r>
          </a:p>
          <a:p>
            <a:pPr marL="0" indent="0" eaLnBrk="1" hangingPunct="1">
              <a:buNone/>
            </a:pPr>
            <a:r>
              <a:rPr lang="es-MX" sz="2600" b="1" dirty="0"/>
              <a:t>EL CONOCIMIENTO DE LA</a:t>
            </a:r>
          </a:p>
          <a:p>
            <a:pPr marL="0" indent="0" eaLnBrk="1" hangingPunct="1">
              <a:buNone/>
            </a:pPr>
            <a:r>
              <a:rPr lang="es-MX" sz="2600" b="1" dirty="0"/>
              <a:t>NATURALEZA</a:t>
            </a:r>
            <a:endParaRPr lang="es-ES" sz="2800" dirty="0"/>
          </a:p>
        </p:txBody>
      </p:sp>
      <p:pic>
        <p:nvPicPr>
          <p:cNvPr id="2" name="Imagen 1">
            <a:extLst>
              <a:ext uri="{FF2B5EF4-FFF2-40B4-BE49-F238E27FC236}">
                <a16:creationId xmlns:a16="http://schemas.microsoft.com/office/drawing/2014/main" id="{C682C1C3-5495-3B3C-0B65-2A92BC4F54BF}"/>
              </a:ext>
            </a:extLst>
          </p:cNvPr>
          <p:cNvPicPr>
            <a:picLocks noChangeAspect="1"/>
          </p:cNvPicPr>
          <p:nvPr/>
        </p:nvPicPr>
        <p:blipFill>
          <a:blip r:embed="rId3"/>
          <a:stretch>
            <a:fillRect/>
          </a:stretch>
        </p:blipFill>
        <p:spPr>
          <a:xfrm>
            <a:off x="172066" y="1676400"/>
            <a:ext cx="4343400" cy="4980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1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1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219">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19">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uiExpand="1"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1718</TotalTime>
  <Words>1810</Words>
  <Application>Microsoft Office PowerPoint</Application>
  <PresentationFormat>Presentación en pantalla (4:3)</PresentationFormat>
  <Paragraphs>539</Paragraphs>
  <Slides>48</Slides>
  <Notes>44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48</vt:i4>
      </vt:variant>
    </vt:vector>
  </HeadingPairs>
  <TitlesOfParts>
    <vt:vector size="53" baseType="lpstr">
      <vt:lpstr>Arial</vt:lpstr>
      <vt:lpstr>Calibri</vt:lpstr>
      <vt:lpstr>Century Gothic</vt:lpstr>
      <vt:lpstr>Wingdings 3</vt:lpstr>
      <vt:lpstr>Ion</vt:lpstr>
      <vt:lpstr>FILOSOFÍA DE LA EDUCACIÓN COSMOVISIONES</vt:lpstr>
      <vt:lpstr>LOS PROBLEMAS DE LA FILOSOFÍA</vt:lpstr>
      <vt:lpstr>EL IDEALISMO</vt:lpstr>
      <vt:lpstr>EL IDEALISMO Y LA EDUCACIÓN</vt:lpstr>
      <vt:lpstr>PENSADORES Y EDUCADORES IDEALISTAS</vt:lpstr>
      <vt:lpstr>PENSADORES Y EDUCADORES IDEALISTAS</vt:lpstr>
      <vt:lpstr>Presentación de PowerPoint</vt:lpstr>
      <vt:lpstr>Presentación de PowerPoint</vt:lpstr>
      <vt:lpstr>EL REALISMO</vt:lpstr>
      <vt:lpstr>EL REALISMO Y LA EDUCACIÓN</vt:lpstr>
      <vt:lpstr>PENSADORES Y EDUCADORES REALISTAS</vt:lpstr>
      <vt:lpstr>PENSADORES Y EDUCADORES REALISTAS</vt:lpstr>
      <vt:lpstr>PENSADORES Y EDUCADORES REALISTAS</vt:lpstr>
      <vt:lpstr>EL ESCOLASTICISMO</vt:lpstr>
      <vt:lpstr>EL ESCOLASTICISMO</vt:lpstr>
      <vt:lpstr>EL HUMANISMO</vt:lpstr>
      <vt:lpstr>EL HUMANISMO Y LA EDUCACIÓN</vt:lpstr>
      <vt:lpstr>PENSADORES Y EDUCADORES HUMANISTAS</vt:lpstr>
      <vt:lpstr>PENSADORES Y EDUCADORES HUMANISTAS</vt:lpstr>
      <vt:lpstr>PENSADORES Y EDUCADORES HUMANISTAS</vt:lpstr>
      <vt:lpstr>EL RACIONALISMO</vt:lpstr>
      <vt:lpstr>EL RACIONALISMO Y LA EDUCACIÓN</vt:lpstr>
      <vt:lpstr>PENSADORES Y EDUCADORES RACIONALISTAS</vt:lpstr>
      <vt:lpstr>EL NATURALISMO</vt:lpstr>
      <vt:lpstr>EL NATURALISMO Y LA EDUCACIÓN</vt:lpstr>
      <vt:lpstr>PENSADORES Y EDUCADORES NATURALISTAS</vt:lpstr>
      <vt:lpstr>PENSADORES Y EDUCADORES NATURALISTAS</vt:lpstr>
      <vt:lpstr>EL POSITIVISMO</vt:lpstr>
      <vt:lpstr>EL POSITIVISMO Y LA EDUCACIÓN</vt:lpstr>
      <vt:lpstr>PENSADORES Y EDUCADORES POSITIVISTAS</vt:lpstr>
      <vt:lpstr>PENSADORES Y EDUCADORES POSITIVISTAS</vt:lpstr>
      <vt:lpstr>EL PRAGMATISMO</vt:lpstr>
      <vt:lpstr>EL PRAGMATISMO Y LA EDUCACIÓN</vt:lpstr>
      <vt:lpstr>PENSADORES Y EDUCADORES DEL PRAGMATISMO</vt:lpstr>
      <vt:lpstr>PENSADORES Y EDUCADORES DEL PRAGMATISMO</vt:lpstr>
      <vt:lpstr>EL EXISTENCIALISMO </vt:lpstr>
      <vt:lpstr>EL EXISTENCIALISMO Y LA EDUCACIÓN</vt:lpstr>
      <vt:lpstr>PENSADORES Y EDUCADORES</vt:lpstr>
      <vt:lpstr>PENSADORES Y EDUCADORES</vt:lpstr>
      <vt:lpstr>EL POSTMODERNISMO</vt:lpstr>
      <vt:lpstr>EL POSTMODERNISMO Y LA EDUCACIÓN</vt:lpstr>
      <vt:lpstr>PENSADORES Y EDUCADORES</vt:lpstr>
      <vt:lpstr>PENSADORES Y EDUCADORES</vt:lpstr>
      <vt:lpstr>PENSADORES Y EDUCADORES</vt:lpstr>
      <vt:lpstr>El TEÍSMO</vt:lpstr>
      <vt:lpstr>EL TEÍSMO Y LA EDUCACIÓN</vt:lpstr>
      <vt:lpstr>Presentación de PowerPoint</vt:lpstr>
      <vt:lpstr>Presentación de PowerPoint</vt:lpstr>
    </vt:vector>
  </TitlesOfParts>
  <Company>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FILOSOFIA DE LA EDUCACION</dc:title>
  <dc:creator>Prof. Gener Avilés</dc:creator>
  <cp:lastModifiedBy>Gener José Avilés Alatriste</cp:lastModifiedBy>
  <cp:revision>68</cp:revision>
  <dcterms:created xsi:type="dcterms:W3CDTF">2001-11-19T15:51:06Z</dcterms:created>
  <dcterms:modified xsi:type="dcterms:W3CDTF">2025-09-29T23:09:35Z</dcterms:modified>
</cp:coreProperties>
</file>