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A34F-ADCF-4CED-B03E-490692B30B8D}" type="datetimeFigureOut">
              <a:rPr lang="es-PE" smtClean="0"/>
              <a:pPr/>
              <a:t>25/09/2025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EE95-2A43-487F-98F9-D02AE5E06B6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18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A34F-ADCF-4CED-B03E-490692B30B8D}" type="datetimeFigureOut">
              <a:rPr lang="es-PE" smtClean="0"/>
              <a:pPr/>
              <a:t>25/09/2025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EE95-2A43-487F-98F9-D02AE5E06B6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16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A34F-ADCF-4CED-B03E-490692B30B8D}" type="datetimeFigureOut">
              <a:rPr lang="es-PE" smtClean="0"/>
              <a:pPr/>
              <a:t>25/09/2025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EE95-2A43-487F-98F9-D02AE5E06B6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1860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A34F-ADCF-4CED-B03E-490692B30B8D}" type="datetimeFigureOut">
              <a:rPr lang="es-PE" smtClean="0"/>
              <a:pPr/>
              <a:t>25/09/2025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EE95-2A43-487F-98F9-D02AE5E06B60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0218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A34F-ADCF-4CED-B03E-490692B30B8D}" type="datetimeFigureOut">
              <a:rPr lang="es-PE" smtClean="0"/>
              <a:pPr/>
              <a:t>25/09/2025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EE95-2A43-487F-98F9-D02AE5E06B6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418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A34F-ADCF-4CED-B03E-490692B30B8D}" type="datetimeFigureOut">
              <a:rPr lang="es-PE" smtClean="0"/>
              <a:pPr/>
              <a:t>25/09/2025</a:t>
            </a:fld>
            <a:endParaRPr lang="es-P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EE95-2A43-487F-98F9-D02AE5E06B6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402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A34F-ADCF-4CED-B03E-490692B30B8D}" type="datetimeFigureOut">
              <a:rPr lang="es-PE" smtClean="0"/>
              <a:pPr/>
              <a:t>25/09/2025</a:t>
            </a:fld>
            <a:endParaRPr lang="es-P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EE95-2A43-487F-98F9-D02AE5E06B6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887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A34F-ADCF-4CED-B03E-490692B30B8D}" type="datetimeFigureOut">
              <a:rPr lang="es-PE" smtClean="0"/>
              <a:pPr/>
              <a:t>25/09/2025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EE95-2A43-487F-98F9-D02AE5E06B6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1221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A34F-ADCF-4CED-B03E-490692B30B8D}" type="datetimeFigureOut">
              <a:rPr lang="es-PE" smtClean="0"/>
              <a:pPr/>
              <a:t>25/09/2025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EE95-2A43-487F-98F9-D02AE5E06B6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586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A34F-ADCF-4CED-B03E-490692B30B8D}" type="datetimeFigureOut">
              <a:rPr lang="es-PE" smtClean="0"/>
              <a:pPr/>
              <a:t>25/09/2025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EE95-2A43-487F-98F9-D02AE5E06B6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37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A34F-ADCF-4CED-B03E-490692B30B8D}" type="datetimeFigureOut">
              <a:rPr lang="es-PE" smtClean="0"/>
              <a:pPr/>
              <a:t>25/09/2025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EE95-2A43-487F-98F9-D02AE5E06B6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647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A34F-ADCF-4CED-B03E-490692B30B8D}" type="datetimeFigureOut">
              <a:rPr lang="es-PE" smtClean="0"/>
              <a:pPr/>
              <a:t>25/09/2025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EE95-2A43-487F-98F9-D02AE5E06B6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974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A34F-ADCF-4CED-B03E-490692B30B8D}" type="datetimeFigureOut">
              <a:rPr lang="es-PE" smtClean="0"/>
              <a:pPr/>
              <a:t>25/09/2025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EE95-2A43-487F-98F9-D02AE5E06B6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421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A34F-ADCF-4CED-B03E-490692B30B8D}" type="datetimeFigureOut">
              <a:rPr lang="es-PE" smtClean="0"/>
              <a:pPr/>
              <a:t>25/09/2025</a:t>
            </a:fld>
            <a:endParaRPr lang="es-P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EE95-2A43-487F-98F9-D02AE5E06B6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756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A34F-ADCF-4CED-B03E-490692B30B8D}" type="datetimeFigureOut">
              <a:rPr lang="es-PE" smtClean="0"/>
              <a:pPr/>
              <a:t>25/09/2025</a:t>
            </a:fld>
            <a:endParaRPr lang="es-P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EE95-2A43-487F-98F9-D02AE5E06B6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934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A34F-ADCF-4CED-B03E-490692B30B8D}" type="datetimeFigureOut">
              <a:rPr lang="es-PE" smtClean="0"/>
              <a:pPr/>
              <a:t>25/09/2025</a:t>
            </a:fld>
            <a:endParaRPr lang="es-P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EE95-2A43-487F-98F9-D02AE5E06B6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505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A34F-ADCF-4CED-B03E-490692B30B8D}" type="datetimeFigureOut">
              <a:rPr lang="es-PE" smtClean="0"/>
              <a:pPr/>
              <a:t>25/09/2025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EE95-2A43-487F-98F9-D02AE5E06B6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216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A87A34F-ADCF-4CED-B03E-490692B30B8D}" type="datetimeFigureOut">
              <a:rPr lang="es-PE" smtClean="0"/>
              <a:pPr/>
              <a:t>25/09/2025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5EE95-2A43-487F-98F9-D02AE5E06B6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9175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1wqtxts1xzle7.cloudfront.net/123221643/Sentido_de_la_vida._Entre_teologia_y_antropologia_Barragan_Moreno_Romero-libre.pdf?1749574851=&amp;response-content" TargetMode="External"/><Relationship Id="rId2" Type="http://schemas.openxmlformats.org/officeDocument/2006/relationships/hyperlink" Target="https://revistas.up.ac.pa/index.php/contacto/article/view/448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evista.reflexionesmarginales.com/la-actualidad-de-la-pedagogia-de-san-agusti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1440159"/>
          </a:xfrm>
        </p:spPr>
        <p:txBody>
          <a:bodyPr>
            <a:normAutofit/>
          </a:bodyPr>
          <a:lstStyle/>
          <a:p>
            <a:pPr algn="ctr"/>
            <a:r>
              <a:rPr lang="es-PE" sz="4000" b="1" dirty="0"/>
              <a:t>La Filosofía  de la educación de San Agustín de Hipona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763688" y="5805264"/>
            <a:ext cx="7351216" cy="1008112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s-PE" sz="2200" b="1" cap="none" dirty="0">
                <a:solidFill>
                  <a:schemeClr val="tx1"/>
                </a:solidFill>
              </a:rPr>
              <a:t>por: Roberto Juan Katayama </a:t>
            </a:r>
            <a:r>
              <a:rPr lang="es-PE" sz="2200" b="1" cap="none" dirty="0" err="1">
                <a:solidFill>
                  <a:schemeClr val="tx1"/>
                </a:solidFill>
              </a:rPr>
              <a:t>Omura</a:t>
            </a:r>
            <a:endParaRPr lang="es-PE" sz="2200" b="1" cap="none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es-PE" sz="2600" b="1" i="1" cap="none" dirty="0">
                <a:solidFill>
                  <a:schemeClr val="tx1"/>
                </a:solidFill>
              </a:rPr>
              <a:t>Universidad peruana de ciencias aplicadas</a:t>
            </a:r>
          </a:p>
          <a:p>
            <a:pPr algn="r"/>
            <a:endParaRPr lang="es-PE" sz="2400" b="1" cap="none" dirty="0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5E41981-7FCF-9BE0-16CD-BDDBE9B53C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1576" t="-21750" r="-11576" b="-1403"/>
          <a:stretch>
            <a:fillRect/>
          </a:stretch>
        </p:blipFill>
        <p:spPr>
          <a:xfrm>
            <a:off x="670058" y="836712"/>
            <a:ext cx="7803883" cy="46474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29266"/>
            <a:ext cx="3476010" cy="164198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PE" sz="3200" b="1" dirty="0"/>
              <a:t>III. Naturaleza del lenguaje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438400"/>
            <a:ext cx="4015562" cy="3809999"/>
          </a:xfrm>
        </p:spPr>
        <p:txBody>
          <a:bodyPr>
            <a:normAutofit/>
          </a:bodyPr>
          <a:lstStyle/>
          <a:p>
            <a:pPr marL="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PE" sz="1600" dirty="0"/>
              <a:t>	</a:t>
            </a:r>
            <a:r>
              <a:rPr lang="es-PE" b="1" dirty="0"/>
              <a:t>“Hasta aquí han tenido valor las palabras. Aun concediéndoles mucho, nos incitan solamente a buscar los objetos, pero no los muestran para hacérnoslo conocer.</a:t>
            </a:r>
          </a:p>
          <a:p>
            <a:pPr marL="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PE" b="1" dirty="0"/>
              <a:t>Quien me enseña algo es el que representa a mis ojos, o a cualquier otro sentido del cuerpo, o también  la inteligencia, lo que quiero conocer.” (25)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764F3F-4152-7443-D9E4-8CB24899FB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20" r="9555" b="2"/>
          <a:stretch>
            <a:fillRect/>
          </a:stretch>
        </p:blipFill>
        <p:spPr>
          <a:xfrm>
            <a:off x="4015562" y="10"/>
            <a:ext cx="5128438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00530"/>
          </a:xfrm>
        </p:spPr>
        <p:txBody>
          <a:bodyPr>
            <a:noAutofit/>
          </a:bodyPr>
          <a:lstStyle/>
          <a:p>
            <a:pPr algn="ctr"/>
            <a:r>
              <a:rPr lang="es-PE" sz="4000" b="1" dirty="0"/>
              <a:t>IV. La doctrina cristiana como el verdadero conocimiento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365293"/>
            <a:ext cx="9144000" cy="1160051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PE" sz="1900" b="1" dirty="0"/>
              <a:t>Ya que las palabras no proporcionan conocimiento, ¿dónde está éste?</a:t>
            </a:r>
          </a:p>
          <a:p>
            <a:pPr algn="just"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PE" sz="1900" b="1" dirty="0"/>
              <a:t>San Agustín responde que en nuestro interior; se conoce consultado interiormente la verdad que reina en la mente.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1CE16F-3662-D89F-8E25-D015D26E1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0" y="1503040"/>
            <a:ext cx="7452320" cy="37261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710" y="116632"/>
            <a:ext cx="7975722" cy="1400530"/>
          </a:xfrm>
        </p:spPr>
        <p:txBody>
          <a:bodyPr>
            <a:normAutofit/>
          </a:bodyPr>
          <a:lstStyle/>
          <a:p>
            <a:pPr algn="ctr"/>
            <a:r>
              <a:rPr lang="es-PE" sz="4000" b="1" dirty="0"/>
              <a:t>IV. La doctrina cristiana como lo verdadero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3713" y="2826454"/>
            <a:ext cx="4248472" cy="2088504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PE" sz="1900" b="1" dirty="0"/>
              <a:t>Dios, a través de Cristo, revela la verdad al alma que posea el ansia de saber y la voluntad apropiada para ello.</a:t>
            </a:r>
          </a:p>
          <a:p>
            <a:pPr algn="just"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PE" sz="1900" b="1" dirty="0"/>
              <a:t>A este proceso se le conoce como “iluminación”</a:t>
            </a:r>
          </a:p>
          <a:p>
            <a:endParaRPr lang="es-PE" dirty="0"/>
          </a:p>
        </p:txBody>
      </p:sp>
      <p:pic>
        <p:nvPicPr>
          <p:cNvPr id="5" name="4 Marcador de contenido" descr="orand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0032" y="2214522"/>
            <a:ext cx="4038600" cy="359074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32848" cy="792088"/>
          </a:xfrm>
        </p:spPr>
        <p:txBody>
          <a:bodyPr/>
          <a:lstStyle/>
          <a:p>
            <a:pPr algn="ctr"/>
            <a:r>
              <a:rPr lang="es-PE" sz="4000" b="1" dirty="0"/>
              <a:t>APORTES A LA EDUCACIÓN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043784" y="2268949"/>
            <a:ext cx="4704680" cy="2312179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PE" sz="1900" b="1" dirty="0"/>
              <a:t>Enfatiza la relevancia del papel del lenguaje en el proceso de enseñanza y aprendizaje.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PE" sz="1900" b="1" dirty="0"/>
              <a:t>Se aprende </a:t>
            </a:r>
            <a:r>
              <a:rPr lang="es-PE" sz="1900" b="1" i="1" dirty="0"/>
              <a:t>en  </a:t>
            </a:r>
            <a:r>
              <a:rPr lang="es-PE" sz="1900" b="1" dirty="0"/>
              <a:t>el lenguaje y d</a:t>
            </a:r>
            <a:r>
              <a:rPr lang="es-PE" sz="1900" b="1" i="1" dirty="0"/>
              <a:t>esde </a:t>
            </a:r>
            <a:r>
              <a:rPr lang="es-PE" sz="1900" b="1" dirty="0"/>
              <a:t>el lenguaje pero el saber trasciende al lenguaje.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PE" sz="1900" b="1" dirty="0"/>
              <a:t>El maestro es sólo un guía en el aprendizaje el cual requiere voluntad y fuerza interior por parte del alumno.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84A1B47-B1F2-E3E1-EE18-8BAFD26DF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16" y="980728"/>
            <a:ext cx="3918182" cy="58772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87F1049-66D0-8AB9-84AC-E62919D79D7B}"/>
              </a:ext>
            </a:extLst>
          </p:cNvPr>
          <p:cNvSpPr txBox="1"/>
          <p:nvPr/>
        </p:nvSpPr>
        <p:spPr>
          <a:xfrm>
            <a:off x="827584" y="54868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/>
              <a:t>Referencias: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14FADF-0CC3-FF08-BD64-804FD9AED81C}"/>
              </a:ext>
            </a:extLst>
          </p:cNvPr>
          <p:cNvSpPr txBox="1"/>
          <p:nvPr/>
        </p:nvSpPr>
        <p:spPr>
          <a:xfrm>
            <a:off x="0" y="1556792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MX" b="1" dirty="0"/>
              <a:t>Agustín de Hipona. (2025). </a:t>
            </a:r>
            <a:r>
              <a:rPr lang="es-MX" b="1" i="1" u="sng" dirty="0"/>
              <a:t>Confesiones.</a:t>
            </a:r>
            <a:r>
              <a:rPr lang="es-MX" b="1" i="1" dirty="0"/>
              <a:t> </a:t>
            </a:r>
            <a:r>
              <a:rPr lang="es-MX" b="1" dirty="0"/>
              <a:t>México, Editorial Porrúa.</a:t>
            </a:r>
          </a:p>
          <a:p>
            <a:pPr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MX" b="1" dirty="0"/>
              <a:t>__________________. (2023). </a:t>
            </a:r>
            <a:r>
              <a:rPr lang="es-MX" b="1" i="1" u="sng" dirty="0"/>
              <a:t>La ciudad de Dios.</a:t>
            </a:r>
            <a:r>
              <a:rPr lang="es-MX" b="1" dirty="0"/>
              <a:t> México, Editorial Porrúa.</a:t>
            </a:r>
          </a:p>
          <a:p>
            <a:pPr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MX" b="1" dirty="0"/>
              <a:t>__________________. (2014). </a:t>
            </a:r>
            <a:r>
              <a:rPr lang="es-MX" b="1" u="sng" dirty="0"/>
              <a:t>El maestro.</a:t>
            </a:r>
            <a:r>
              <a:rPr lang="es-MX" b="1" dirty="0"/>
              <a:t> Buenos Aires, Ediciones Colihue.</a:t>
            </a:r>
          </a:p>
          <a:p>
            <a:pPr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ES" b="1" dirty="0"/>
              <a:t>Collantes, R. D. (2023). Enseñanzas de San Agustín de Hipona para la labor docente: Virtud, ciencia y caridad. </a:t>
            </a:r>
            <a:r>
              <a:rPr lang="es-ES" b="1" i="1" dirty="0"/>
              <a:t>Revista Contacto</a:t>
            </a:r>
            <a:r>
              <a:rPr lang="es-ES" b="1" dirty="0"/>
              <a:t>, </a:t>
            </a:r>
            <a:r>
              <a:rPr lang="es-ES" b="1" i="1" dirty="0"/>
              <a:t>3</a:t>
            </a:r>
            <a:r>
              <a:rPr lang="es-ES" b="1" dirty="0"/>
              <a:t>(2), 167-175. en: </a:t>
            </a:r>
            <a:r>
              <a:rPr lang="es-ES" sz="1600" b="1" dirty="0">
                <a:hlinkClick r:id="rId2"/>
              </a:rPr>
              <a:t>https://revistas.up.ac.pa/index.php/contacto/article/view/4488</a:t>
            </a:r>
            <a:endParaRPr lang="es-ES" sz="1600" b="1" dirty="0"/>
          </a:p>
          <a:p>
            <a:pPr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ES" b="1" dirty="0"/>
              <a:t>Durán, A. D. J. G., &amp; Sarmiento, D. F. M. Pedagogía de la intimidad: una respuesta agustiniana a los desafíos de la educación en el mundo actual. </a:t>
            </a:r>
            <a:r>
              <a:rPr lang="es-ES" b="1" i="1" dirty="0"/>
              <a:t>El sentido de la vida humana</a:t>
            </a:r>
            <a:r>
              <a:rPr lang="es-ES" b="1" dirty="0"/>
              <a:t>, 104. en: </a:t>
            </a:r>
            <a:r>
              <a:rPr lang="es-ES" sz="1600" b="1" dirty="0">
                <a:hlinkClick r:id="rId3"/>
              </a:rPr>
              <a:t>https://d1wqtxts1xzle7.cloudfront.net/123221643/Sentido_de_la_vida._Entre_teologia_y_antropologia_Barragan_Moreno_Romero-libre.pdf?1749574851=&amp;response-content</a:t>
            </a:r>
            <a:endParaRPr lang="es-ES" sz="1600" b="1" dirty="0"/>
          </a:p>
          <a:p>
            <a:pPr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ES" b="1" dirty="0"/>
              <a:t>Granados Valdez, Juan. La actualidad de la pedagogía de San Agustín: Revista </a:t>
            </a:r>
            <a:r>
              <a:rPr lang="es-ES" b="1" i="1" dirty="0"/>
              <a:t>Reflexiones Marginales. Número 56. en: </a:t>
            </a:r>
            <a:r>
              <a:rPr lang="es-ES" sz="1600" b="1" i="1" dirty="0">
                <a:hlinkClick r:id="rId4"/>
              </a:rPr>
              <a:t>https://revista.reflexionesmarginales.com/la-actualidad-de-la-pedagogia-de-san-agustin/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08538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000" b="1" dirty="0"/>
              <a:t>Datos biográficos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560" y="2407641"/>
            <a:ext cx="4464380" cy="3181599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ES_tradnl" sz="2000" b="1" dirty="0"/>
              <a:t>San Agustín de Hipona (354-430 d.C.), hijo de santa Mónica y un romano pagano.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ES_tradnl" sz="2000" b="1" dirty="0"/>
              <a:t>Es considerado un Padre de la Iglesia y el más eximio representante de la “Patrística”.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ES_tradnl" sz="2000" b="1" dirty="0"/>
              <a:t>Fundamentó racionalmente las creencias cristianas en la filosofía platónica</a:t>
            </a:r>
            <a:endParaRPr lang="es-PE" sz="2000" b="1" dirty="0"/>
          </a:p>
        </p:txBody>
      </p:sp>
      <p:pic>
        <p:nvPicPr>
          <p:cNvPr id="1026" name="Picture 2" descr="C:\Users\Roberto\Documents\LPT\IMAGENES\11. San Agustí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36096" y="1615825"/>
            <a:ext cx="3425597" cy="4699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/>
          <a:lstStyle/>
          <a:p>
            <a:r>
              <a:rPr lang="es-PE" sz="4000" b="1" dirty="0"/>
              <a:t>Datos biográficos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635896" y="1443409"/>
            <a:ext cx="4968552" cy="4525963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PE" sz="1900" b="1" dirty="0"/>
              <a:t>Estuvo inmerso en polémicas de tipo religioso con doctrinas heréticas como el maniqueísmo (del cual fue seguidor en su juventud).</a:t>
            </a:r>
          </a:p>
          <a:p>
            <a:pPr algn="just"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PE" sz="1900" b="1" dirty="0"/>
              <a:t>Así como en polémicas filosóficas como la que tuvo contra los miembros escépticos de la Academia Nueva.</a:t>
            </a:r>
          </a:p>
          <a:p>
            <a:pPr algn="just"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PE" sz="1900" b="1" dirty="0"/>
              <a:t>Entre sus principales obras destacan:</a:t>
            </a:r>
          </a:p>
          <a:p>
            <a:pPr marL="400056" lvl="1" indent="0" algn="just">
              <a:buNone/>
            </a:pPr>
            <a:r>
              <a:rPr lang="es-PE" sz="1700" b="1" dirty="0"/>
              <a:t>Confesiones</a:t>
            </a:r>
          </a:p>
          <a:p>
            <a:pPr marL="400056" lvl="1" indent="0" algn="just">
              <a:buNone/>
            </a:pPr>
            <a:r>
              <a:rPr lang="es-PE" sz="1700" b="1" dirty="0"/>
              <a:t>La ciudad de Dios</a:t>
            </a:r>
          </a:p>
          <a:p>
            <a:pPr algn="just"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PE" sz="1900" b="1" dirty="0"/>
              <a:t>Sobre Teoría de la educación tiene una obra titulada “El Maestro”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414C21A-3799-55A8-671A-DE6BC39AD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2952328" cy="47063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710" y="116632"/>
            <a:ext cx="8047730" cy="1400530"/>
          </a:xfrm>
        </p:spPr>
        <p:txBody>
          <a:bodyPr>
            <a:normAutofit/>
          </a:bodyPr>
          <a:lstStyle/>
          <a:p>
            <a:pPr algn="ctr"/>
            <a:r>
              <a:rPr lang="es-PE" sz="4000" b="1" dirty="0"/>
              <a:t>I. Papel del lenguaje en la educación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5602612"/>
            <a:ext cx="9144000" cy="1282772"/>
          </a:xfrm>
        </p:spPr>
        <p:txBody>
          <a:bodyPr>
            <a:norm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PE" sz="1900" b="1" dirty="0"/>
              <a:t>El diálogo “De </a:t>
            </a:r>
            <a:r>
              <a:rPr lang="es-PE" sz="1900" b="1" dirty="0" err="1"/>
              <a:t>Magistro</a:t>
            </a:r>
            <a:r>
              <a:rPr lang="es-PE" sz="1900" b="1" dirty="0"/>
              <a:t>” (El Maestro) es una obra filosófica que, imitando en lo formal los </a:t>
            </a:r>
            <a:r>
              <a:rPr lang="es-PE" sz="1900" b="1" i="1" dirty="0"/>
              <a:t>Diálogos</a:t>
            </a:r>
            <a:r>
              <a:rPr lang="es-PE" sz="1900" b="1" dirty="0"/>
              <a:t> de Platón </a:t>
            </a:r>
            <a:r>
              <a:rPr lang="es-ES_tradnl" sz="1900" b="1" dirty="0"/>
              <a:t>(428/427-347 A.C.).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ES_tradnl" sz="1900" b="1" dirty="0"/>
              <a:t>Tiene como protagonistas a Agustín y a su hijo </a:t>
            </a:r>
            <a:r>
              <a:rPr lang="es-ES_tradnl" sz="1900" b="1" dirty="0" err="1"/>
              <a:t>Adeodato</a:t>
            </a:r>
            <a:r>
              <a:rPr lang="es-ES_tradnl" sz="1900" b="1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E720A0-7008-DB34-33FD-6B30DDE735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9" t="1000" r="1051" b="4501"/>
          <a:stretch>
            <a:fillRect/>
          </a:stretch>
        </p:blipFill>
        <p:spPr>
          <a:xfrm>
            <a:off x="1403647" y="1484784"/>
            <a:ext cx="6408713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4000" b="1" dirty="0"/>
              <a:t>I. Papel del lenguaje en la educación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7048"/>
            <a:ext cx="4788024" cy="40182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900"/>
              </a:spcBef>
              <a:spcAft>
                <a:spcPts val="900"/>
              </a:spcAft>
              <a:buNone/>
            </a:pPr>
            <a:r>
              <a:rPr lang="es-ES_tradnl" sz="1900" b="1" dirty="0"/>
              <a:t>El diálogo abre con una pregunta de Agustín a </a:t>
            </a:r>
            <a:r>
              <a:rPr lang="es-ES_tradnl" sz="1900" b="1" dirty="0" err="1"/>
              <a:t>Adeodato</a:t>
            </a:r>
            <a:r>
              <a:rPr lang="es-ES_tradnl" sz="1900" b="1" dirty="0"/>
              <a:t> y la respuesta :de éste</a:t>
            </a:r>
          </a:p>
          <a:p>
            <a:pPr lvl="1">
              <a:buNone/>
            </a:pPr>
            <a:r>
              <a:rPr lang="es-ES_tradnl" sz="1900" b="1" dirty="0"/>
              <a:t>“Agustín.- ¿Qué te parece que pretendemos al hablar?</a:t>
            </a:r>
          </a:p>
          <a:p>
            <a:pPr lvl="1">
              <a:buNone/>
            </a:pPr>
            <a:r>
              <a:rPr lang="es-ES_tradnl" sz="1900" b="1" dirty="0" err="1"/>
              <a:t>Adeodato</a:t>
            </a:r>
            <a:r>
              <a:rPr lang="es-ES_tradnl" sz="1900" b="1" dirty="0"/>
              <a:t>.- Por lo que ahora se me alcanza, o enseñar o aprender.” (p. 1)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s-PE" sz="1900" b="1" dirty="0"/>
              <a:t>Así se pone en evidencia el papel que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s-PE" sz="1900" b="1" dirty="0"/>
              <a:t>desempeña el lenguaje y, su uso para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s-PE" sz="1900" b="1" dirty="0"/>
              <a:t>la explicación, como instrumento para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s-PE" sz="1900" b="1" dirty="0"/>
              <a:t>enseñar o aprender.</a:t>
            </a:r>
          </a:p>
          <a:p>
            <a:pPr lvl="1">
              <a:buNone/>
            </a:pPr>
            <a:endParaRPr lang="es-PE" sz="1700" b="1" dirty="0"/>
          </a:p>
          <a:p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8C1436-FC3A-01B9-D634-FEEF6060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59" r="13744"/>
          <a:stretch>
            <a:fillRect/>
          </a:stretch>
        </p:blipFill>
        <p:spPr>
          <a:xfrm>
            <a:off x="4860032" y="1601259"/>
            <a:ext cx="4032449" cy="48291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710" y="452718"/>
            <a:ext cx="8047730" cy="1400530"/>
          </a:xfrm>
        </p:spPr>
        <p:txBody>
          <a:bodyPr>
            <a:normAutofit/>
          </a:bodyPr>
          <a:lstStyle/>
          <a:p>
            <a:pPr algn="ctr"/>
            <a:r>
              <a:rPr lang="es-PE" sz="4000" b="1" dirty="0"/>
              <a:t>II. El acto de educar como reminiscencia o recuerdo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437301"/>
            <a:ext cx="9144000" cy="14480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900" b="1" dirty="0"/>
              <a:t>Inmediatamente establecido el papel instrumental del lenguaje en el proceso educativo, San Agustín, debido a su fuerte influencia platónica, sostendrá que </a:t>
            </a:r>
            <a:r>
              <a:rPr lang="es-PE" sz="1900" b="1" i="1" dirty="0"/>
              <a:t>in stricto sensu </a:t>
            </a:r>
            <a:r>
              <a:rPr lang="es-PE" sz="1900" b="1" dirty="0"/>
              <a:t>que no hay  ni enseñanza ni aprendizaje como comúnmente lo entendemos </a:t>
            </a:r>
            <a:r>
              <a:rPr lang="es-PE" sz="1900" b="1" u="sng" dirty="0"/>
              <a:t>sino sólo recuerdo: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302611-7004-6BD2-F304-F8A4E08B09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87"/>
          <a:stretch>
            <a:fillRect/>
          </a:stretch>
        </p:blipFill>
        <p:spPr>
          <a:xfrm>
            <a:off x="1597402" y="1758244"/>
            <a:ext cx="5949196" cy="3649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0996" y="44624"/>
            <a:ext cx="7055380" cy="1400530"/>
          </a:xfrm>
        </p:spPr>
        <p:txBody>
          <a:bodyPr>
            <a:normAutofit/>
          </a:bodyPr>
          <a:lstStyle/>
          <a:p>
            <a:pPr algn="ctr"/>
            <a:r>
              <a:rPr lang="es-PE" sz="4000" b="1" dirty="0"/>
              <a:t>II. El acto de educar como reminiscencia o recuerdo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91880" y="2268949"/>
            <a:ext cx="5652120" cy="3824347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PE" dirty="0"/>
              <a:t>	</a:t>
            </a:r>
            <a:r>
              <a:rPr lang="es-PE" sz="2200" b="1" dirty="0"/>
              <a:t>“Agustín.- Yo pienso que hay cierto modo de enseñar mediante el recuerdo, modo ciertamente importante, como lo mostrará esta nuestra conversación” (1)</a:t>
            </a:r>
          </a:p>
          <a:p>
            <a:pPr marL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PE" sz="2200" b="1" dirty="0"/>
              <a:t>	Esta tesis de San Agustín es opuesta al sentido común, que considera que el lenguaje enseña en tanto y en cuanto muestra y significa. Por ello en este diálogo se pasa inmediatamente a estudiar la naturaleza del lenguaje.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938A49-E447-C982-B09D-C34F39160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94461"/>
            <a:ext cx="3297301" cy="52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710" y="452718"/>
            <a:ext cx="8047730" cy="816042"/>
          </a:xfrm>
        </p:spPr>
        <p:txBody>
          <a:bodyPr/>
          <a:lstStyle/>
          <a:p>
            <a:pPr algn="ctr"/>
            <a:r>
              <a:rPr lang="es-PE" sz="4000" b="1" dirty="0"/>
              <a:t>III. Naturaleza del lenguaje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3568" y="2708920"/>
            <a:ext cx="4176464" cy="2592560"/>
          </a:xfrm>
        </p:spPr>
        <p:txBody>
          <a:bodyPr/>
          <a:lstStyle/>
          <a:p>
            <a:pPr algn="just"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PE" sz="1900" b="1" dirty="0"/>
              <a:t>Sostiene que el lenguaje es un instrumento de comunicación compuesto  de:</a:t>
            </a:r>
          </a:p>
          <a:p>
            <a:pPr>
              <a:buNone/>
            </a:pPr>
            <a:endParaRPr lang="es-PE" sz="1000" dirty="0"/>
          </a:p>
          <a:p>
            <a:pPr lvl="1"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PE" b="1" dirty="0"/>
              <a:t>Signo</a:t>
            </a:r>
          </a:p>
          <a:p>
            <a:pPr lvl="1"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PE" b="1" dirty="0"/>
              <a:t>Significado</a:t>
            </a:r>
          </a:p>
          <a:p>
            <a:pPr lvl="1"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PE" b="1" dirty="0"/>
              <a:t>Referencia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ED42B90-6986-7129-9CC0-EB776511E7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80"/>
          <a:stretch>
            <a:fillRect/>
          </a:stretch>
        </p:blipFill>
        <p:spPr>
          <a:xfrm>
            <a:off x="5364088" y="1434519"/>
            <a:ext cx="3779912" cy="54508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710" y="452718"/>
            <a:ext cx="7975722" cy="816042"/>
          </a:xfrm>
        </p:spPr>
        <p:txBody>
          <a:bodyPr/>
          <a:lstStyle/>
          <a:p>
            <a:pPr algn="ctr"/>
            <a:r>
              <a:rPr lang="es-PE" sz="4000" b="1" dirty="0"/>
              <a:t>III. Naturaleza del lenguaje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00018" y="2340957"/>
            <a:ext cx="3708486" cy="3345883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PE" sz="1900" b="1" dirty="0"/>
              <a:t>A pesar de lo anterior, San Agustín argumenta que pueden haber signos con significados pero sin referencia.</a:t>
            </a:r>
          </a:p>
          <a:p>
            <a:pPr algn="just"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s-PE" sz="1900" b="1" dirty="0"/>
              <a:t>Ello lo lleva a sostener que más importante que el signo o el significado es </a:t>
            </a:r>
            <a:r>
              <a:rPr lang="es-PE" sz="1900" b="1" i="1" u="sng" dirty="0"/>
              <a:t>la referencia</a:t>
            </a:r>
            <a:r>
              <a:rPr lang="es-PE" sz="1900" b="1" i="1" dirty="0"/>
              <a:t>:</a:t>
            </a:r>
          </a:p>
          <a:p>
            <a:pPr>
              <a:buNone/>
            </a:pPr>
            <a:endParaRPr lang="es-PE" dirty="0"/>
          </a:p>
          <a:p>
            <a:pPr>
              <a:buNone/>
            </a:pP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5446FE-0117-AAAA-705A-83CD2E252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708919"/>
            <a:ext cx="5292514" cy="297792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198</TotalTime>
  <Words>888</Words>
  <Application>Microsoft Office PowerPoint</Application>
  <PresentationFormat>Presentación en pantalla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Century Gothic</vt:lpstr>
      <vt:lpstr>Wingdings</vt:lpstr>
      <vt:lpstr>Wingdings 3</vt:lpstr>
      <vt:lpstr>Ion</vt:lpstr>
      <vt:lpstr>La Filosofía  de la educación de San Agustín de Hipona</vt:lpstr>
      <vt:lpstr>Datos biográficos</vt:lpstr>
      <vt:lpstr>Datos biográficos</vt:lpstr>
      <vt:lpstr>I. Papel del lenguaje en la educación</vt:lpstr>
      <vt:lpstr>I. Papel del lenguaje en la educación</vt:lpstr>
      <vt:lpstr>II. El acto de educar como reminiscencia o recuerdo</vt:lpstr>
      <vt:lpstr>II. El acto de educar como reminiscencia o recuerdo</vt:lpstr>
      <vt:lpstr>III. Naturaleza del lenguaje</vt:lpstr>
      <vt:lpstr>III. Naturaleza del lenguaje</vt:lpstr>
      <vt:lpstr>III. Naturaleza del lenguaje</vt:lpstr>
      <vt:lpstr>IV. La doctrina cristiana como el verdadero conocimiento</vt:lpstr>
      <vt:lpstr>IV. La doctrina cristiana como lo verdadero</vt:lpstr>
      <vt:lpstr>APORTES A LA EDUCACIÓN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Teoría de la Educación de San Agustín de Hipona</dc:title>
  <dc:creator>Roberto</dc:creator>
  <cp:lastModifiedBy>Gener José Avilés Alatriste</cp:lastModifiedBy>
  <cp:revision>6</cp:revision>
  <dcterms:created xsi:type="dcterms:W3CDTF">2013-12-07T13:19:16Z</dcterms:created>
  <dcterms:modified xsi:type="dcterms:W3CDTF">2025-09-25T17:35:12Z</dcterms:modified>
</cp:coreProperties>
</file>