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Century Gothic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gqpTVNeVO2HaalbtcwhiugujoM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regular.fntdata"/><Relationship Id="rId11" Type="http://schemas.openxmlformats.org/officeDocument/2006/relationships/slide" Target="slides/slide6.xml"/><Relationship Id="rId22" Type="http://schemas.openxmlformats.org/officeDocument/2006/relationships/font" Target="fonts/CenturyGothic-italic.fntdata"/><Relationship Id="rId10" Type="http://schemas.openxmlformats.org/officeDocument/2006/relationships/slide" Target="slides/slide5.xml"/><Relationship Id="rId21" Type="http://schemas.openxmlformats.org/officeDocument/2006/relationships/font" Target="fonts/CenturyGothic-bold.fntdata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CenturyGothic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A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>
            <a:off x="866443" y="4800587"/>
            <a:ext cx="66209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/>
          <p:nvPr>
            <p:ph idx="2" type="pic"/>
          </p:nvPr>
        </p:nvSpPr>
        <p:spPr>
          <a:xfrm>
            <a:off x="866442" y="685800"/>
            <a:ext cx="6620968" cy="3640666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81" name="Google Shape;81;p25"/>
          <p:cNvSpPr txBox="1"/>
          <p:nvPr>
            <p:ph idx="1" type="body"/>
          </p:nvPr>
        </p:nvSpPr>
        <p:spPr>
          <a:xfrm>
            <a:off x="866443" y="5367325"/>
            <a:ext cx="662096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2" name="Google Shape;82;p25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5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6"/>
          <p:cNvSpPr txBox="1"/>
          <p:nvPr>
            <p:ph type="title"/>
          </p:nvPr>
        </p:nvSpPr>
        <p:spPr>
          <a:xfrm>
            <a:off x="866442" y="1447800"/>
            <a:ext cx="6620968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6"/>
          <p:cNvSpPr txBox="1"/>
          <p:nvPr>
            <p:ph idx="1" type="body"/>
          </p:nvPr>
        </p:nvSpPr>
        <p:spPr>
          <a:xfrm>
            <a:off x="866442" y="3657600"/>
            <a:ext cx="6620968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8" name="Google Shape;88;p26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6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/>
          <p:nvPr>
            <p:ph type="title"/>
          </p:nvPr>
        </p:nvSpPr>
        <p:spPr>
          <a:xfrm>
            <a:off x="1181409" y="1447800"/>
            <a:ext cx="6001049" cy="2323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7"/>
          <p:cNvSpPr txBox="1"/>
          <p:nvPr>
            <p:ph idx="1" type="body"/>
          </p:nvPr>
        </p:nvSpPr>
        <p:spPr>
          <a:xfrm>
            <a:off x="1448177" y="3771174"/>
            <a:ext cx="546115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4" name="Google Shape;94;p27"/>
          <p:cNvSpPr txBox="1"/>
          <p:nvPr>
            <p:ph idx="2" type="body"/>
          </p:nvPr>
        </p:nvSpPr>
        <p:spPr>
          <a:xfrm>
            <a:off x="866442" y="4350657"/>
            <a:ext cx="6620968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5" name="Google Shape;95;p27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98" name="Google Shape;98;p27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9" name="Google Shape;99;p27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 txBox="1"/>
          <p:nvPr>
            <p:ph type="title"/>
          </p:nvPr>
        </p:nvSpPr>
        <p:spPr>
          <a:xfrm>
            <a:off x="866441" y="3124201"/>
            <a:ext cx="6620969" cy="1653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8"/>
          <p:cNvSpPr txBox="1"/>
          <p:nvPr>
            <p:ph idx="1" type="body"/>
          </p:nvPr>
        </p:nvSpPr>
        <p:spPr>
          <a:xfrm>
            <a:off x="866442" y="4777381"/>
            <a:ext cx="66209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28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8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8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3">
  <p:cSld name="Columna 3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9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9"/>
          <p:cNvSpPr txBox="1"/>
          <p:nvPr>
            <p:ph idx="1" type="body"/>
          </p:nvPr>
        </p:nvSpPr>
        <p:spPr>
          <a:xfrm>
            <a:off x="474834" y="1981200"/>
            <a:ext cx="22107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29"/>
          <p:cNvSpPr txBox="1"/>
          <p:nvPr>
            <p:ph idx="2" type="body"/>
          </p:nvPr>
        </p:nvSpPr>
        <p:spPr>
          <a:xfrm>
            <a:off x="489475" y="2667000"/>
            <a:ext cx="2196084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0" name="Google Shape;110;p29"/>
          <p:cNvSpPr txBox="1"/>
          <p:nvPr>
            <p:ph idx="3" type="body"/>
          </p:nvPr>
        </p:nvSpPr>
        <p:spPr>
          <a:xfrm>
            <a:off x="2913504" y="1981200"/>
            <a:ext cx="220275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1" name="Google Shape;111;p29"/>
          <p:cNvSpPr txBox="1"/>
          <p:nvPr>
            <p:ph idx="4" type="body"/>
          </p:nvPr>
        </p:nvSpPr>
        <p:spPr>
          <a:xfrm>
            <a:off x="2905586" y="2667000"/>
            <a:ext cx="2210671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2" name="Google Shape;112;p29"/>
          <p:cNvSpPr txBox="1"/>
          <p:nvPr>
            <p:ph idx="5" type="body"/>
          </p:nvPr>
        </p:nvSpPr>
        <p:spPr>
          <a:xfrm>
            <a:off x="5344917" y="1981200"/>
            <a:ext cx="219965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13" name="Google Shape;113;p29"/>
          <p:cNvSpPr txBox="1"/>
          <p:nvPr>
            <p:ph idx="6" type="body"/>
          </p:nvPr>
        </p:nvSpPr>
        <p:spPr>
          <a:xfrm>
            <a:off x="5344917" y="2667000"/>
            <a:ext cx="2199658" cy="3589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14" name="Google Shape;114;p29"/>
          <p:cNvCxnSpPr/>
          <p:nvPr/>
        </p:nvCxnSpPr>
        <p:spPr>
          <a:xfrm>
            <a:off x="2795334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9"/>
          <p:cNvCxnSpPr/>
          <p:nvPr/>
        </p:nvCxnSpPr>
        <p:spPr>
          <a:xfrm>
            <a:off x="5223030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9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9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9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de imagen 3">
  <p:cSld name="Columna de imagen 3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0"/>
          <p:cNvSpPr txBox="1"/>
          <p:nvPr>
            <p:ph idx="1" type="body"/>
          </p:nvPr>
        </p:nvSpPr>
        <p:spPr>
          <a:xfrm>
            <a:off x="489475" y="4250949"/>
            <a:ext cx="22056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2" name="Google Shape;122;p30"/>
          <p:cNvSpPr/>
          <p:nvPr>
            <p:ph idx="2" type="pic"/>
          </p:nvPr>
        </p:nvSpPr>
        <p:spPr>
          <a:xfrm>
            <a:off x="489475" y="2209800"/>
            <a:ext cx="2205612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3" name="Google Shape;123;p30"/>
          <p:cNvSpPr txBox="1"/>
          <p:nvPr>
            <p:ph idx="3" type="body"/>
          </p:nvPr>
        </p:nvSpPr>
        <p:spPr>
          <a:xfrm>
            <a:off x="489475" y="4827212"/>
            <a:ext cx="2205612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4" name="Google Shape;124;p30"/>
          <p:cNvSpPr txBox="1"/>
          <p:nvPr>
            <p:ph idx="4" type="body"/>
          </p:nvPr>
        </p:nvSpPr>
        <p:spPr>
          <a:xfrm>
            <a:off x="2917792" y="4250949"/>
            <a:ext cx="219846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5" name="Google Shape;125;p30"/>
          <p:cNvSpPr/>
          <p:nvPr>
            <p:ph idx="5" type="pic"/>
          </p:nvPr>
        </p:nvSpPr>
        <p:spPr>
          <a:xfrm>
            <a:off x="2917791" y="2209800"/>
            <a:ext cx="2198466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6" name="Google Shape;126;p30"/>
          <p:cNvSpPr txBox="1"/>
          <p:nvPr>
            <p:ph idx="6" type="body"/>
          </p:nvPr>
        </p:nvSpPr>
        <p:spPr>
          <a:xfrm>
            <a:off x="2916776" y="4827211"/>
            <a:ext cx="2201378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7" name="Google Shape;127;p30"/>
          <p:cNvSpPr txBox="1"/>
          <p:nvPr>
            <p:ph idx="7" type="body"/>
          </p:nvPr>
        </p:nvSpPr>
        <p:spPr>
          <a:xfrm>
            <a:off x="5344917" y="4250949"/>
            <a:ext cx="219965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8" name="Google Shape;128;p30"/>
          <p:cNvSpPr/>
          <p:nvPr>
            <p:ph idx="8" type="pic"/>
          </p:nvPr>
        </p:nvSpPr>
        <p:spPr>
          <a:xfrm>
            <a:off x="5344916" y="2209800"/>
            <a:ext cx="2199658" cy="1524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9" name="Google Shape;129;p30"/>
          <p:cNvSpPr txBox="1"/>
          <p:nvPr>
            <p:ph idx="9" type="body"/>
          </p:nvPr>
        </p:nvSpPr>
        <p:spPr>
          <a:xfrm>
            <a:off x="5344824" y="4827209"/>
            <a:ext cx="2202571" cy="659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30" name="Google Shape;130;p30"/>
          <p:cNvCxnSpPr/>
          <p:nvPr/>
        </p:nvCxnSpPr>
        <p:spPr>
          <a:xfrm>
            <a:off x="2795334" y="2133600"/>
            <a:ext cx="0" cy="39624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30"/>
          <p:cNvCxnSpPr/>
          <p:nvPr/>
        </p:nvCxnSpPr>
        <p:spPr>
          <a:xfrm>
            <a:off x="5223030" y="2133600"/>
            <a:ext cx="0" cy="396688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30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0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/>
          <p:nvPr>
            <p:ph idx="1" type="body"/>
          </p:nvPr>
        </p:nvSpPr>
        <p:spPr>
          <a:xfrm rot="5400000">
            <a:off x="2085787" y="794839"/>
            <a:ext cx="4195481" cy="671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8" name="Google Shape;138;p31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1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1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 rot="5400000">
            <a:off x="3974116" y="2685880"/>
            <a:ext cx="5826125" cy="13147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2"/>
          <p:cNvSpPr txBox="1"/>
          <p:nvPr>
            <p:ph idx="1" type="body"/>
          </p:nvPr>
        </p:nvSpPr>
        <p:spPr>
          <a:xfrm rot="5400000">
            <a:off x="532314" y="730366"/>
            <a:ext cx="5483134" cy="5568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4" name="Google Shape;144;p32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2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ctrTitle"/>
          </p:nvPr>
        </p:nvSpPr>
        <p:spPr>
          <a:xfrm>
            <a:off x="866442" y="1447801"/>
            <a:ext cx="6620968" cy="3329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subTitle"/>
          </p:nvPr>
        </p:nvSpPr>
        <p:spPr>
          <a:xfrm>
            <a:off x="866442" y="4777380"/>
            <a:ext cx="662096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866443" y="2861734"/>
            <a:ext cx="6620967" cy="19156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866442" y="4777381"/>
            <a:ext cx="66209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19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" type="body"/>
          </p:nvPr>
        </p:nvSpPr>
        <p:spPr>
          <a:xfrm>
            <a:off x="827700" y="2060576"/>
            <a:ext cx="3298113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6" name="Google Shape;46;p20"/>
          <p:cNvSpPr txBox="1"/>
          <p:nvPr>
            <p:ph idx="2" type="body"/>
          </p:nvPr>
        </p:nvSpPr>
        <p:spPr>
          <a:xfrm>
            <a:off x="4241975" y="2056093"/>
            <a:ext cx="3298115" cy="4200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" type="body"/>
          </p:nvPr>
        </p:nvSpPr>
        <p:spPr>
          <a:xfrm>
            <a:off x="827700" y="1905000"/>
            <a:ext cx="329811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3" name="Google Shape;53;p21"/>
          <p:cNvSpPr txBox="1"/>
          <p:nvPr>
            <p:ph idx="2" type="body"/>
          </p:nvPr>
        </p:nvSpPr>
        <p:spPr>
          <a:xfrm>
            <a:off x="827700" y="2514600"/>
            <a:ext cx="3298113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4" name="Google Shape;54;p21"/>
          <p:cNvSpPr txBox="1"/>
          <p:nvPr>
            <p:ph idx="3" type="body"/>
          </p:nvPr>
        </p:nvSpPr>
        <p:spPr>
          <a:xfrm>
            <a:off x="4241976" y="1905000"/>
            <a:ext cx="32981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5" name="Google Shape;55;p21"/>
          <p:cNvSpPr txBox="1"/>
          <p:nvPr>
            <p:ph idx="4" type="body"/>
          </p:nvPr>
        </p:nvSpPr>
        <p:spPr>
          <a:xfrm>
            <a:off x="4241976" y="2514600"/>
            <a:ext cx="3298113" cy="374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56" name="Google Shape;56;p21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2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/>
          <p:nvPr>
            <p:ph type="title"/>
          </p:nvPr>
        </p:nvSpPr>
        <p:spPr>
          <a:xfrm>
            <a:off x="866441" y="1447800"/>
            <a:ext cx="2551462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" type="body"/>
          </p:nvPr>
        </p:nvSpPr>
        <p:spPr>
          <a:xfrm>
            <a:off x="3589397" y="1447800"/>
            <a:ext cx="3898013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67" name="Google Shape;67;p23"/>
          <p:cNvSpPr txBox="1"/>
          <p:nvPr>
            <p:ph idx="2" type="body"/>
          </p:nvPr>
        </p:nvSpPr>
        <p:spPr>
          <a:xfrm>
            <a:off x="866441" y="3129281"/>
            <a:ext cx="2551462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68" name="Google Shape;68;p23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3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/>
          <p:nvPr>
            <p:ph type="title"/>
          </p:nvPr>
        </p:nvSpPr>
        <p:spPr>
          <a:xfrm>
            <a:off x="865656" y="1854192"/>
            <a:ext cx="3820674" cy="1574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/>
          <p:nvPr>
            <p:ph idx="2" type="pic"/>
          </p:nvPr>
        </p:nvSpPr>
        <p:spPr>
          <a:xfrm>
            <a:off x="5213517" y="1143000"/>
            <a:ext cx="2400925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74" name="Google Shape;74;p24"/>
          <p:cNvSpPr txBox="1"/>
          <p:nvPr>
            <p:ph idx="1" type="body"/>
          </p:nvPr>
        </p:nvSpPr>
        <p:spPr>
          <a:xfrm>
            <a:off x="866441" y="3657600"/>
            <a:ext cx="38147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5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>
            <a:gsLst>
              <a:gs pos="0">
                <a:srgbClr val="4CB9C3">
                  <a:alpha val="13725"/>
                </a:srgbClr>
              </a:gs>
              <a:gs pos="36000">
                <a:srgbClr val="4CB9C3">
                  <a:alpha val="6666"/>
                </a:srgbClr>
              </a:gs>
              <a:gs pos="73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5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>
            <a:gsLst>
              <a:gs pos="0">
                <a:srgbClr val="4CB9C3">
                  <a:alpha val="8627"/>
                </a:srgbClr>
              </a:gs>
              <a:gs pos="36000">
                <a:srgbClr val="4CB9C3">
                  <a:alpha val="4705"/>
                </a:srgbClr>
              </a:gs>
              <a:gs pos="66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15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>
            <a:gsLst>
              <a:gs pos="0">
                <a:srgbClr val="4CB9C3">
                  <a:alpha val="10980"/>
                </a:srgbClr>
              </a:gs>
              <a:gs pos="36000">
                <a:srgbClr val="4CB9C3">
                  <a:alpha val="9803"/>
                </a:srgbClr>
              </a:gs>
              <a:gs pos="75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5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>
            <a:gsLst>
              <a:gs pos="0">
                <a:srgbClr val="4CB9C3">
                  <a:alpha val="7843"/>
                </a:srgbClr>
              </a:gs>
              <a:gs pos="36000">
                <a:srgbClr val="4CB9C3">
                  <a:alpha val="7843"/>
                </a:srgbClr>
              </a:gs>
              <a:gs pos="72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1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5"/>
          <p:cNvSpPr txBox="1"/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7766431" y="295736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data:image/jpeg;base64,/9j/4AAQSkZJRgABAQAAAQABAAD/2wCEAAkGBwgHBgkIBwgKCgkLDRYPDQwMDRsUFRAWIB0iIiAdHx8kKDQsJCYxJx8fLT0tMTU3Ojo6Iys/RD84QzQ5OjcBCgoKDQwNGg8PGjclHyU3Nzc3Nzc3Nzc3Nzc3Nzc3Nzc3Nzc3Nzc3Nzc3Nzc3Nzc3Nzc3Nzc3Nzc3Nzc3Nzc3N//AABEIAFsAVQMBIgACEQEDEQH/xAAcAAACAwADAQAAAAAAAAAAAAAFBgAEBwECAwj/xAA8EAACAQMCAwQIAwUJAQAAAAABAgMABBEFIRIxQQYTUWEUIjJxgZGhwQex0TNSYuHwFSMkQkNTwtLxCP/EABkBAQADAQEAAAAAAAAAAAAAAAMBAgQABf/EACERAAICAgEEAwAAAAAAAAAAAAABAhEDITEEEhNRIjJD/9oADAMBAAIRAxEAPwDcalSh2maxbalNcQwFuKB2U56gErkeWQaizgjUqVKk4lKutdvNI0u8eyXvLq6jOHSIbKfAsetEO2V9Pp3Zu+ubVuCZUCo37pYgZ+tYVFFJxl2DB2wck8/M0GXK46QkIdxs0Ha15kEg07EZ69/v8sUW0rWrXUspHxRTL7UUnP3jxrLtGv5BbMJpY1CHhGTVyO/lttQs7hSRwyKMnpkj6YoMfUSckmLPFGtGsVK4U5AI61zW4zEqVKlccU9XvV07S7u8bfuYmcDxIGw+JwKR+x2p2elXEwvpCHmCIrgbDhG+fjk1c/Fu8MHZyK3R+Fri5Qc+YX1vzC0k2UzDTkuXR5WLd2gADGRjtgZ6Vly5HGaobHFOLs2xGV1DKQVIyCK7UI7Kx3cWh20d/GYplB9QnJUdBRetQIifi5fiHQEsR+0upAc+CqQT8ckD51klxeGQoFKgqArEdff9P5U4/jJrSHWre0in4xawktGvJHY7588Y26fGk7RO5CAuAA5JwevQfrWPK9tsfGtaCtxpdhe2AuJOJWQ5kBXmR5+HlVmVLYpbX0TjidVVgjZGVB59M7CrdvDOAkNvwLJI3tlchF/rarhsbm2t3tpZEmh9qLC4CMNyPkDWeLaY8uDVtKZ3021aX2zEvF8qt0u9kdYW/tvRWy0tvGuXxsQRtvTFXpp2rMJKlSpUnGV/incC87R2Gmf7Nt3wHizsR/w+td+xGizX+rrNcp3dpp2O7iJ9pyM5+tV/xMRYe3Om3GDlrRRt5O/60zdnbpLTVAHYJFdxcycDjX+WflWTXm2P+WhxZlRSzMAoGSSdgKTO2fbyz0bTHfTj6ZdP6iGP2UJGxJ5HfoM149sdZbVYl0vSWdoXP+ImVdiP3R4+dLOrafC+nvBJsCMb7YNLPJWkUULVid6L/bMvp87d4JfX9rOc+J8d69vRFEgWMZRDxFs4CdMfl8qrwPNZTsAqsD7eWwJP4uWzePj5c6Mq3eQ/3anIYFlPNT5ignEvBoLaZIIVXvMl1woOfKi0jx3emqvR0O/hQ6wi761KDiwrYzyyfP5mq9zfrp8PosjgSd4pRDzKg748sCgcWOtuhh02Ka2jBs52hZ+XCxH/AL8aYbPXbyNjHeRLIFG7IMEjxoTbSosEbcI3UbVajDyEzrjDbct6aEpLgtOEXyhttriK5iEsDh0PUVKTZWaJv7p5os8+7kK599c03nXozeB+wR+LEPd6rpN5jYo8efcQfvXtGkd3ZRA9MEY6EVe/Fu3MnZ+3nXnBdKSfAEEfnilrszqBMIVsnC+NBnVTsvh3Gi1aTYvGtwSs6tnDgYaqmtztHYzO2QQhOCSeVS7lVtYRhnI4AfiSKrdq5YTp8/BkErk58OX3FStpFL216Bmn28d+skDoCTGrKeRDAdK6S6ffohkgliVl9p3HCQB0Of5VzoLd3qEUwzwuvDvy5CjWsadcXqFbd+Bs5kHiPGr8HOKaBGmazq1xYvbadD3sykd45VRgY6EkeGDt0qpLazHUZZLl2eYRZPE2SCdqOdndKu9NeUHHdFMKVOSc4yT8R9aH3EYN9eNk5HCD796pkdLQnTx+abGqyuI5TbQ8f7RA2x6YBos193KBIjnwNJeiyrxxTMB6kbL9vypr06ES8LfGii2a8kVye8tujhZLhDI7b7nlXFX7kewPAVKvQNsIdubYXXY/WY+HLLZySR4HJ1Usv1ArBdA1uR5AAeB2G6nbfyr6UljWWJ45ACjqVYHqDXy/rFmulXNxYdyivaSFM4wcqSoPxx/Wa15YqRihJxHbSi080bStl5pfVOc4AwP1ob2qvxAwtOLiebp4KGz/ANa6rqMek2sLMdraHhXzbh2+1K2pXU1w0d7McsZDnb5fQfShappFsa7lKQ1WHGo405phgM9QNvtTtb8N1bxzoxBZc5G3SkGGRxbo0SjbBOP68D9Kb+y0rvavA7A8GGX3Hn9QakRBKZRBbZ3cquwJxSQl0Wv7oSbcRDjzG4zT3ermHgHXbOKz7Wl9E1N2A9ldwP3TsB+dHPgTG6mi9DKsMRGP8gx8SP1pz0WcCaJMjB2+lZs0ksnC1qOPJADchketj34+FN+gakbiJSw7uVSPVPQ0cbjs0ylGTcUNmpiQsncgnnnFSuI7lZEBkBDdcVKlq3dg00OVZR+J3Yy4uNYj1rT4GnR8GeBB/qAYDe7YZ93ma1euDXoNWeefK+vw6jp15Hb6krgkd5h1I2Pvq/baYdRt5LWJuGbHeIT0xz+9Pv8A9AQx9xos/AO945U4v4cA4+YpR7JsTrtpk+3GQ3nkVkzfFm7pknGjro0FzZ23dXEZWVHZSjc9tqP9mrsxXsSsAsUpMeM5x1B/Ou9+qn0VyMtLbEuT1IJAPyqrJEiTR8IxuDseocD71N2rDkqdDxKoMQmJITOc9cdKSdWh9MvLhLdeOQ+vM3MKBtj7V2u9TvXvXiNy4jVMBV2xnHhTFb28Nvo+YYwpeEsx6k0cnqxMcbkIGlx3akhhH6LHc4OSS3EU5DywRRfTmb01zxhWPrb8uvPw5c6D27H0yYbftkbl19Qfc1c092GtxAHmHU+4Y/U1b7QDT7epHu1viIgH4gfLcVK8YhwAhdhUobNzSP/Z" id="151" name="Google Shape;151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data:image/jpeg;base64,/9j/4AAQSkZJRgABAQAAAQABAAD/2wCEAAkGBwgHBgkIBwgKCgkLDRYPDQwMDRsUFRAWIB0iIiAdHx8kKDQsJCYxJx8fLT0tMTU3Ojo6Iys/RD84QzQ5OjcBCgoKDQwNGg8PGjclHyU3Nzc3Nzc3Nzc3Nzc3Nzc3Nzc3Nzc3Nzc3Nzc3Nzc3Nzc3Nzc3Nzc3Nzc3Nzc3Nzc3N//AABEIAFsAVQMBIgACEQEDEQH/xAAcAAACAwADAQAAAAAAAAAAAAAFBgAEBwECAwj/xAA8EAACAQMCAwQIAwUJAQAAAAABAgMABBEFIRIxQQYTUWEUIjJxgZGhwQex0TNSYuHwFSMkQkNTwtLxCP/EABkBAQADAQEAAAAAAAAAAAAAAAMBAgQABf/EACERAAICAgEEAwAAAAAAAAAAAAABAhEDITEEEhNRIjJD/9oADAMBAAIRAxEAPwDcalSh2maxbalNcQwFuKB2U56gErkeWQaizgjUqVKk4lKutdvNI0u8eyXvLq6jOHSIbKfAsetEO2V9Pp3Zu+ubVuCZUCo37pYgZ+tYVFFJxl2DB2wck8/M0GXK46QkIdxs0Ha15kEg07EZ69/v8sUW0rWrXUspHxRTL7UUnP3jxrLtGv5BbMJpY1CHhGTVyO/lttQs7hSRwyKMnpkj6YoMfUSckmLPFGtGsVK4U5AI61zW4zEqVKlccU9XvV07S7u8bfuYmcDxIGw+JwKR+x2p2elXEwvpCHmCIrgbDhG+fjk1c/Fu8MHZyK3R+Fri5Qc+YX1vzC0k2UzDTkuXR5WLd2gADGRjtgZ6Vly5HGaobHFOLs2xGV1DKQVIyCK7UI7Kx3cWh20d/GYplB9QnJUdBRetQIifi5fiHQEsR+0upAc+CqQT8ckD51klxeGQoFKgqArEdff9P5U4/jJrSHWre0in4xawktGvJHY7588Y26fGk7RO5CAuAA5JwevQfrWPK9tsfGtaCtxpdhe2AuJOJWQ5kBXmR5+HlVmVLYpbX0TjidVVgjZGVB59M7CrdvDOAkNvwLJI3tlchF/rarhsbm2t3tpZEmh9qLC4CMNyPkDWeLaY8uDVtKZ3021aX2zEvF8qt0u9kdYW/tvRWy0tvGuXxsQRtvTFXpp2rMJKlSpUnGV/incC87R2Gmf7Nt3wHizsR/w+td+xGizX+rrNcp3dpp2O7iJ9pyM5+tV/xMRYe3Om3GDlrRRt5O/60zdnbpLTVAHYJFdxcycDjX+WflWTXm2P+WhxZlRSzMAoGSSdgKTO2fbyz0bTHfTj6ZdP6iGP2UJGxJ5HfoM149sdZbVYl0vSWdoXP+ImVdiP3R4+dLOrafC+nvBJsCMb7YNLPJWkUULVid6L/bMvp87d4JfX9rOc+J8d69vRFEgWMZRDxFs4CdMfl8qrwPNZTsAqsD7eWwJP4uWzePj5c6Mq3eQ/3anIYFlPNT5ignEvBoLaZIIVXvMl1woOfKi0jx3emqvR0O/hQ6wi761KDiwrYzyyfP5mq9zfrp8PosjgSd4pRDzKg748sCgcWOtuhh02Ka2jBs52hZ+XCxH/AL8aYbPXbyNjHeRLIFG7IMEjxoTbSosEbcI3UbVajDyEzrjDbct6aEpLgtOEXyhttriK5iEsDh0PUVKTZWaJv7p5os8+7kK599c03nXozeB+wR+LEPd6rpN5jYo8efcQfvXtGkd3ZRA9MEY6EVe/Fu3MnZ+3nXnBdKSfAEEfnilrszqBMIVsnC+NBnVTsvh3Gi1aTYvGtwSs6tnDgYaqmtztHYzO2QQhOCSeVS7lVtYRhnI4AfiSKrdq5YTp8/BkErk58OX3FStpFL216Bmn28d+skDoCTGrKeRDAdK6S6ffohkgliVl9p3HCQB0Of5VzoLd3qEUwzwuvDvy5CjWsadcXqFbd+Bs5kHiPGr8HOKaBGmazq1xYvbadD3sykd45VRgY6EkeGDt0qpLazHUZZLl2eYRZPE2SCdqOdndKu9NeUHHdFMKVOSc4yT8R9aH3EYN9eNk5HCD796pkdLQnTx+abGqyuI5TbQ8f7RA2x6YBos193KBIjnwNJeiyrxxTMB6kbL9vypr06ES8LfGii2a8kVye8tujhZLhDI7b7nlXFX7kewPAVKvQNsIdubYXXY/WY+HLLZySR4HJ1Usv1ArBdA1uR5AAeB2G6nbfyr6UljWWJ45ACjqVYHqDXy/rFmulXNxYdyivaSFM4wcqSoPxx/Wa15YqRihJxHbSi080bStl5pfVOc4AwP1ob2qvxAwtOLiebp4KGz/ANa6rqMek2sLMdraHhXzbh2+1K2pXU1w0d7McsZDnb5fQfShappFsa7lKQ1WHGo405phgM9QNvtTtb8N1bxzoxBZc5G3SkGGRxbo0SjbBOP68D9Kb+y0rvavA7A8GGX3Hn9QakRBKZRBbZ3cquwJxSQl0Wv7oSbcRDjzG4zT3ermHgHXbOKz7Wl9E1N2A9ldwP3TsB+dHPgTG6mi9DKsMRGP8gx8SP1pz0WcCaJMjB2+lZs0ksnC1qOPJADchketj34+FN+gakbiJSw7uVSPVPQ0cbjs0ylGTcUNmpiQsncgnnnFSuI7lZEBkBDdcVKlq3dg00OVZR+J3Yy4uNYj1rT4GnR8GeBB/qAYDe7YZ93ma1euDXoNWeefK+vw6jp15Hb6krgkd5h1I2Pvq/baYdRt5LWJuGbHeIT0xz+9Pv8A9AQx9xos/AO945U4v4cA4+YpR7JsTrtpk+3GQ3nkVkzfFm7pknGjro0FzZ23dXEZWVHZSjc9tqP9mrsxXsSsAsUpMeM5x1B/Ou9+qn0VyMtLbEuT1IJAPyqrJEiTR8IxuDseocD71N2rDkqdDxKoMQmJITOc9cdKSdWh9MvLhLdeOQ+vM3MKBtj7V2u9TvXvXiNy4jVMBV2xnHhTFb28Nvo+YYwpeEsx6k0cnqxMcbkIGlx3akhhH6LHc4OSS3EU5DywRRfTmb01zxhWPrb8uvPw5c6D27H0yYbftkbl19Qfc1c092GtxAHmHU+4Y/U1b7QDT7epHu1viIgH4gfLcVK8YhwAhdhUobNzSP/Z" id="152" name="Google Shape;152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1"/>
          <p:cNvSpPr txBox="1"/>
          <p:nvPr/>
        </p:nvSpPr>
        <p:spPr>
          <a:xfrm>
            <a:off x="283989" y="5013176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“Cuando la razón se apodera del alma se llega a la sabiduría”.</a:t>
            </a:r>
            <a:endParaRPr/>
          </a:p>
        </p:txBody>
      </p:sp>
      <p:sp>
        <p:nvSpPr>
          <p:cNvPr id="154" name="Google Shape;154;p1"/>
          <p:cNvSpPr txBox="1"/>
          <p:nvPr/>
        </p:nvSpPr>
        <p:spPr>
          <a:xfrm>
            <a:off x="827584" y="260648"/>
            <a:ext cx="763284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teoría educativa de Platón</a:t>
            </a:r>
            <a:endParaRPr/>
          </a:p>
        </p:txBody>
      </p:sp>
      <p:pic>
        <p:nvPicPr>
          <p:cNvPr id="155" name="Google Shape;1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133" y="963970"/>
            <a:ext cx="7143750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 txBox="1"/>
          <p:nvPr/>
        </p:nvSpPr>
        <p:spPr>
          <a:xfrm>
            <a:off x="3995936" y="5967283"/>
            <a:ext cx="5148064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por: Gener José Avilés Alatriste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 de Montemorelos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0" y="436103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Analogía:</a:t>
            </a: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racional está integrada por los filósofos, la irascible por los hombres de armas y la concupiscible por productores, mercaderes y comerciantes.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cada una de estas partes las relaciona con un metal: los primeros con el oro, los segundos con la plata y los terceros con el hierro y el bronce.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 b="5142" l="0" r="0" t="8099"/>
          <a:stretch/>
        </p:blipFill>
        <p:spPr>
          <a:xfrm>
            <a:off x="323528" y="116632"/>
            <a:ext cx="8460432" cy="413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/>
          <p:nvPr/>
        </p:nvSpPr>
        <p:spPr>
          <a:xfrm>
            <a:off x="0" y="298385"/>
            <a:ext cx="5652120" cy="652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República ideal de Platón (Polis)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 las clases sociales no desaparecen, pero los gobernantes pueden provenir de cualquier clase social, ya sea de reyes, filósofos, hombres de armas o de productores, mercaderes y comerciantes; dicho de otra manera, de la clase de oro, de la de plata o de la de hierro y bronce.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</a:t>
            </a: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Diálogo de La República Platón dice</a:t>
            </a:r>
            <a:r>
              <a:rPr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“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podrá ocurrir que un ciudadano de la raza de oro tenga un hijo de la raza de plata; que otro de la raza de plata traiga al mundo un hijo de la raza de oro, y que otro tanto ocurra a las demás razas”.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9062" y="1196752"/>
            <a:ext cx="3394938" cy="47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/>
        </p:nvSpPr>
        <p:spPr>
          <a:xfrm>
            <a:off x="500034" y="3929066"/>
            <a:ext cx="7429552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/>
          </a:p>
        </p:txBody>
      </p:sp>
      <p:sp>
        <p:nvSpPr>
          <p:cNvPr id="229" name="Google Shape;229;p12"/>
          <p:cNvSpPr txBox="1"/>
          <p:nvPr/>
        </p:nvSpPr>
        <p:spPr>
          <a:xfrm>
            <a:off x="4572000" y="42292"/>
            <a:ext cx="4572000" cy="6771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Formar: </a:t>
            </a:r>
            <a:r>
              <a:rPr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 cognitivo dialéctico que conduce a la constitución </a:t>
            </a:r>
            <a:r>
              <a:rPr b="1" i="1"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hombre superior</a:t>
            </a:r>
            <a:r>
              <a:rPr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un hombre que trasciende la </a:t>
            </a:r>
            <a:r>
              <a:rPr i="1"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doxa, accede a la episteme y se plantea </a:t>
            </a:r>
            <a:r>
              <a:rPr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objetivo el Bien común.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b="1" i="1"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 superior </a:t>
            </a:r>
            <a:r>
              <a:rPr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ser humano, implica la adquisición de la virtud de la justicia.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hombre que imita lo Perfecto y por ello su pedagogía está orienta a la atención de lo íntimo, pues el saber no es nada extraño al hombre porque está en su interior.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 b="0" l="6196" r="7140" t="0"/>
          <a:stretch/>
        </p:blipFill>
        <p:spPr>
          <a:xfrm>
            <a:off x="-36512" y="-47673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 txBox="1"/>
          <p:nvPr/>
        </p:nvSpPr>
        <p:spPr>
          <a:xfrm>
            <a:off x="611560" y="260648"/>
            <a:ext cx="7776864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Teoría de la reminiscencia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0" y="1457483"/>
            <a:ext cx="4572000" cy="5139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Platón sigue el método socrático y sostiene que en el alma “…existen ideas, bien en latencia, como adormecidas.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hombre conoce, llega a ser consciente de las ideas cuando evoca a éstas, las despierta, y ello ocurre gracias a cierta innata capacidad anímica. El recurso de tal delicada tarea es el diálogo” (Larroyo, 2001: XVII).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Sostiene que conocer es recordar,  porque la verdad está escrita en el alma.</a:t>
            </a:r>
            <a:endParaRPr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409237"/>
            <a:ext cx="4572000" cy="323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/>
          <p:nvPr/>
        </p:nvSpPr>
        <p:spPr>
          <a:xfrm>
            <a:off x="1403648" y="260648"/>
            <a:ext cx="6048672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virtudes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14"/>
          <p:cNvSpPr txBox="1"/>
          <p:nvPr/>
        </p:nvSpPr>
        <p:spPr>
          <a:xfrm>
            <a:off x="0" y="1340768"/>
            <a:ext cx="9144000" cy="6170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Platón son: Prudencia, Fortaleza , Templanza, y Justicia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parte 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concupiscible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 corresponde la </a:t>
            </a: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templanza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continencia de los placeres; a la parte 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irascible,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</a:t>
            </a:r>
            <a:r>
              <a:rPr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fortaleza o valor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a la parte 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racional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virtud de la </a:t>
            </a: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sabiduría</a:t>
            </a:r>
            <a:r>
              <a:rPr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prudencia</a:t>
            </a:r>
            <a:r>
              <a:rPr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se encarga de regular la totalidad de las acciones humanas.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virtud del alma en su conjunto, es la 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justicia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entendida como armonía u orden entre esas tres partes.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Junto con esta interpretación de la virtud, Platón mantendrá otra más intelectualista y más relacionada con la teoría de las Ideas: la virtud es el conocimiento de lo que es bueno para el hombre, o mejor, de la Idea de Bien, y se identifica esencialmente con 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sabiduría o prudencia.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"/>
          <p:cNvSpPr txBox="1"/>
          <p:nvPr/>
        </p:nvSpPr>
        <p:spPr>
          <a:xfrm>
            <a:off x="107504" y="44624"/>
            <a:ext cx="4824536" cy="6740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hombre según Platón 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Concuspiscible: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difícil de guiar, símbolo del deseo y la pasión sensible inmoderados.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Irascible: 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símbolo del valor y la voluntad, se deja conducir fácilmente;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Racional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es la más noble y elevada, y su función es conocer intelectivamente y guiar a las otras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alma le corresponde: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mundo inteligible y ella es la que transforma el cuerpo del hombre, le dota de sabiduría y le pone en contacto con la verdad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2"/>
          <p:cNvPicPr preferRelativeResize="0"/>
          <p:nvPr/>
        </p:nvPicPr>
        <p:blipFill rotWithShape="1">
          <a:blip r:embed="rId3">
            <a:alphaModFix/>
          </a:blip>
          <a:srcRect b="11764" l="6258" r="0" t="0"/>
          <a:stretch/>
        </p:blipFill>
        <p:spPr>
          <a:xfrm>
            <a:off x="5004534" y="642869"/>
            <a:ext cx="4139466" cy="557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"/>
          <p:cNvSpPr txBox="1"/>
          <p:nvPr/>
        </p:nvSpPr>
        <p:spPr>
          <a:xfrm>
            <a:off x="0" y="3838396"/>
            <a:ext cx="91440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 las capacidades intelectuales del hombre radican en el alma, pero éstas no brotan ni se mueven por agentes exteriores, sino por esfuerzos interiores generados por la razón.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ciencia no reside en las sensaciones sino en el razonamiento sobre las sensaciones, puesto que sólo por el razonamiento puede descubrirse la ciencia y la verdad y es imposible conseguirlo de otra manera.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" name="Google Shape;168;p3"/>
          <p:cNvPicPr preferRelativeResize="0"/>
          <p:nvPr/>
        </p:nvPicPr>
        <p:blipFill rotWithShape="1">
          <a:blip r:embed="rId3">
            <a:alphaModFix/>
          </a:blip>
          <a:srcRect b="17332" l="0" r="0" t="7279"/>
          <a:stretch/>
        </p:blipFill>
        <p:spPr>
          <a:xfrm>
            <a:off x="-1712" y="0"/>
            <a:ext cx="9144000" cy="383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"/>
          <p:cNvSpPr txBox="1"/>
          <p:nvPr/>
        </p:nvSpPr>
        <p:spPr>
          <a:xfrm>
            <a:off x="2646039" y="260648"/>
            <a:ext cx="38519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educación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0" y="4023062"/>
            <a:ext cx="91440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 prender, despertar o activar las potencialidades cognitivas con las que el hombre nace y no se reduce a las estructuras cognitivas.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Existen solamente dos formas de conocimiento: el sensible y el inteligible.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1ra, es la del mundo de la opinión, conocido también como </a:t>
            </a:r>
            <a:r>
              <a:rPr b="1" i="1"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doxa</a:t>
            </a:r>
            <a:r>
              <a:rPr i="1"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2da, es  propia del dominio de la ciencia que corresponde a la </a:t>
            </a:r>
            <a:r>
              <a:rPr b="1" i="1"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episteme</a:t>
            </a:r>
            <a:r>
              <a:rPr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enseñanza introduce un modo de vida superior a través del conocimiento de la virtud, que es el conocimiento de la idea del Bien.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Google Shape;175;p4"/>
          <p:cNvPicPr preferRelativeResize="0"/>
          <p:nvPr/>
        </p:nvPicPr>
        <p:blipFill rotWithShape="1">
          <a:blip r:embed="rId3">
            <a:alphaModFix/>
          </a:blip>
          <a:srcRect b="0" l="0" r="0" t="12287"/>
          <a:stretch/>
        </p:blipFill>
        <p:spPr>
          <a:xfrm>
            <a:off x="2123942" y="1160740"/>
            <a:ext cx="4896115" cy="286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 txBox="1"/>
          <p:nvPr/>
        </p:nvSpPr>
        <p:spPr>
          <a:xfrm>
            <a:off x="35496" y="3956571"/>
            <a:ext cx="9108504" cy="300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AR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otras palabras: La educación:  Es una autoactividad; </a:t>
            </a:r>
            <a:r>
              <a:rPr lang="es-AR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proceso de transformación interior que busca la esencia de la persona, es decir, conocerse a sí mismo y se encuentra íntimamente relacionada con la justicia, con la posibilidad de formar hombres justos.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función de la filosofía —que es el saber que lo hace posible— es convertir en la energía capaz de llegar a la justicia.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conocimiento no viene al hombre de fuera: es un esfuerzo del alma por adueñarse de la verdad.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9670" y="-27384"/>
            <a:ext cx="5962650" cy="39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/>
          <p:nvPr/>
        </p:nvSpPr>
        <p:spPr>
          <a:xfrm>
            <a:off x="0" y="44624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dialéctica como dimensión pedagógica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467544" y="1484784"/>
            <a:ext cx="84249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ARTE DEL DISCURSO, DE LA DISCUSIÓN Y  LA SABIDURÍA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107504" y="2204864"/>
            <a:ext cx="446449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 ironía: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Purifica lo negativo de la mente del hombre.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4283968" y="3861048"/>
            <a:ext cx="446449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mayéutica: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Induce a la búsqueda de la verdad mediante la reflexión.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0" y="6021288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permite la transmisión de saberes construidos por otros en la memoria de los alumnos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3407179"/>
            <a:ext cx="3714281" cy="247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/>
          <p:nvPr/>
        </p:nvSpPr>
        <p:spPr>
          <a:xfrm>
            <a:off x="3491880" y="287932"/>
            <a:ext cx="5597491" cy="6309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dialéctica 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el instrumento del conocimiento del Bien, es el método del saber supremo, es el medio para acceder a la verdad y la sabiduría es el uso de la razón, los cual sucede cuando la razón se apodera del alma.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dialéctica como filosofía o sabiduría es el saber reservado a filósofos y gobernantes.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diálogo de la templanza Platón dice: “…la sabiduría y el ser sabio consiste, no en saber lo que sabe y lo que no sabe, sino sólo qué se sabe y qué no se sabe.” (2001a: 124).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7"/>
          <p:cNvSpPr txBox="1"/>
          <p:nvPr/>
        </p:nvSpPr>
        <p:spPr>
          <a:xfrm>
            <a:off x="107504" y="427891"/>
            <a:ext cx="3240360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resumen: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9" name="Google Shape;199;p7"/>
          <p:cNvPicPr preferRelativeResize="0"/>
          <p:nvPr/>
        </p:nvPicPr>
        <p:blipFill rotWithShape="1">
          <a:blip r:embed="rId3">
            <a:alphaModFix/>
          </a:blip>
          <a:srcRect b="0" l="6072" r="0" t="0"/>
          <a:stretch/>
        </p:blipFill>
        <p:spPr>
          <a:xfrm>
            <a:off x="0" y="1700808"/>
            <a:ext cx="3487644" cy="393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"/>
          <p:cNvSpPr txBox="1"/>
          <p:nvPr/>
        </p:nvSpPr>
        <p:spPr>
          <a:xfrm>
            <a:off x="1547664" y="260648"/>
            <a:ext cx="597666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enseñanza</a:t>
            </a:r>
            <a:endParaRPr b="1" sz="4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323528" y="1268760"/>
            <a:ext cx="864096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 guiar para formar en el alma del hombre un saber filosófico, pues no puede haber verdadera enseñanza si ésta no se cimienta en el amor a la sabiduría, en el deseo por el saber y en la necesidad de la búsqueda de la verdad.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descubrimiento de la verdad por el discípulo y no la de transmisor de saberes construidos por otros;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el despertar en el alma de los sujetos el amor a la sabiduría; es un proceso individual de transformación.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[…] El educador debe promover en el educando este proceso de interiorización, gracias al cual llega a sentir la presencia de las Ideas (2001a: XXV).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/>
          <p:nvPr/>
        </p:nvSpPr>
        <p:spPr>
          <a:xfrm>
            <a:off x="0" y="4525800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alma:  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escrita en lenguaje matemático, tiene la función de formar el intelecto Y por ello es necesario conocerla para descifrar la verdad contenida en ella. Este es el único camino para llegar a la ciencia y a la dialéctica.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Estado</a:t>
            </a:r>
            <a:r>
              <a:rPr b="1"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 </a:t>
            </a:r>
            <a:r>
              <a:rPr lang="es-AR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 guiarse por Filósofos, porque ellos tienen la razón (vence las partes irascible y concuspicible). </a:t>
            </a:r>
            <a:endParaRPr/>
          </a:p>
        </p:txBody>
      </p:sp>
      <p:pic>
        <p:nvPicPr>
          <p:cNvPr id="211" name="Google Shape;2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845" y="-27384"/>
            <a:ext cx="7832310" cy="44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2014-05-19T14:21:53Z</dcterms:created>
  <dc:creator>User</dc:creator>
</cp:coreProperties>
</file>