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9" r:id="rId3"/>
    <p:sldId id="270" r:id="rId4"/>
    <p:sldId id="258" r:id="rId5"/>
    <p:sldId id="271" r:id="rId6"/>
    <p:sldId id="272" r:id="rId7"/>
    <p:sldId id="274" r:id="rId8"/>
    <p:sldId id="273" r:id="rId9"/>
    <p:sldId id="262" r:id="rId10"/>
    <p:sldId id="275" r:id="rId11"/>
    <p:sldId id="263" r:id="rId12"/>
    <p:sldId id="264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90" autoAdjust="0"/>
  </p:normalViewPr>
  <p:slideViewPr>
    <p:cSldViewPr>
      <p:cViewPr varScale="1">
        <p:scale>
          <a:sx n="65" d="100"/>
          <a:sy n="65" d="100"/>
        </p:scale>
        <p:origin x="153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EF31D-A4DC-49A1-8350-C5E530E872EE}" type="datetimeFigureOut">
              <a:rPr lang="es-MX" smtClean="0"/>
              <a:t>04/09/2025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641C6-98C0-4730-A57B-D23AD6EDEC8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73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641C6-98C0-4730-A57B-D23AD6EDEC8C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548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2145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61158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1912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9024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837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892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4152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56124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977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587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063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712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07611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4724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586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9048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9835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AD51433-1DCC-4DDE-97AA-D766CB04D4B0}" type="datetimeFigureOut">
              <a:rPr lang="es-AR" smtClean="0"/>
              <a:pPr/>
              <a:t>4/9/2025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89B8-B08B-48F6-8F2A-B3211409F33A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4335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" descr="data:image/jpeg;base64,/9j/4AAQSkZJRgABAQAAAQABAAD/2wCEAAkGBwgHBgkIBwgKCgkLDRYPDQwMDRsUFRAWIB0iIiAdHx8kKDQsJCYxJx8fLT0tMTU3Ojo6Iys/RD84QzQ5OjcBCgoKDQwNGg8PGjclHyU3Nzc3Nzc3Nzc3Nzc3Nzc3Nzc3Nzc3Nzc3Nzc3Nzc3Nzc3Nzc3Nzc3Nzc3Nzc3Nzc3N//AABEIAFsAVQMBIgACEQEDEQH/xAAcAAACAwADAQAAAAAAAAAAAAAFBgAEBwECAwj/xAA8EAACAQMCAwQIAwUJAQAAAAABAgMABBEFIRIxQQYTUWEUIjJxgZGhwQex0TNSYuHwFSMkQkNTwtLxCP/EABkBAQADAQEAAAAAAAAAAAAAAAMBAgQABf/EACERAAICAgEEAwAAAAAAAAAAAAABAhEDITEEEhNRIjJD/9oADAMBAAIRAxEAPwDcalSh2maxbalNcQwFuKB2U56gErkeWQaizgjUqVKk4lKutdvNI0u8eyXvLq6jOHSIbKfAsetEO2V9Pp3Zu+ubVuCZUCo37pYgZ+tYVFFJxl2DB2wck8/M0GXK46QkIdxs0Ha15kEg07EZ69/v8sUW0rWrXUspHxRTL7UUnP3jxrLtGv5BbMJpY1CHhGTVyO/lttQs7hSRwyKMnpkj6YoMfUSckmLPFGtGsVK4U5AI61zW4zEqVKlccU9XvV07S7u8bfuYmcDxIGw+JwKR+x2p2elXEwvpCHmCIrgbDhG+fjk1c/Fu8MHZyK3R+Fri5Qc+YX1vzC0k2UzDTkuXR5WLd2gADGRjtgZ6Vly5HGaobHFOLs2xGV1DKQVIyCK7UI7Kx3cWh20d/GYplB9QnJUdBRetQIifi5fiHQEsR+0upAc+CqQT8ckD51klxeGQoFKgqArEdff9P5U4/jJrSHWre0in4xawktGvJHY7588Y26fGk7RO5CAuAA5JwevQfrWPK9tsfGtaCtxpdhe2AuJOJWQ5kBXmR5+HlVmVLYpbX0TjidVVgjZGVB59M7CrdvDOAkNvwLJI3tlchF/rarhsbm2t3tpZEmh9qLC4CMNyPkDWeLaY8uDVtKZ3021aX2zEvF8qt0u9kdYW/tvRWy0tvGuXxsQRtvTFXpp2rMJKlSpUnGV/incC87R2Gmf7Nt3wHizsR/w+td+xGizX+rrNcp3dpp2O7iJ9pyM5+tV/xMRYe3Om3GDlrRRt5O/60zdnbpLTVAHYJFdxcycDjX+WflWTXm2P+WhxZlRSzMAoGSSdgKTO2fbyz0bTHfTj6ZdP6iGP2UJGxJ5HfoM149sdZbVYl0vSWdoXP+ImVdiP3R4+dLOrafC+nvBJsCMb7YNLPJWkUULVid6L/bMvp87d4JfX9rOc+J8d69vRFEgWMZRDxFs4CdMfl8qrwPNZTsAqsD7eWwJP4uWzePj5c6Mq3eQ/3anIYFlPNT5ignEvBoLaZIIVXvMl1woOfKi0jx3emqvR0O/hQ6wi761KDiwrYzyyfP5mq9zfrp8PosjgSd4pRDzKg748sCgcWOtuhh02Ka2jBs52hZ+XCxH/AL8aYbPXbyNjHeRLIFG7IMEjxoTbSosEbcI3UbVajDyEzrjDbct6aEpLgtOEXyhttriK5iEsDh0PUVKTZWaJv7p5os8+7kK599c03nXozeB+wR+LEPd6rpN5jYo8efcQfvXtGkd3ZRA9MEY6EVe/Fu3MnZ+3nXnBdKSfAEEfnilrszqBMIVsnC+NBnVTsvh3Gi1aTYvGtwSs6tnDgYaqmtztHYzO2QQhOCSeVS7lVtYRhnI4AfiSKrdq5YTp8/BkErk58OX3FStpFL216Bmn28d+skDoCTGrKeRDAdK6S6ffohkgliVl9p3HCQB0Of5VzoLd3qEUwzwuvDvy5CjWsadcXqFbd+Bs5kHiPGr8HOKaBGmazq1xYvbadD3sykd45VRgY6EkeGDt0qpLazHUZZLl2eYRZPE2SCdqOdndKu9NeUHHdFMKVOSc4yT8R9aH3EYN9eNk5HCD796pkdLQnTx+abGqyuI5TbQ8f7RA2x6YBos193KBIjnwNJeiyrxxTMB6kbL9vypr06ES8LfGii2a8kVye8tujhZLhDI7b7nlXFX7kewPAVKvQNsIdubYXXY/WY+HLLZySR4HJ1Usv1ArBdA1uR5AAeB2G6nbfyr6UljWWJ45ACjqVYHqDXy/rFmulXNxYdyivaSFM4wcqSoPxx/Wa15YqRihJxHbSi080bStl5pfVOc4AwP1ob2qvxAwtOLiebp4KGz/ANa6rqMek2sLMdraHhXzbh2+1K2pXU1w0d7McsZDnb5fQfShappFsa7lKQ1WHGo405phgM9QNvtTtb8N1bxzoxBZc5G3SkGGRxbo0SjbBOP68D9Kb+y0rvavA7A8GGX3Hn9QakRBKZRBbZ3cquwJxSQl0Wv7oSbcRDjzG4zT3ermHgHXbOKz7Wl9E1N2A9ldwP3TsB+dHPgTG6mi9DKsMRGP8gx8SP1pz0WcCaJMjB2+lZs0ksnC1qOPJADchketj34+FN+gakbiJSw7uVSPVPQ0cbjs0ylGTcUNmpiQsncgnnnFSuI7lZEBkBDdcVKlq3dg00OVZR+J3Yy4uNYj1rT4GnR8GeBB/qAYDe7YZ93ma1euDXoNWeefK+vw6jp15Hb6krgkd5h1I2Pvq/baYdRt5LWJuGbHeIT0xz+9Pv8A9AQx9xos/AO945U4v4cA4+YpR7JsTrtpk+3GQ3nkVkzfFm7pknGjro0FzZ23dXEZWVHZSjc9tqP9mrsxXsSsAsUpMeM5x1B/Ou9+qn0VyMtLbEuT1IJAPyqrJEiTR8IxuDseocD71N2rDkqdDxKoMQmJITOc9cdKSdWh9MvLhLdeOQ+vM3MKBtj7V2u9TvXvXiNy4jVMBV2xnHhTFb28Nvo+YYwpeEsx6k0cnqxMcbkIGlx3akhhH6LHc4OSS3EU5DywRRfTmb01zxhWPrb8uvPw5c6D27H0yYbftkbl19Qfc1c092GtxAHmHU+4Y/U1b7QDT7epHu1viIgH4gfLcVK8YhwAhdhUobNzS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100" name="AutoShape 4" descr="data:image/jpeg;base64,/9j/4AAQSkZJRgABAQAAAQABAAD/2wCEAAkGBwgHBgkIBwgKCgkLDRYPDQwMDRsUFRAWIB0iIiAdHx8kKDQsJCYxJx8fLT0tMTU3Ojo6Iys/RD84QzQ5OjcBCgoKDQwNGg8PGjclHyU3Nzc3Nzc3Nzc3Nzc3Nzc3Nzc3Nzc3Nzc3Nzc3Nzc3Nzc3Nzc3Nzc3Nzc3Nzc3Nzc3N//AABEIAFsAVQMBIgACEQEDEQH/xAAcAAACAwADAQAAAAAAAAAAAAAFBgAEBwECAwj/xAA8EAACAQMCAwQIAwUJAQAAAAABAgMABBEFIRIxQQYTUWEUIjJxgZGhwQex0TNSYuHwFSMkQkNTwtLxCP/EABkBAQADAQEAAAAAAAAAAAAAAAMBAgQABf/EACERAAICAgEEAwAAAAAAAAAAAAABAhEDITEEEhNRIjJD/9oADAMBAAIRAxEAPwDcalSh2maxbalNcQwFuKB2U56gErkeWQaizgjUqVKk4lKutdvNI0u8eyXvLq6jOHSIbKfAsetEO2V9Pp3Zu+ubVuCZUCo37pYgZ+tYVFFJxl2DB2wck8/M0GXK46QkIdxs0Ha15kEg07EZ69/v8sUW0rWrXUspHxRTL7UUnP3jxrLtGv5BbMJpY1CHhGTVyO/lttQs7hSRwyKMnpkj6YoMfUSckmLPFGtGsVK4U5AI61zW4zEqVKlccU9XvV07S7u8bfuYmcDxIGw+JwKR+x2p2elXEwvpCHmCIrgbDhG+fjk1c/Fu8MHZyK3R+Fri5Qc+YX1vzC0k2UzDTkuXR5WLd2gADGRjtgZ6Vly5HGaobHFOLs2xGV1DKQVIyCK7UI7Kx3cWh20d/GYplB9QnJUdBRetQIifi5fiHQEsR+0upAc+CqQT8ckD51klxeGQoFKgqArEdff9P5U4/jJrSHWre0in4xawktGvJHY7588Y26fGk7RO5CAuAA5JwevQfrWPK9tsfGtaCtxpdhe2AuJOJWQ5kBXmR5+HlVmVLYpbX0TjidVVgjZGVB59M7CrdvDOAkNvwLJI3tlchF/rarhsbm2t3tpZEmh9qLC4CMNyPkDWeLaY8uDVtKZ3021aX2zEvF8qt0u9kdYW/tvRWy0tvGuXxsQRtvTFXpp2rMJKlSpUnGV/incC87R2Gmf7Nt3wHizsR/w+td+xGizX+rrNcp3dpp2O7iJ9pyM5+tV/xMRYe3Om3GDlrRRt5O/60zdnbpLTVAHYJFdxcycDjX+WflWTXm2P+WhxZlRSzMAoGSSdgKTO2fbyz0bTHfTj6ZdP6iGP2UJGxJ5HfoM149sdZbVYl0vSWdoXP+ImVdiP3R4+dLOrafC+nvBJsCMb7YNLPJWkUULVid6L/bMvp87d4JfX9rOc+J8d69vRFEgWMZRDxFs4CdMfl8qrwPNZTsAqsD7eWwJP4uWzePj5c6Mq3eQ/3anIYFlPNT5ignEvBoLaZIIVXvMl1woOfKi0jx3emqvR0O/hQ6wi761KDiwrYzyyfP5mq9zfrp8PosjgSd4pRDzKg748sCgcWOtuhh02Ka2jBs52hZ+XCxH/AL8aYbPXbyNjHeRLIFG7IMEjxoTbSosEbcI3UbVajDyEzrjDbct6aEpLgtOEXyhttriK5iEsDh0PUVKTZWaJv7p5os8+7kK599c03nXozeB+wR+LEPd6rpN5jYo8efcQfvXtGkd3ZRA9MEY6EVe/Fu3MnZ+3nXnBdKSfAEEfnilrszqBMIVsnC+NBnVTsvh3Gi1aTYvGtwSs6tnDgYaqmtztHYzO2QQhOCSeVS7lVtYRhnI4AfiSKrdq5YTp8/BkErk58OX3FStpFL216Bmn28d+skDoCTGrKeRDAdK6S6ffohkgliVl9p3HCQB0Of5VzoLd3qEUwzwuvDvy5CjWsadcXqFbd+Bs5kHiPGr8HOKaBGmazq1xYvbadD3sykd45VRgY6EkeGDt0qpLazHUZZLl2eYRZPE2SCdqOdndKu9NeUHHdFMKVOSc4yT8R9aH3EYN9eNk5HCD796pkdLQnTx+abGqyuI5TbQ8f7RA2x6YBos193KBIjnwNJeiyrxxTMB6kbL9vypr06ES8LfGii2a8kVye8tujhZLhDI7b7nlXFX7kewPAVKvQNsIdubYXXY/WY+HLLZySR4HJ1Usv1ArBdA1uR5AAeB2G6nbfyr6UljWWJ45ACjqVYHqDXy/rFmulXNxYdyivaSFM4wcqSoPxx/Wa15YqRihJxHbSi080bStl5pfVOc4AwP1ob2qvxAwtOLiebp4KGz/ANa6rqMek2sLMdraHhXzbh2+1K2pXU1w0d7McsZDnb5fQfShappFsa7lKQ1WHGo405phgM9QNvtTtb8N1bxzoxBZc5G3SkGGRxbo0SjbBOP68D9Kb+y0rvavA7A8GGX3Hn9QakRBKZRBbZ3cquwJxSQl0Wv7oSbcRDjzG4zT3ermHgHXbOKz7Wl9E1N2A9ldwP3TsB+dHPgTG6mi9DKsMRGP8gx8SP1pz0WcCaJMjB2+lZs0ksnC1qOPJADchketj34+FN+gakbiJSw7uVSPVPQ0cbjs0ylGTcUNmpiQsncgnnnFSuI7lZEBkBDdcVKlq3dg00OVZR+J3Yy4uNYj1rT4GnR8GeBB/qAYDe7YZ93ma1euDXoNWeefK+vw6jp15Hb6krgkd5h1I2Pvq/baYdRt5LWJuGbHeIT0xz+9Pv8A9AQx9xos/AO945U4v4cA4+YpR7JsTrtpk+3GQ3nkVkzfFm7pknGjro0FzZ23dXEZWVHZSjc9tqP9mrsxXsSsAsUpMeM5x1B/Ou9+qn0VyMtLbEuT1IJAPyqrJEiTR8IxuDseocD71N2rDkqdDxKoMQmJITOc9cdKSdWh9MvLhLdeOQ+vM3MKBtj7V2u9TvXvXiNy4jVMBV2xnHhTFb28Nvo+YYwpeEsx6k0cnqxMcbkIGlx3akhhH6LHc4OSS3EU5DywRRfTmb01zxhWPrb8uvPw5c6D27H0yYbftkbl19Qfc1c092GtxAHmHU+4Y/U1b7QDT7epHu1viIgH4gfLcVK8YhwAhdhUobNzS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5 CuadroTexto"/>
          <p:cNvSpPr txBox="1"/>
          <p:nvPr/>
        </p:nvSpPr>
        <p:spPr>
          <a:xfrm>
            <a:off x="283989" y="501317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/>
              <a:t>“Cuando la razón se apodera del alma se llega a la sabiduría”.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E64F12-2F0E-499B-B842-B3D96BB855D1}"/>
              </a:ext>
            </a:extLst>
          </p:cNvPr>
          <p:cNvSpPr txBox="1"/>
          <p:nvPr/>
        </p:nvSpPr>
        <p:spPr>
          <a:xfrm>
            <a:off x="827584" y="260648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La teoría educativa de Platón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186E442-C9B9-407D-9760-74D03A4B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33" y="963970"/>
            <a:ext cx="7143750" cy="401955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9261BF-B368-4E9F-9491-F79AE5C861CB}"/>
              </a:ext>
            </a:extLst>
          </p:cNvPr>
          <p:cNvSpPr txBox="1"/>
          <p:nvPr/>
        </p:nvSpPr>
        <p:spPr>
          <a:xfrm>
            <a:off x="3995936" y="5967283"/>
            <a:ext cx="51480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i="1" dirty="0"/>
              <a:t>por: </a:t>
            </a:r>
            <a:r>
              <a:rPr lang="es-MX" sz="2400" b="1" i="1" dirty="0" err="1"/>
              <a:t>Gener</a:t>
            </a:r>
            <a:r>
              <a:rPr lang="es-MX" sz="2400" b="1" i="1" dirty="0"/>
              <a:t> José Avilés Alatriste</a:t>
            </a:r>
          </a:p>
          <a:p>
            <a:pPr algn="r"/>
            <a:r>
              <a:rPr lang="es-MX" sz="2600" b="1" dirty="0"/>
              <a:t>Universidad de Montemorelos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3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286205-75B6-4DAB-A73B-1648EA816EC0}"/>
              </a:ext>
            </a:extLst>
          </p:cNvPr>
          <p:cNvSpPr txBox="1"/>
          <p:nvPr/>
        </p:nvSpPr>
        <p:spPr>
          <a:xfrm>
            <a:off x="0" y="436103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b="1" dirty="0">
                <a:latin typeface="+mj-lt"/>
              </a:rPr>
              <a:t>Analogía:</a:t>
            </a:r>
            <a:r>
              <a:rPr lang="es-AR" sz="2400" b="1" i="1" dirty="0">
                <a:latin typeface="+mj-lt"/>
              </a:rPr>
              <a:t> </a:t>
            </a:r>
            <a:r>
              <a:rPr lang="es-AR" sz="2400" dirty="0">
                <a:latin typeface="+mj-lt"/>
              </a:rPr>
              <a:t> la racional está integrada por los filósofos, la irascible por los hombres de armas y la concupiscible por productores, mercaderes y comerciantes.</a:t>
            </a:r>
          </a:p>
          <a:p>
            <a:pPr algn="just"/>
            <a:r>
              <a:rPr lang="es-AR" sz="2400" dirty="0">
                <a:latin typeface="+mj-lt"/>
              </a:rPr>
              <a:t> A cada una de estas partes las relaciona con un metal: los primeros con el oro, los segundos con la plata y los terceros con el hierro y el bronce.</a:t>
            </a:r>
            <a:endParaRPr lang="es-MX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2A2C66-7CFD-4EA2-B181-C458DCD62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9" b="5142"/>
          <a:stretch/>
        </p:blipFill>
        <p:spPr>
          <a:xfrm>
            <a:off x="323528" y="116632"/>
            <a:ext cx="8460432" cy="41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F055EB6-6A4B-4FF8-A462-6B7A478E611F}"/>
              </a:ext>
            </a:extLst>
          </p:cNvPr>
          <p:cNvSpPr txBox="1"/>
          <p:nvPr/>
        </p:nvSpPr>
        <p:spPr>
          <a:xfrm>
            <a:off x="0" y="298385"/>
            <a:ext cx="565212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b="1" i="1" dirty="0"/>
              <a:t>La República ideal de Platón (Polis)</a:t>
            </a:r>
            <a:r>
              <a:rPr lang="es-AR" sz="2400" dirty="0"/>
              <a:t>:  las clases sociales no desaparecen, pero los gobernantes pueden provenir de cualquier clase social, ya sea de reyes, filósofos, hombres de armas o de productores, mercaderes y comerciantes; dicho de otra manera, de la clase de oro, de la de plata o de la de hierro y bronce.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/>
              <a:t>En el </a:t>
            </a:r>
            <a:r>
              <a:rPr lang="es-AR" sz="2400" b="1" i="1" dirty="0"/>
              <a:t>Diálogo de La República Platón dice</a:t>
            </a:r>
            <a:r>
              <a:rPr lang="es-AR" sz="2400" i="1" dirty="0"/>
              <a:t>: “</a:t>
            </a:r>
            <a:r>
              <a:rPr lang="es-AR" sz="2400" dirty="0"/>
              <a:t>Más podrá ocurrir que un ciudadano de la raza de oro tenga un hijo de la raza de plata; que otro de la raza de plata traiga al mundo un hijo de la raza de oro, y que otro tanto ocurra a las demás razas”.</a:t>
            </a:r>
            <a:endParaRPr lang="es-MX" sz="2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2B38B4-0112-4213-B293-61A5F31E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062" y="1196752"/>
            <a:ext cx="3394938" cy="47611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00034" y="3929066"/>
            <a:ext cx="74295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r>
              <a:rPr lang="es-AR" dirty="0"/>
              <a:t>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A21769-FD7F-4F7F-B018-80CDEA2ABA81}"/>
              </a:ext>
            </a:extLst>
          </p:cNvPr>
          <p:cNvSpPr txBox="1"/>
          <p:nvPr/>
        </p:nvSpPr>
        <p:spPr>
          <a:xfrm>
            <a:off x="4572000" y="42292"/>
            <a:ext cx="4572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300" b="1" dirty="0"/>
              <a:t>Formar: </a:t>
            </a:r>
            <a:r>
              <a:rPr lang="es-AR" sz="2300" dirty="0"/>
              <a:t>proceso cognitivo dialéctico que conduce a la constitución </a:t>
            </a:r>
            <a:r>
              <a:rPr lang="es-AR" sz="2300" b="1" i="1" dirty="0"/>
              <a:t>de hombre superior</a:t>
            </a:r>
            <a:r>
              <a:rPr lang="es-AR" sz="2300" dirty="0"/>
              <a:t>; un hombre que trasciende la </a:t>
            </a:r>
            <a:r>
              <a:rPr lang="es-AR" sz="2300" i="1" dirty="0"/>
              <a:t>doxa, accede a la episteme y se plantea </a:t>
            </a:r>
            <a:r>
              <a:rPr lang="es-AR" sz="2300" dirty="0"/>
              <a:t>como objetivo el Bien común.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300" dirty="0"/>
              <a:t>La </a:t>
            </a:r>
            <a:r>
              <a:rPr lang="es-AR" sz="2300" b="1" i="1" dirty="0"/>
              <a:t>forma superior </a:t>
            </a:r>
            <a:r>
              <a:rPr lang="es-AR" sz="2300" dirty="0"/>
              <a:t>de ser humano, implica la adquisición de la virtud de la justicia.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300" dirty="0"/>
              <a:t>Un hombre que imita lo Perfecto y por ello su pedagogía está orienta a la atención de lo íntimo, pues el saber no es nada extraño al hombre porque está en su interior.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6A2874-FBB3-4ED1-A4A9-267610E26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6" r="7141"/>
          <a:stretch/>
        </p:blipFill>
        <p:spPr>
          <a:xfrm>
            <a:off x="-36512" y="-47673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3574D9-211A-4A48-A230-EEEC606CDAD6}"/>
              </a:ext>
            </a:extLst>
          </p:cNvPr>
          <p:cNvSpPr txBox="1"/>
          <p:nvPr/>
        </p:nvSpPr>
        <p:spPr>
          <a:xfrm>
            <a:off x="611560" y="260648"/>
            <a:ext cx="77768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T</a:t>
            </a:r>
            <a:r>
              <a:rPr lang="es-AR" sz="4000" b="1" dirty="0">
                <a:solidFill>
                  <a:schemeClr val="tx1"/>
                </a:solidFill>
              </a:rPr>
              <a:t>eoría de la reminiscencia</a:t>
            </a: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2CC253-70D3-42D7-A142-337E33A14360}"/>
              </a:ext>
            </a:extLst>
          </p:cNvPr>
          <p:cNvSpPr txBox="1"/>
          <p:nvPr/>
        </p:nvSpPr>
        <p:spPr>
          <a:xfrm>
            <a:off x="0" y="1457483"/>
            <a:ext cx="4572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200" dirty="0"/>
              <a:t>Platón sigue el método socrático y sostiene que en el alma “…existen ideas, bien en latencia, como adormecidas.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200" dirty="0"/>
              <a:t>El hombre conoce, llega a ser consciente de las ideas cuando evoca a éstas, las despierta, y ello ocurre gracias a cierta innata capacidad anímica. El recurso de tal delicada tarea es el diálogo” (Larroyo, 2001: XVII).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200" dirty="0"/>
              <a:t>Sostiene que conocer es recordar,  porque la verdad está escrita en el alma.</a:t>
            </a:r>
            <a:endParaRPr lang="es-MX" sz="2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30DAE0-69C1-4CCB-A723-871C42F6F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09237"/>
            <a:ext cx="4572000" cy="323635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650614A-3F8C-4A85-958B-C606DF3CB510}"/>
              </a:ext>
            </a:extLst>
          </p:cNvPr>
          <p:cNvSpPr txBox="1"/>
          <p:nvPr/>
        </p:nvSpPr>
        <p:spPr>
          <a:xfrm>
            <a:off x="1403648" y="260648"/>
            <a:ext cx="60486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Las virtudes</a:t>
            </a:r>
          </a:p>
          <a:p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6E0A61-95AE-48FD-A302-A9BFD56C3DBD}"/>
              </a:ext>
            </a:extLst>
          </p:cNvPr>
          <p:cNvSpPr txBox="1"/>
          <p:nvPr/>
        </p:nvSpPr>
        <p:spPr>
          <a:xfrm>
            <a:off x="0" y="1340768"/>
            <a:ext cx="9144000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b="1" dirty="0"/>
              <a:t>Para Platón son: Prudencia, Fortaleza , Templanza, y Justicia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/>
              <a:t>A la parte </a:t>
            </a:r>
            <a:r>
              <a:rPr lang="es-AR" sz="2400" b="1" dirty="0"/>
              <a:t>concupiscible</a:t>
            </a:r>
            <a:r>
              <a:rPr lang="es-AR" sz="2400" dirty="0"/>
              <a:t> le corresponde la </a:t>
            </a:r>
            <a:r>
              <a:rPr lang="es-AR" sz="2400" b="1" i="1" dirty="0"/>
              <a:t>templanza</a:t>
            </a:r>
            <a:r>
              <a:rPr lang="es-AR" sz="2400" b="1" dirty="0"/>
              <a:t>,</a:t>
            </a:r>
            <a:r>
              <a:rPr lang="es-AR" sz="2400" dirty="0"/>
              <a:t> o continencia de los placeres; a la parte </a:t>
            </a:r>
            <a:r>
              <a:rPr lang="es-AR" sz="2400" b="1" dirty="0"/>
              <a:t>irascible,</a:t>
            </a:r>
            <a:r>
              <a:rPr lang="es-AR" sz="2400" dirty="0"/>
              <a:t> la</a:t>
            </a:r>
            <a:r>
              <a:rPr lang="es-AR" sz="2400" i="1" dirty="0"/>
              <a:t> </a:t>
            </a:r>
            <a:r>
              <a:rPr lang="es-AR" sz="2400" b="1" i="1" dirty="0"/>
              <a:t>fortaleza o valor</a:t>
            </a:r>
            <a:r>
              <a:rPr lang="es-AR" sz="2400" dirty="0"/>
              <a:t>, y a la parte </a:t>
            </a:r>
            <a:r>
              <a:rPr lang="es-AR" sz="2400" b="1" dirty="0"/>
              <a:t>racional</a:t>
            </a:r>
            <a:r>
              <a:rPr lang="es-AR" sz="2400" dirty="0"/>
              <a:t> la virtud de la </a:t>
            </a:r>
            <a:r>
              <a:rPr lang="es-AR" sz="2400" b="1" i="1" dirty="0"/>
              <a:t>sabiduría</a:t>
            </a:r>
            <a:r>
              <a:rPr lang="es-AR" sz="2400" i="1" dirty="0"/>
              <a:t> o </a:t>
            </a:r>
            <a:r>
              <a:rPr lang="es-AR" sz="2400" b="1" i="1" dirty="0"/>
              <a:t>prudencia</a:t>
            </a:r>
            <a:r>
              <a:rPr lang="es-AR" sz="2400" i="1" dirty="0"/>
              <a:t> </a:t>
            </a:r>
            <a:r>
              <a:rPr lang="es-AR" sz="2400" dirty="0"/>
              <a:t>que se encarga de regular la totalidad de las acciones humanas.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>
                <a:solidFill>
                  <a:schemeClr val="tx1"/>
                </a:solidFill>
              </a:rPr>
              <a:t>La virtud del alma en su conjunto, es la </a:t>
            </a:r>
            <a:r>
              <a:rPr lang="es-AR" sz="2400" b="1" dirty="0">
                <a:solidFill>
                  <a:schemeClr val="tx1"/>
                </a:solidFill>
              </a:rPr>
              <a:t>justicia</a:t>
            </a:r>
            <a:r>
              <a:rPr lang="es-AR" sz="2400" dirty="0">
                <a:solidFill>
                  <a:schemeClr val="tx1"/>
                </a:solidFill>
              </a:rPr>
              <a:t>, entendida como armonía u orden entre esas tres partes</a:t>
            </a:r>
            <a:r>
              <a:rPr lang="es-AR" sz="2400" dirty="0"/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/>
              <a:t>Junto con esta interpretación de la virtud, Platón mantendrá otra más intelectualista y más relacionada con la teoría de las Ideas: la virtud es el conocimiento de lo que es bueno para el hombre, o mejor, de la Idea de Bien, y se identifica esencialmente con </a:t>
            </a:r>
            <a:r>
              <a:rPr lang="es-AR" sz="2400" b="1" dirty="0"/>
              <a:t>la sabiduría o prudencia.</a:t>
            </a:r>
          </a:p>
          <a:p>
            <a:pPr algn="just"/>
            <a:endParaRPr lang="es-AR" sz="2400" dirty="0"/>
          </a:p>
          <a:p>
            <a:pPr algn="just"/>
            <a:endParaRPr lang="es-MX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1143F0D-B040-4493-A194-5EAAAB21ADC5}"/>
              </a:ext>
            </a:extLst>
          </p:cNvPr>
          <p:cNvSpPr txBox="1"/>
          <p:nvPr/>
        </p:nvSpPr>
        <p:spPr>
          <a:xfrm>
            <a:off x="107504" y="44624"/>
            <a:ext cx="48245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El hombre según Platón es:</a:t>
            </a:r>
          </a:p>
          <a:p>
            <a:endParaRPr lang="es-AR" sz="2400" b="1" dirty="0"/>
          </a:p>
          <a:p>
            <a:pPr algn="just"/>
            <a:r>
              <a:rPr lang="es-AR" sz="2400" b="1" dirty="0" err="1"/>
              <a:t>Concuspiscible</a:t>
            </a:r>
            <a:r>
              <a:rPr lang="es-AR" sz="2400" b="1" dirty="0"/>
              <a:t>:</a:t>
            </a:r>
            <a:r>
              <a:rPr lang="es-AR" sz="2400" dirty="0"/>
              <a:t> difícil de guiar, símbolo del deseo y la pasión sensible inmoderados.</a:t>
            </a:r>
          </a:p>
          <a:p>
            <a:pPr algn="just"/>
            <a:r>
              <a:rPr lang="es-AR" sz="2400" b="1" dirty="0"/>
              <a:t>Irascible: </a:t>
            </a:r>
            <a:r>
              <a:rPr lang="es-AR" sz="2400" dirty="0"/>
              <a:t>símbolo del valor y la voluntad, se deja conducir fácilmente;</a:t>
            </a:r>
          </a:p>
          <a:p>
            <a:pPr algn="just"/>
            <a:r>
              <a:rPr lang="es-AR" sz="2400" b="1" dirty="0"/>
              <a:t>Racional</a:t>
            </a:r>
            <a:r>
              <a:rPr lang="es-AR" sz="2400" dirty="0"/>
              <a:t>: es la más noble y elevada, y su función es conocer intelectivamente y guiar a las otras</a:t>
            </a:r>
          </a:p>
          <a:p>
            <a:pPr algn="just"/>
            <a:r>
              <a:rPr lang="es-AR" sz="2400" b="1" dirty="0"/>
              <a:t>Al alma le corresponde:</a:t>
            </a:r>
          </a:p>
          <a:p>
            <a:pPr algn="just"/>
            <a:r>
              <a:rPr lang="es-AR" sz="2400" dirty="0"/>
              <a:t>El mundo inteligible y ella es la que transforma el cuerpo del hombre, le dota de sabiduría y le pone en contacto con la verdad</a:t>
            </a:r>
            <a:r>
              <a:rPr lang="es-AR" sz="2400" b="1" dirty="0"/>
              <a:t>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D8EBFE-58C7-4A7D-8CC2-0A59DC045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8" b="11764"/>
          <a:stretch/>
        </p:blipFill>
        <p:spPr>
          <a:xfrm>
            <a:off x="5004534" y="642869"/>
            <a:ext cx="4139466" cy="557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2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BDC73CC-45E2-43A5-9158-AD2A88B1F05C}"/>
              </a:ext>
            </a:extLst>
          </p:cNvPr>
          <p:cNvSpPr txBox="1"/>
          <p:nvPr/>
        </p:nvSpPr>
        <p:spPr>
          <a:xfrm>
            <a:off x="0" y="3838396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/>
              <a:t>Todas las capacidades intelectuales del hombre radican en el alma, pero éstas no brotan ni se mueven por agentes exteriores, sino por esfuerzos interiores generados por la razón.</a:t>
            </a:r>
          </a:p>
          <a:p>
            <a:pPr algn="just"/>
            <a:r>
              <a:rPr lang="es-AR" sz="2400" dirty="0"/>
              <a:t>La ciencia no reside en las sensaciones sino en el razonamiento sobre las sensaciones, puesto que sólo por el razonamiento puede descubrirse la ciencia y la verdad y es imposible conseguirlo de otra manera.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11C5E-C482-4175-A930-390A54DFA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79" b="17333"/>
          <a:stretch/>
        </p:blipFill>
        <p:spPr>
          <a:xfrm>
            <a:off x="-1712" y="0"/>
            <a:ext cx="9144000" cy="38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24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4203AD5-81D6-4BBE-A187-C496B479A745}"/>
              </a:ext>
            </a:extLst>
          </p:cNvPr>
          <p:cNvSpPr txBox="1"/>
          <p:nvPr/>
        </p:nvSpPr>
        <p:spPr>
          <a:xfrm>
            <a:off x="2646039" y="260648"/>
            <a:ext cx="385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La educación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299460-6F56-4E31-80D6-B117EFBAD600}"/>
              </a:ext>
            </a:extLst>
          </p:cNvPr>
          <p:cNvSpPr txBox="1"/>
          <p:nvPr/>
        </p:nvSpPr>
        <p:spPr>
          <a:xfrm>
            <a:off x="0" y="402306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000" dirty="0"/>
              <a:t>Debe prender, despertar o activar las potencialidades cognitivas con las que el hombre nace y no se reduce a las estructuras cognitivas.</a:t>
            </a:r>
          </a:p>
          <a:p>
            <a:pPr algn="just"/>
            <a:r>
              <a:rPr lang="es-AR" sz="2000" dirty="0"/>
              <a:t>Existen solamente dos formas de conocimiento: el sensible y el inteligible.</a:t>
            </a:r>
          </a:p>
          <a:p>
            <a:pPr algn="just"/>
            <a:r>
              <a:rPr lang="es-AR" sz="2000" dirty="0"/>
              <a:t>La 1ra, es la del mundo de la opinión, conocido también como </a:t>
            </a:r>
            <a:r>
              <a:rPr lang="es-AR" sz="2000" b="1" i="1" dirty="0"/>
              <a:t>doxa</a:t>
            </a:r>
            <a:r>
              <a:rPr lang="es-AR" sz="2000" i="1" dirty="0"/>
              <a:t>; </a:t>
            </a:r>
          </a:p>
          <a:p>
            <a:pPr algn="just"/>
            <a:r>
              <a:rPr lang="es-AR" sz="2000" dirty="0"/>
              <a:t>La 2da, es  propia del dominio de la ciencia que corresponde a la </a:t>
            </a:r>
            <a:r>
              <a:rPr lang="es-AR" sz="2000" b="1" i="1" dirty="0"/>
              <a:t>episteme</a:t>
            </a:r>
            <a:r>
              <a:rPr lang="es-AR" sz="2000" dirty="0"/>
              <a:t>.</a:t>
            </a:r>
          </a:p>
          <a:p>
            <a:pPr algn="just"/>
            <a:r>
              <a:rPr lang="es-AR" sz="2000" dirty="0"/>
              <a:t>La enseñanza introduce un modo de vida superior a través del conocimiento de la virtud, que es el conocimiento de la idea del Bien.</a:t>
            </a:r>
            <a:endParaRPr lang="es-MX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CA3BB6-09F9-429D-89C3-9671542B5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87"/>
          <a:stretch/>
        </p:blipFill>
        <p:spPr>
          <a:xfrm>
            <a:off x="2123942" y="1160740"/>
            <a:ext cx="4896115" cy="28623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910B343-317F-4906-8955-A935C95E811B}"/>
              </a:ext>
            </a:extLst>
          </p:cNvPr>
          <p:cNvSpPr txBox="1"/>
          <p:nvPr/>
        </p:nvSpPr>
        <p:spPr>
          <a:xfrm>
            <a:off x="35496" y="3956571"/>
            <a:ext cx="910850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100" b="1" i="1" dirty="0"/>
              <a:t>En otras palabras: La educación:  Es una autoactividad; </a:t>
            </a:r>
            <a:r>
              <a:rPr lang="es-AR" sz="2100" dirty="0"/>
              <a:t>es un proceso de transformación interior que busca la esencia de la persona, es decir, conocerse a sí mismo y se encuentra íntimamente relacionada con la justicia, con la posibilidad de formar hombres justos.</a:t>
            </a:r>
          </a:p>
          <a:p>
            <a:pPr algn="just"/>
            <a:r>
              <a:rPr lang="es-AR" sz="2100" dirty="0"/>
              <a:t>La función de la filosofía —que es el saber que lo hace posible— es convertir en la energía capaz de llegar a la justicia.</a:t>
            </a:r>
          </a:p>
          <a:p>
            <a:pPr algn="just"/>
            <a:r>
              <a:rPr lang="es-AR" sz="2100" dirty="0"/>
              <a:t>El conocimiento no viene al hombre de fuera: es un esfuerzo del alma por adueñarse de la verdad.</a:t>
            </a:r>
            <a:endParaRPr lang="es-MX" sz="21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2C654C-217B-48DC-B929-6409D524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70" y="-27384"/>
            <a:ext cx="59626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28B8810-C115-4CFE-8642-B479BFA91793}"/>
              </a:ext>
            </a:extLst>
          </p:cNvPr>
          <p:cNvSpPr txBox="1"/>
          <p:nvPr/>
        </p:nvSpPr>
        <p:spPr>
          <a:xfrm>
            <a:off x="0" y="4462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La dialéctica como dimensión pedagógica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2CEF69-0421-4445-8E49-67AE4BEE9311}"/>
              </a:ext>
            </a:extLst>
          </p:cNvPr>
          <p:cNvSpPr txBox="1"/>
          <p:nvPr/>
        </p:nvSpPr>
        <p:spPr>
          <a:xfrm>
            <a:off x="467544" y="1484784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ARTE DEL DISCURSO, DE LA DISCUSIÓN Y  LA SABIDURÍA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1E3992-2BDB-4A30-B3B8-A65ECBA2B1FD}"/>
              </a:ext>
            </a:extLst>
          </p:cNvPr>
          <p:cNvSpPr txBox="1"/>
          <p:nvPr/>
        </p:nvSpPr>
        <p:spPr>
          <a:xfrm>
            <a:off x="107504" y="220486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La  ironía:</a:t>
            </a:r>
          </a:p>
          <a:p>
            <a:r>
              <a:rPr lang="es-AR" sz="2400" dirty="0"/>
              <a:t>Purifica lo negativo de la mente del hombre.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31F0B4-484F-4553-8E30-674A8387E395}"/>
              </a:ext>
            </a:extLst>
          </p:cNvPr>
          <p:cNvSpPr txBox="1"/>
          <p:nvPr/>
        </p:nvSpPr>
        <p:spPr>
          <a:xfrm>
            <a:off x="4283968" y="3861048"/>
            <a:ext cx="4464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b="1" dirty="0"/>
              <a:t>La mayéutica:</a:t>
            </a:r>
          </a:p>
          <a:p>
            <a:pPr algn="just"/>
            <a:r>
              <a:rPr lang="es-AR" sz="2400" dirty="0"/>
              <a:t>Induce a la búsqueda de la verdad mediante la reflexión.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82E345B-9302-4A18-BCDD-3DE34F832010}"/>
              </a:ext>
            </a:extLst>
          </p:cNvPr>
          <p:cNvSpPr txBox="1"/>
          <p:nvPr/>
        </p:nvSpPr>
        <p:spPr>
          <a:xfrm>
            <a:off x="0" y="602128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b="1" dirty="0"/>
              <a:t>No permite la transmisión de saberes construidos por otros en la memoria de los alumnos</a:t>
            </a:r>
            <a:endParaRPr lang="es-MX" sz="2400" b="1" dirty="0"/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A94F6A-7FB9-4CEC-87C3-64398BC7A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407179"/>
            <a:ext cx="3714281" cy="24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25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A3D2BC-3403-4E27-B0CD-378483198A2A}"/>
              </a:ext>
            </a:extLst>
          </p:cNvPr>
          <p:cNvSpPr txBox="1"/>
          <p:nvPr/>
        </p:nvSpPr>
        <p:spPr>
          <a:xfrm>
            <a:off x="3491880" y="287932"/>
            <a:ext cx="559749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b="1" i="1" dirty="0"/>
              <a:t>La dialéctica </a:t>
            </a:r>
            <a:r>
              <a:rPr lang="es-AR" sz="2400" dirty="0"/>
              <a:t>es el instrumento del conocimiento del Bien, es el método del saber supremo, es el medio para acceder a la verdad y la sabiduría es el uso de la razón, los cual sucede cuando la razón se apodera del alma.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/>
              <a:t>La dialéctica como filosofía o sabiduría es el saber reservado a filósofos y gobernantes.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AR" sz="2400" dirty="0"/>
              <a:t>En el diálogo de la templanza Platón dice: “…la sabiduría y el ser sabio consiste, no en saber lo que sabe y lo que no sabe, sino sólo qué se sabe y qué no se sabe.” (2001a: 124).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1F0191-C85D-49A5-97DF-E2F05183609E}"/>
              </a:ext>
            </a:extLst>
          </p:cNvPr>
          <p:cNvSpPr txBox="1"/>
          <p:nvPr/>
        </p:nvSpPr>
        <p:spPr>
          <a:xfrm>
            <a:off x="107504" y="427891"/>
            <a:ext cx="32403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En resumen:</a:t>
            </a:r>
          </a:p>
          <a:p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FA37484-1EB8-40BC-896B-1B28F0715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3"/>
          <a:stretch/>
        </p:blipFill>
        <p:spPr>
          <a:xfrm>
            <a:off x="0" y="1700808"/>
            <a:ext cx="3487644" cy="393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9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7FA6746-7F99-4BF8-89B7-5FADCD78F17B}"/>
              </a:ext>
            </a:extLst>
          </p:cNvPr>
          <p:cNvSpPr txBox="1"/>
          <p:nvPr/>
        </p:nvSpPr>
        <p:spPr>
          <a:xfrm>
            <a:off x="1547664" y="260648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 dirty="0"/>
              <a:t>La enseñanza</a:t>
            </a:r>
            <a:endParaRPr lang="es-MX" sz="4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B1DB2A5-CC39-4211-90E1-E30EA5626874}"/>
              </a:ext>
            </a:extLst>
          </p:cNvPr>
          <p:cNvSpPr txBox="1"/>
          <p:nvPr/>
        </p:nvSpPr>
        <p:spPr>
          <a:xfrm>
            <a:off x="323528" y="1268760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dirty="0"/>
              <a:t>Debe guiar para formar en el alma del hombre un saber filosófico, pues no puede haber verdadera enseñanza si ésta no se cimienta en el amor a la sabiduría, en el deseo por el saber y en la necesidad de la búsqueda de la verdad.</a:t>
            </a:r>
          </a:p>
          <a:p>
            <a:pPr algn="just"/>
            <a:endParaRPr lang="es-AR" sz="2400" dirty="0"/>
          </a:p>
          <a:p>
            <a:pPr algn="just"/>
            <a:r>
              <a:rPr lang="es-AR" sz="2400" dirty="0"/>
              <a:t>El descubrimiento de la verdad por el discípulo y no la de transmisor de saberes construidos por otros; </a:t>
            </a:r>
          </a:p>
          <a:p>
            <a:pPr algn="just"/>
            <a:r>
              <a:rPr lang="es-AR" sz="2400" dirty="0"/>
              <a:t>Es el despertar en el alma de los sujetos el amor a la sabiduría; es un proceso individual de transformación.</a:t>
            </a:r>
          </a:p>
          <a:p>
            <a:pPr algn="just"/>
            <a:endParaRPr lang="es-AR" sz="2400" dirty="0"/>
          </a:p>
          <a:p>
            <a:pPr algn="just"/>
            <a:r>
              <a:rPr lang="es-AR" sz="2400" dirty="0"/>
              <a:t>[…] El educador debe promover en el educando este proceso de interiorización, gracias al cual llega a sentir la presencia de las Ideas (2001a: XXV).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7406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68ECFB-5238-49A7-B9DD-BE74F715C597}"/>
              </a:ext>
            </a:extLst>
          </p:cNvPr>
          <p:cNvSpPr txBox="1"/>
          <p:nvPr/>
        </p:nvSpPr>
        <p:spPr>
          <a:xfrm>
            <a:off x="0" y="4525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2400" b="1" i="1" dirty="0">
                <a:latin typeface="+mj-lt"/>
              </a:rPr>
              <a:t>El alma:  </a:t>
            </a:r>
            <a:r>
              <a:rPr lang="es-AR" sz="2400" dirty="0">
                <a:latin typeface="+mj-lt"/>
              </a:rPr>
              <a:t>está escrita en lenguaje matemático, tiene la función de formar el intelecto Y por ello es necesario conocerla para descifrar la verdad contenida en ella. Este es el único camino para llegar a la ciencia y a la dialéctica.</a:t>
            </a:r>
          </a:p>
          <a:p>
            <a:pPr algn="just"/>
            <a:r>
              <a:rPr lang="es-AR" sz="2400" b="1" i="1" dirty="0">
                <a:latin typeface="+mj-lt"/>
              </a:rPr>
              <a:t>El Estado</a:t>
            </a:r>
            <a:r>
              <a:rPr lang="es-AR" sz="2400" b="1" dirty="0">
                <a:latin typeface="+mj-lt"/>
              </a:rPr>
              <a:t>:  </a:t>
            </a:r>
            <a:r>
              <a:rPr lang="es-AR" sz="2400" dirty="0">
                <a:latin typeface="+mj-lt"/>
              </a:rPr>
              <a:t>debe guiarse por Filósofos, porque ellos tienen la razón (vence las partes irascible y </a:t>
            </a:r>
            <a:r>
              <a:rPr lang="es-AR" sz="2400" dirty="0" err="1">
                <a:latin typeface="+mj-lt"/>
              </a:rPr>
              <a:t>concuspicible</a:t>
            </a:r>
            <a:r>
              <a:rPr lang="es-AR" sz="2400" dirty="0">
                <a:latin typeface="+mj-lt"/>
              </a:rPr>
              <a:t>).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789D1A-24DD-4CD6-8BFE-DD3006A53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45" y="-27384"/>
            <a:ext cx="7832310" cy="440567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1013</TotalTime>
  <Words>1227</Words>
  <Application>Microsoft Office PowerPoint</Application>
  <PresentationFormat>Presentación en pantalla (4:3)</PresentationFormat>
  <Paragraphs>73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Windows XP Titan Ultimate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ASUS</cp:lastModifiedBy>
  <cp:revision>75</cp:revision>
  <dcterms:created xsi:type="dcterms:W3CDTF">2014-05-19T14:21:53Z</dcterms:created>
  <dcterms:modified xsi:type="dcterms:W3CDTF">2025-09-04T22:44:02Z</dcterms:modified>
</cp:coreProperties>
</file>